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9" r:id="rId14"/>
    <p:sldId id="342" r:id="rId15"/>
    <p:sldId id="351" r:id="rId16"/>
    <p:sldId id="343" r:id="rId17"/>
    <p:sldId id="353" r:id="rId18"/>
    <p:sldId id="344" r:id="rId19"/>
    <p:sldId id="355" r:id="rId20"/>
    <p:sldId id="359" r:id="rId21"/>
    <p:sldId id="257" r:id="rId22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1" y="149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8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第一章　勾股定理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1　探索勾股定理（第二课时）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0" name="yt_shape_10110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109" name="yt_image_10109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12" name="yt_shape_10112"/>
          <p:cNvSpPr txBox="1"/>
          <p:nvPr/>
        </p:nvSpPr>
        <p:spPr>
          <a:xfrm>
            <a:off x="468103" y="1455093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上的高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195e0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的长为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116" name="yt_table_10116_skip" title="H_49.92"/>
          <p:cNvGraphicFramePr>
            <a:graphicFrameLocks noGrp="1"/>
          </p:cNvGraphicFramePr>
          <p:nvPr/>
        </p:nvGraphicFramePr>
        <p:xfrm>
          <a:off x="468074" y="2717366"/>
          <a:ext cx="8397242" cy="633984"/>
        </p:xfrm>
        <a:graphic>
          <a:graphicData uri="http://schemas.openxmlformats.org/drawingml/2006/table">
            <a:tbl>
              <a:tblPr/>
              <a:tblGrid>
                <a:gridCol w="2343468"/>
                <a:gridCol w="2321243"/>
                <a:gridCol w="2321243"/>
                <a:gridCol w="14112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8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6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5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4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0113" name="yt_shape_10113_skip" title="H_242.0411"/>
          <p:cNvGrpSpPr/>
          <p:nvPr/>
        </p:nvGrpSpPr>
        <p:grpSpPr>
          <a:xfrm>
            <a:off x="9904844" y="2717366"/>
            <a:ext cx="1817017" cy="3073922"/>
            <a:chOff x="0" y="0"/>
            <a:chExt cx="1817017" cy="3073922"/>
          </a:xfrm>
        </p:grpSpPr>
        <p:pic>
          <p:nvPicPr>
            <p:cNvPr id="2" name="yt_image_101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817017" cy="2677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15" name="yt_shape_10115"/>
            <p:cNvSpPr txBox="1"/>
            <p:nvPr/>
          </p:nvSpPr>
          <p:spPr>
            <a:xfrm>
              <a:off x="-208844" y="2713922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（第1题图）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999055" y="2042271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8" name="yt_shape_10118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一根木杆在离地面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处折断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0_dc5c6"/>
              </a:rPr>
              <a:t>木杆顶端落在离木杆底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则木杆折断之前的高度是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122" name="yt_table_10122_skip" title="H_99.84"/>
          <p:cNvGraphicFramePr>
            <a:graphicFrameLocks noGrp="1"/>
          </p:cNvGraphicFramePr>
          <p:nvPr/>
        </p:nvGraphicFramePr>
        <p:xfrm>
          <a:off x="468074" y="1874273"/>
          <a:ext cx="4386580" cy="1267968"/>
        </p:xfrm>
        <a:graphic>
          <a:graphicData uri="http://schemas.openxmlformats.org/drawingml/2006/table">
            <a:tbl>
              <a:tblPr/>
              <a:tblGrid>
                <a:gridCol w="2659380"/>
                <a:gridCol w="1727200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5m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6m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7m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8m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0119" name="yt_shape_10119_skip" title="H_184.58102"/>
          <p:cNvGrpSpPr/>
          <p:nvPr/>
        </p:nvGrpSpPr>
        <p:grpSpPr>
          <a:xfrm>
            <a:off x="9278857" y="1874273"/>
            <a:ext cx="2443142" cy="2344179"/>
            <a:chOff x="0" y="0"/>
            <a:chExt cx="2443142" cy="2344179"/>
          </a:xfrm>
        </p:grpSpPr>
        <p:pic>
          <p:nvPicPr>
            <p:cNvPr id="2" name="yt_image_10119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2443142" cy="1948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21" name="yt_shape_10121"/>
            <p:cNvSpPr txBox="1"/>
            <p:nvPr/>
          </p:nvSpPr>
          <p:spPr>
            <a:xfrm>
              <a:off x="104218" y="1984179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（第2题图）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7399604" y="1199178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D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4" name="yt_shape_10124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一艘小船从点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横渡一条河时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8_7bca3"/>
              </a:rPr>
              <a:t>由于受到水流的影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响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实际上岸地点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与欲到达地点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相距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60m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7_f0995"/>
              </a:rPr>
              <a:t>若小船在水中实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际行驶了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则这条河宽为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128" name="yt_table_10128_skip" title="H_99.84"/>
          <p:cNvGraphicFramePr>
            <a:graphicFrameLocks noGrp="1"/>
          </p:cNvGraphicFramePr>
          <p:nvPr/>
        </p:nvGraphicFramePr>
        <p:xfrm>
          <a:off x="468074" y="2514449"/>
          <a:ext cx="5177155" cy="1267968"/>
        </p:xfrm>
        <a:graphic>
          <a:graphicData uri="http://schemas.openxmlformats.org/drawingml/2006/table">
            <a:tbl>
              <a:tblPr/>
              <a:tblGrid>
                <a:gridCol w="3043555"/>
                <a:gridCol w="2133600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60m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80m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100m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120m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0125" name="yt_shape_10125_skip" title="H_184.58102"/>
          <p:cNvGrpSpPr/>
          <p:nvPr/>
        </p:nvGrpSpPr>
        <p:grpSpPr>
          <a:xfrm>
            <a:off x="8950275" y="2514449"/>
            <a:ext cx="2771797" cy="2344179"/>
            <a:chOff x="0" y="0"/>
            <a:chExt cx="2771797" cy="2344179"/>
          </a:xfrm>
        </p:grpSpPr>
        <p:pic>
          <p:nvPicPr>
            <p:cNvPr id="2" name="yt_image_10125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2771797" cy="1948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27" name="yt_shape_10127"/>
            <p:cNvSpPr txBox="1"/>
            <p:nvPr/>
          </p:nvSpPr>
          <p:spPr>
            <a:xfrm>
              <a:off x="268546" y="1984179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（第3题图）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586804" y="1833162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0" name="yt_shape_10130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中国古代的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赵爽弦图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如图所示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ABH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BCG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8aa07,isEnd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DAE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是四个全等的直角三角形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四边形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ff5a6,isEnd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EFGH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都是正方形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AH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的长为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</a:t>
            </a:r>
            <a:r>
              <a:rPr sz="11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0134" name="yt_shape_10134"/>
          <p:cNvSpPr txBox="1"/>
          <p:nvPr/>
        </p:nvSpPr>
        <p:spPr>
          <a:xfrm>
            <a:off x="467999" y="5624131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grpSp>
        <p:nvGrpSpPr>
          <p:cNvPr id="10131" name="yt_shape_10131" title="H_228.9111"/>
          <p:cNvGrpSpPr/>
          <p:nvPr/>
        </p:nvGrpSpPr>
        <p:grpSpPr>
          <a:xfrm>
            <a:off x="4872151" y="2666813"/>
            <a:ext cx="2447697" cy="2907171"/>
            <a:chOff x="0" y="0"/>
            <a:chExt cx="2447697" cy="2907171"/>
          </a:xfrm>
        </p:grpSpPr>
        <p:pic>
          <p:nvPicPr>
            <p:cNvPr id="2" name="yt_image_10131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2447697" cy="2511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33" name="yt_shape_10133"/>
            <p:cNvSpPr txBox="1"/>
            <p:nvPr/>
          </p:nvSpPr>
          <p:spPr>
            <a:xfrm>
              <a:off x="106496" y="2547171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（第4题图）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234879" y="1833162"/>
            <a:ext cx="789685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5" name="yt_shape_10135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这是由两个直角三角形和三个正方形组成的图形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45fda,isEnd"/>
              </a:rPr>
              <a:t>其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中两个正方形的面积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mtClean="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 smtClean="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b008e,isEnd"/>
              </a:rPr>
              <a:t>3</a:t>
            </a:r>
            <a:r>
              <a:rPr lang="zh-CN" altLang="zh-CN" sz="3200" b="0" i="0" u="none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sz="29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</a:t>
            </a:r>
            <a:r>
              <a:rPr sz="15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</a:t>
            </a:r>
            <a:r>
              <a:rPr sz="11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,isEnd"/>
              </a:rPr>
              <a:t>　</a:t>
            </a:r>
            <a:endParaRPr lang="zh-CN" altLang="zh-CN" sz="3200" b="0" i="1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0139" name="yt_shape_10139"/>
          <p:cNvSpPr txBox="1"/>
          <p:nvPr/>
        </p:nvSpPr>
        <p:spPr>
          <a:xfrm>
            <a:off x="467999" y="5655493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grpSp>
        <p:nvGrpSpPr>
          <p:cNvPr id="10136" name="yt_shape_10136" title="H_231.3811"/>
          <p:cNvGrpSpPr/>
          <p:nvPr/>
        </p:nvGrpSpPr>
        <p:grpSpPr>
          <a:xfrm>
            <a:off x="4561368" y="2666813"/>
            <a:ext cx="3069263" cy="2938540"/>
            <a:chOff x="0" y="0"/>
            <a:chExt cx="3069263" cy="2938540"/>
          </a:xfrm>
        </p:grpSpPr>
        <p:pic>
          <p:nvPicPr>
            <p:cNvPr id="2" name="yt_image_10136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3069263" cy="2542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38" name="yt_shape_10138"/>
            <p:cNvSpPr txBox="1"/>
            <p:nvPr/>
          </p:nvSpPr>
          <p:spPr>
            <a:xfrm>
              <a:off x="417279" y="2578540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（第5题图）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683176" y="1173765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36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37754" y="1804264"/>
            <a:ext cx="789686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8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0" name="yt_shape_10140"/>
          <p:cNvSpPr txBox="1"/>
          <p:nvPr/>
        </p:nvSpPr>
        <p:spPr>
          <a:xfrm>
            <a:off x="468103" y="612000"/>
            <a:ext cx="11089913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just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有两棵树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一棵高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另一棵高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两树相距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1da89,isEnd"/>
              </a:rPr>
              <a:t>.</a:t>
            </a:r>
            <a:b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一只小鸟从一棵树的顶端飞到另一棵树的顶端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97f5b,isEnd"/>
              </a:rPr>
              <a:t>至少飞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了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</a:t>
            </a:r>
            <a:r>
              <a:rPr sz="1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0144" name="yt_shape_10144"/>
          <p:cNvSpPr txBox="1"/>
          <p:nvPr/>
        </p:nvSpPr>
        <p:spPr>
          <a:xfrm>
            <a:off x="467999" y="4831824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grpSp>
        <p:nvGrpSpPr>
          <p:cNvPr id="10141" name="yt_shape_10141" title="H_166.51102"/>
          <p:cNvGrpSpPr/>
          <p:nvPr/>
        </p:nvGrpSpPr>
        <p:grpSpPr>
          <a:xfrm>
            <a:off x="3978400" y="2666813"/>
            <a:ext cx="4235199" cy="2114690"/>
            <a:chOff x="0" y="0"/>
            <a:chExt cx="4235199" cy="2114690"/>
          </a:xfrm>
        </p:grpSpPr>
        <p:pic>
          <p:nvPicPr>
            <p:cNvPr id="2" name="yt_image_10141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4235199" cy="1718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43" name="yt_shape_10143"/>
            <p:cNvSpPr txBox="1"/>
            <p:nvPr/>
          </p:nvSpPr>
          <p:spPr>
            <a:xfrm>
              <a:off x="1000247" y="1754690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（第6题图）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190892" y="1833162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5" name="yt_shape_10145"/>
          <p:cNvSpPr txBox="1"/>
          <p:nvPr/>
        </p:nvSpPr>
        <p:spPr>
          <a:xfrm>
            <a:off x="468103" y="612000"/>
            <a:ext cx="11636916" cy="37721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这是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弦图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的示意图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弦图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8_11d36"/>
              </a:rPr>
              <a:t>最早是由三国时期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的数学家赵爽在为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周髀算经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作注时给出的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d0003"/>
              </a:rPr>
              <a:t>它标志着中国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古代的数学成就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0_f5574"/>
              </a:rPr>
              <a:t>它由四个全等的直角三角形与一个小正方形组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成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恰好拼成一个大正方形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4_0438f"/>
              </a:rPr>
              <a:t>每个直角三角形的两条直角边长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分别为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斜边长为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请你运用此图形说明勾股定理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02a58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yt_image_1014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295672" y="3958704"/>
            <a:ext cx="2214303" cy="244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yt_shape_10148"/>
              <p:cNvSpPr txBox="1"/>
              <p:nvPr/>
            </p:nvSpPr>
            <p:spPr>
              <a:xfrm>
                <a:off x="468103" y="4171385"/>
                <a:ext cx="8429009" cy="147534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由图可知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大正方形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3200" b="0" i="0" u="none" baseline="30000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242e3"/>
                  </a:rPr>
                  <a:t>2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又因为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大正方形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4" name="yt_shape_101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4171385"/>
                <a:ext cx="8429009" cy="1475340"/>
              </a:xfrm>
              <a:prstGeom prst="rect">
                <a:avLst/>
              </a:prstGeom>
              <a:blipFill rotWithShape="1">
                <a:blip r:embed="rId2"/>
                <a:stretch>
                  <a:fillRect l="-1" t="-6891" r="2" b="-400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0" name="yt_shape_10150"/>
          <p:cNvSpPr txBox="1"/>
          <p:nvPr/>
        </p:nvSpPr>
        <p:spPr>
          <a:xfrm>
            <a:off x="468103" y="612000"/>
            <a:ext cx="11636916" cy="182973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小明想知道学校旗杆的高度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0_c640b"/>
              </a:rPr>
              <a:t>他发现旗杆顶端的绳子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垂到地面还多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当他把绳子的下端拉开与旗杆底部相距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ffe2b"/>
              </a:rPr>
              <a:t>8m</a:t>
            </a:r>
            <a:b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后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发现下端刚好接触地面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请求出旗杆的高度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151" name="yt_image_10151" title="H_164.05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707097" y="2503169"/>
            <a:ext cx="3043981" cy="208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yt_shape_10153"/>
          <p:cNvSpPr txBox="1"/>
          <p:nvPr/>
        </p:nvSpPr>
        <p:spPr>
          <a:xfrm>
            <a:off x="468103" y="2503169"/>
            <a:ext cx="7843793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设旗杆的高度为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则绳子的长度为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3_ea417"/>
              </a:rPr>
              <a:t>根据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3_ea417"/>
              </a:rPr>
              <a:t>勾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股定理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7_b9a99"/>
              </a:rPr>
              <a:t>故旗杆的高度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7_b9a99"/>
              </a:rPr>
              <a:t>为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15m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5" name="yt_shape_10155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154" name="yt_image_1015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57" name="yt_shape_10157"/>
          <p:cNvSpPr txBox="1"/>
          <p:nvPr/>
        </p:nvSpPr>
        <p:spPr>
          <a:xfrm>
            <a:off x="468103" y="1494708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下图是由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赵爽弦图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变化得到的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0_292a3,isEnd"/>
              </a:rPr>
              <a:t>它由八个全等的直角三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角形拼接而成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记图中正方形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正方形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EFGH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正方形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649d4,isEnd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MNKT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的面积分别为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95ae4,isEnd"/>
              </a:rPr>
              <a:t>的值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</a:t>
            </a:r>
            <a:r>
              <a:rPr sz="11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90892" y="3349854"/>
            <a:ext cx="789686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6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6" name="yt_image_101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1896" y="3770993"/>
            <a:ext cx="2568208" cy="268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0" name="yt_shape_10160"/>
          <p:cNvSpPr txBox="1"/>
          <p:nvPr/>
        </p:nvSpPr>
        <p:spPr>
          <a:xfrm>
            <a:off x="468103" y="612000"/>
            <a:ext cx="11636916" cy="31320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设每个直角三角形的较长直角边为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较短直角边为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dad6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）＋（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1e517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）＋（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）＋（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8bca8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en-US" altLang="zh-CN" sz="3200" b="0" i="0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3cab2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60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1" name="yt_shape_10161"/>
          <p:cNvSpPr txBox="1"/>
          <p:nvPr/>
        </p:nvSpPr>
        <p:spPr>
          <a:xfrm>
            <a:off x="468103" y="612000"/>
            <a:ext cx="11207960" cy="31320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just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国庆假期中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小华与同学去玩探宝游戏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3161c,isEnd"/>
              </a:rPr>
              <a:t>按照探宝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他们从门口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处出发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先往东走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8km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又往北走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2km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c3f2e,isEnd"/>
              </a:rPr>
              <a:t>遇到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障碍物后又往西走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3km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再向北走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6km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然后往东拐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effee,isEnd"/>
              </a:rPr>
              <a:t>仅走了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1km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就找到了宝藏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则门口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到藏宝点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1f962,isEnd"/>
              </a:rPr>
              <a:t>的直线距离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</a:t>
            </a:r>
            <a:r>
              <a:rPr sz="1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90892" y="3101130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10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4" name="yt_image_1016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341878" y="3924202"/>
            <a:ext cx="3460410" cy="213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4" name="yt_shape_10164"/>
          <p:cNvSpPr txBox="1"/>
          <p:nvPr/>
        </p:nvSpPr>
        <p:spPr>
          <a:xfrm>
            <a:off x="468103" y="612000"/>
            <a:ext cx="11044193" cy="31320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just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过点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AF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垂足为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延长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交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17cc4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由图可知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AF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MF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80a4e"/>
              </a:rPr>
              <a:t>6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cb36f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10km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负值舍去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所以从门口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a1eda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到藏宝点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的直线距离是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10km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yt_image_1016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15287" y="3744011"/>
            <a:ext cx="3838825" cy="238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64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7" name="yt_shape_10167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勾股定理神秘而美妙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它的证法多样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其巧妙各有不同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da96a"/>
              </a:rPr>
              <a:t>当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两个全等的直角三角形按如图所示方式摆放时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afb49"/>
              </a:rPr>
              <a:t>也可以用面积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法来验证勾股定理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请完成验证过程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提示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001fc"/>
              </a:rPr>
              <a:t>都可以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分割四边形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168" name="yt_image_10168" title="H_177.19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474743" y="3306988"/>
            <a:ext cx="3242512" cy="225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73" name="yt_shape_10173"/>
          <p:cNvSpPr txBox="1"/>
          <p:nvPr/>
        </p:nvSpPr>
        <p:spPr>
          <a:xfrm>
            <a:off x="467999" y="5607593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_image_10170" title="H_177.19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560439" y="3675240"/>
            <a:ext cx="3242512" cy="225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72" name="yt_shape_10172"/>
          <p:cNvSpPr txBox="1"/>
          <p:nvPr/>
        </p:nvSpPr>
        <p:spPr>
          <a:xfrm>
            <a:off x="468103" y="2898313"/>
            <a:ext cx="820738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答图</a:t>
            </a:r>
            <a:endParaRPr lang="zh-CN" altLang="zh-CN" sz="3200" b="0" i="0" u="none">
              <a:solidFill>
                <a:srgbClr val="FF0000">
                  <a:alpha val="0"/>
                </a:srgbClr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685251" y="5961553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答图</a:t>
            </a:r>
            <a:endParaRPr lang="zh-CN" alt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yt_shape_10174"/>
              <p:cNvSpPr txBox="1"/>
              <p:nvPr/>
            </p:nvSpPr>
            <p:spPr>
              <a:xfrm>
                <a:off x="468103" y="612000"/>
                <a:ext cx="11636916" cy="456375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如答图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连接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过点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作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交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的延长线于点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46c6b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一方面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四边形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ABCD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ACD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另一方面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四边形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ABCD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ADB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DCB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5" name="yt_shape_10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4563750"/>
              </a:xfrm>
              <a:prstGeom prst="rect">
                <a:avLst/>
              </a:prstGeom>
              <a:blipFill rotWithShape="1">
                <a:blip r:embed="rId2"/>
                <a:stretch>
                  <a:fillRect l="-1" t="-11" b="-7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uiExpand="1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7" name="yt_shape_10177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176" name="yt_image_10176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79" name="yt_shape_10179"/>
          <p:cNvSpPr txBox="1"/>
          <p:nvPr/>
        </p:nvSpPr>
        <p:spPr>
          <a:xfrm>
            <a:off x="468103" y="1494708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选做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c6e2b"/>
              </a:rPr>
              <a:t>＝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5cm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3cm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动点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出发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沿射线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1cm/s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2fe7f"/>
              </a:rPr>
              <a:t>的速度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移动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设运动的时间为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的长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yt_image_10182" title="H_161.589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38303" y="4037148"/>
            <a:ext cx="2909584" cy="205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yt_shape_10187"/>
          <p:cNvSpPr txBox="1"/>
          <p:nvPr/>
        </p:nvSpPr>
        <p:spPr>
          <a:xfrm>
            <a:off x="559439" y="3995040"/>
            <a:ext cx="7619073" cy="185166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由勾股定理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endParaRPr lang="zh-CN" altLang="zh-CN" sz="3200" b="0" i="0" u="none">
              <a:solidFill>
                <a:srgbClr val="FF0000"/>
              </a:solidFill>
              <a:effectLst/>
              <a:latin typeface="Times New Roman" panose="02020603050405020304" pitchFamily="40"/>
              <a:ea typeface="楷体" panose="02010609060101010101" pitchFamily="3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负值舍去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1" name="yt_shape_10181"/>
          <p:cNvSpPr txBox="1"/>
          <p:nvPr/>
        </p:nvSpPr>
        <p:spPr>
          <a:xfrm>
            <a:off x="468103" y="612000"/>
            <a:ext cx="944970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连接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为直角三角形时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182" name="yt_image_10182" title="H_161.58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893167" y="1304166"/>
            <a:ext cx="2909584" cy="205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yt_shape_10188"/>
          <p:cNvSpPr txBox="1"/>
          <p:nvPr/>
        </p:nvSpPr>
        <p:spPr>
          <a:xfrm>
            <a:off x="479425" y="1304166"/>
            <a:ext cx="500136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cm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yt_shape_10189"/>
          <p:cNvSpPr txBox="1"/>
          <p:nvPr/>
        </p:nvSpPr>
        <p:spPr>
          <a:xfrm>
            <a:off x="479425" y="1926264"/>
            <a:ext cx="823302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为直角三角形时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有以下两种情况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yt_image_10190" title="H_1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64458" y="3628234"/>
            <a:ext cx="2938293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9887992" y="5633850"/>
            <a:ext cx="891223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 marR="0" lvl="0" defTabSz="914400" rtl="0" eaLnBrk="1" fontAlgn="auto" latinLnBrk="0" hangingPunct="0">
              <a:lnSpc>
                <a:spcPct val="13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图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200" b="0" i="0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4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yt_shape_10194"/>
          <p:cNvSpPr txBox="1"/>
          <p:nvPr/>
        </p:nvSpPr>
        <p:spPr>
          <a:xfrm>
            <a:off x="479425" y="2548362"/>
            <a:ext cx="6181179" cy="249183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APB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重合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4cm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÷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s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）；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allAtOnce"/>
      <p:bldP spid="9" grpId="0" build="allAtOnce"/>
      <p:bldP spid="10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5" name="yt_shape_10195"/>
          <p:cNvSpPr txBox="1"/>
          <p:nvPr/>
        </p:nvSpPr>
        <p:spPr>
          <a:xfrm>
            <a:off x="468103" y="612000"/>
            <a:ext cx="618117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BAP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196" name="yt_shape_10196"/>
          <p:cNvSpPr txBox="1"/>
          <p:nvPr/>
        </p:nvSpPr>
        <p:spPr>
          <a:xfrm>
            <a:off x="468103" y="1234098"/>
            <a:ext cx="6716582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cm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yt_image_10197" title="H_155.9999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167247" y="620713"/>
            <a:ext cx="3597859" cy="198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01" name="yt_shape_10201"/>
          <p:cNvSpPr txBox="1"/>
          <p:nvPr/>
        </p:nvSpPr>
        <p:spPr>
          <a:xfrm>
            <a:off x="468103" y="1832655"/>
            <a:ext cx="5772414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由勾股定理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endParaRPr lang="zh-CN" altLang="zh-CN" sz="3200" b="0" i="0" u="none">
              <a:solidFill>
                <a:srgbClr val="FF0000"/>
              </a:solidFill>
              <a:effectLst/>
              <a:latin typeface="Times New Roman" panose="02020603050405020304" pitchFamily="40"/>
              <a:ea typeface="楷体" panose="02010609060101010101" pitchFamily="32" charset="-122"/>
            </a:endParaRPr>
          </a:p>
        </p:txBody>
      </p:sp>
      <p:sp>
        <p:nvSpPr>
          <p:cNvPr id="10202" name="yt_shape_10202"/>
          <p:cNvSpPr txBox="1"/>
          <p:nvPr/>
        </p:nvSpPr>
        <p:spPr>
          <a:xfrm>
            <a:off x="468103" y="2454753"/>
            <a:ext cx="312745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AP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CP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432303" y="2601912"/>
            <a:ext cx="891223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 marR="0" lvl="0" defTabSz="914400" rtl="0" eaLnBrk="1" fontAlgn="auto" latinLnBrk="0" hangingPunct="0">
              <a:lnSpc>
                <a:spcPct val="13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图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200" b="0" i="0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4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yt_shape_10203"/>
          <p:cNvSpPr txBox="1"/>
          <p:nvPr/>
        </p:nvSpPr>
        <p:spPr>
          <a:xfrm>
            <a:off x="468103" y="3021386"/>
            <a:ext cx="574836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Rt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由勾股定理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endParaRPr lang="zh-CN" altLang="zh-CN" sz="3200" b="0" i="0" u="none">
              <a:solidFill>
                <a:srgbClr val="FF0000"/>
              </a:solidFill>
              <a:effectLst/>
              <a:latin typeface="Times New Roman" panose="02020603050405020304" pitchFamily="40"/>
              <a:ea typeface="楷体" panose="02010609060101010101" pitchFamily="32" charset="-122"/>
            </a:endParaRPr>
          </a:p>
        </p:txBody>
      </p:sp>
      <p:sp>
        <p:nvSpPr>
          <p:cNvPr id="10" name="yt_shape_10204"/>
          <p:cNvSpPr txBox="1"/>
          <p:nvPr/>
        </p:nvSpPr>
        <p:spPr>
          <a:xfrm>
            <a:off x="6216472" y="3021386"/>
            <a:ext cx="307936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AP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BP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yt_shape_10205"/>
          <p:cNvSpPr txBox="1"/>
          <p:nvPr/>
        </p:nvSpPr>
        <p:spPr>
          <a:xfrm>
            <a:off x="468103" y="3619943"/>
            <a:ext cx="5248232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CP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BP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yt_shape_10206"/>
          <p:cNvSpPr txBox="1"/>
          <p:nvPr/>
        </p:nvSpPr>
        <p:spPr>
          <a:xfrm>
            <a:off x="468103" y="4242041"/>
            <a:ext cx="4815421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t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yt_shape_10207"/>
              <p:cNvSpPr txBox="1"/>
              <p:nvPr/>
            </p:nvSpPr>
            <p:spPr>
              <a:xfrm>
                <a:off x="468103" y="4672115"/>
                <a:ext cx="9706183" cy="1776255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 smtClean="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综上所述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为直角三角形时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t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的值为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25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" name="yt_shape_102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4672115"/>
                <a:ext cx="9706183" cy="1776255"/>
              </a:xfrm>
              <a:prstGeom prst="rect">
                <a:avLst/>
              </a:prstGeom>
              <a:blipFill rotWithShape="1">
                <a:blip r:embed="rId2"/>
                <a:stretch>
                  <a:fillRect l="-1" t="-24" r="-952" b="-23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95" grpId="0" build="allAtOnce"/>
      <p:bldP spid="10196" grpId="0" build="allAtOnce"/>
      <p:bldP spid="10201" grpId="0" build="allAtOnce"/>
      <p:bldP spid="10202" grpId="0" build="allAtOnce"/>
      <p:bldP spid="2" grpId="0" build="allAtOnce"/>
      <p:bldP spid="9" grpId="0" build="allAtOnce"/>
      <p:bldP spid="10" grpId="0" build="allAtOnce"/>
      <p:bldP spid="11" grpId="0" build="allAtOnce"/>
      <p:bldP spid="12" grpId="0" build="allAtOnce"/>
      <p:bldP spid="13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2611</Words>
  <Application>WPS 演示</Application>
  <PresentationFormat>宽屏</PresentationFormat>
  <Paragraphs>147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78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_⨹_1_195e0</vt:lpstr>
      <vt:lpstr>细等线拼音字体</vt:lpstr>
      <vt:lpstr>_⨹_10_dc5c6</vt:lpstr>
      <vt:lpstr>_⨹_8_7bca3</vt:lpstr>
      <vt:lpstr>_⨹_7_f0995</vt:lpstr>
      <vt:lpstr>_⨹_1_8aa07,isEnd</vt:lpstr>
      <vt:lpstr>_⨹_1_ff5a6,isEnd</vt:lpstr>
      <vt:lpstr>,isEnd</vt:lpstr>
      <vt:lpstr>_⨹_1_45fda,isEnd</vt:lpstr>
      <vt:lpstr>_⨹_1_b008e,isEnd</vt:lpstr>
      <vt:lpstr>_⨹_1_1da89,isEnd</vt:lpstr>
      <vt:lpstr>_⨹_3_97f5b,isEnd</vt:lpstr>
      <vt:lpstr>_⨹_8_11d36</vt:lpstr>
      <vt:lpstr>_⨹_6_d0003</vt:lpstr>
      <vt:lpstr>_⨹_20_f5574</vt:lpstr>
      <vt:lpstr>_⨹_14_0438f</vt:lpstr>
      <vt:lpstr>_⨹_1_02a58</vt:lpstr>
      <vt:lpstr>楷体</vt:lpstr>
      <vt:lpstr>Cambria Math</vt:lpstr>
      <vt:lpstr>_⨹_1_242e3</vt:lpstr>
      <vt:lpstr>_⨹_10_c640b</vt:lpstr>
      <vt:lpstr>_⨹_2_ffe2b</vt:lpstr>
      <vt:lpstr>_⨹_3_ea417</vt:lpstr>
      <vt:lpstr>_⨹_7_b9a99</vt:lpstr>
      <vt:lpstr>_⨹_10_292a3,isEnd</vt:lpstr>
      <vt:lpstr>_⨹_1_649d4,isEnd</vt:lpstr>
      <vt:lpstr>_⨹_2_95ae4,isEnd</vt:lpstr>
      <vt:lpstr>_⨹_1_2dad6</vt:lpstr>
      <vt:lpstr>_⨹_1_1e517</vt:lpstr>
      <vt:lpstr>_⨹_1_8bca8</vt:lpstr>
      <vt:lpstr>_⨹_1_3cab2</vt:lpstr>
      <vt:lpstr>_⨹_4_3161c,isEnd</vt:lpstr>
      <vt:lpstr>_⨹_2_c3f2e,isEnd</vt:lpstr>
      <vt:lpstr>_⨹_3_effee,isEnd</vt:lpstr>
      <vt:lpstr>_⨹_5_1f962,isEnd</vt:lpstr>
      <vt:lpstr>_⨹_1_17cc4</vt:lpstr>
      <vt:lpstr>_⨹_1_80a4e</vt:lpstr>
      <vt:lpstr>_⨹_1_cb36f</vt:lpstr>
      <vt:lpstr>_⨹_1_a1eda</vt:lpstr>
      <vt:lpstr>_⨹_1_da96a</vt:lpstr>
      <vt:lpstr>_⨹_6_afb49</vt:lpstr>
      <vt:lpstr>_⨹_3_001fc</vt:lpstr>
      <vt:lpstr>_⨹_1_46c6b</vt:lpstr>
      <vt:lpstr>_⨹_1_c6e2b</vt:lpstr>
      <vt:lpstr>_⨹_3_2fe7f</vt:lpstr>
      <vt:lpstr>微软雅黑</vt:lpstr>
      <vt:lpstr>Arial Unicode MS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9</cp:revision>
  <dcterms:created xsi:type="dcterms:W3CDTF">2024-05-28T15:59:00Z</dcterms:created>
  <dcterms:modified xsi:type="dcterms:W3CDTF">2024-07-12T05:09:48Z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