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60" r:id="rId1"/>
    <p:sldMasterId id="2147483897" r:id="rId2"/>
  </p:sldMasterIdLst>
  <p:notesMasterIdLst>
    <p:notesMasterId r:id="rId3"/>
  </p:notesMasterIdLst>
  <p:sldIdLst>
    <p:sldId id="365" r:id="rId4"/>
    <p:sldId id="370" r:id="rId5"/>
    <p:sldId id="375" r:id="rId6"/>
    <p:sldId id="380" r:id="rId7"/>
    <p:sldId id="387" r:id="rId9"/>
    <p:sldId id="390" r:id="rId10"/>
    <p:sldId id="393" r:id="rId11"/>
    <p:sldId id="396" r:id="rId12"/>
    <p:sldId id="400" r:id="rId13"/>
    <p:sldId id="407" r:id="rId15"/>
    <p:sldId id="410" r:id="rId16"/>
    <p:sldId id="413" r:id="rId17"/>
    <p:sldId id="416" r:id="rId18"/>
    <p:sldId id="420" r:id="rId19"/>
    <p:sldId id="427" r:id="rId21"/>
    <p:sldId id="430" r:id="rId22"/>
    <p:sldId id="433" r:id="rId23"/>
    <p:sldId id="436" r:id="rId24"/>
    <p:sldId id="440" r:id="rId25"/>
    <p:sldId id="447" r:id="rId27"/>
    <p:sldId id="450" r:id="rId28"/>
    <p:sldId id="453" r:id="rId29"/>
    <p:sldId id="456" r:id="rId30"/>
    <p:sldId id="46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tags" Target="../tags/tag123.xml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ags" Target="../tags/tag134.xml"/><Relationship Id="rId2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2024年区块链行业工作总结与展望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2024年区块链行业工作总结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2024年区块链行业面临的问题与挑战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2024年区块链行业发展趋势与展望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 fontScale="91667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2024年区块链行业工作建议与对策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2024年区块链行业工作总结</a:t>
            </a:r>
            <a:endParaRPr altLang="en-US" lang="zh-CN"/>
          </a:p>
        </p:txBody>
      </p:sp>
      <p:sp>
        <p:nvSpPr>
          <p:cNvPr id="10488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区块链技术应用领域</a:t>
            </a:r>
            <a:endParaRPr altLang="en-US" lang="zh-CN"/>
          </a:p>
        </p:txBody>
      </p:sp>
      <p:sp>
        <p:nvSpPr>
          <p:cNvPr id="1048954" name="对角圆角矩形 52"/>
          <p:cNvSpPr/>
          <p:nvPr>
            <p:custDataLst>
              <p:tags r:id="rId1"/>
            </p:custDataLst>
          </p:nvPr>
        </p:nvSpPr>
        <p:spPr>
          <a:xfrm>
            <a:off x="735337" y="1582497"/>
            <a:ext cx="5131656" cy="1249858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53"/>
          <p:cNvSpPr/>
          <p:nvPr>
            <p:custDataLst>
              <p:tags r:id="rId2"/>
            </p:custDataLst>
          </p:nvPr>
        </p:nvSpPr>
        <p:spPr>
          <a:xfrm>
            <a:off x="735337" y="1452880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54"/>
          <p:cNvSpPr/>
          <p:nvPr>
            <p:custDataLst>
              <p:tags r:id="rId3"/>
            </p:custDataLst>
          </p:nvPr>
        </p:nvSpPr>
        <p:spPr>
          <a:xfrm>
            <a:off x="1249290" y="1453525"/>
            <a:ext cx="77383" cy="1289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56"/>
          <p:cNvSpPr txBox="1"/>
          <p:nvPr>
            <p:custDataLst>
              <p:tags r:id="rId4"/>
            </p:custDataLst>
          </p:nvPr>
        </p:nvSpPr>
        <p:spPr>
          <a:xfrm>
            <a:off x="1282822" y="1634730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金融领域：加密货币、智能合约、去中心化金融应用等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9"/>
          <p:cNvSpPr/>
          <p:nvPr>
            <p:custDataLst>
              <p:tags r:id="rId5"/>
            </p:custDataLst>
          </p:nvPr>
        </p:nvSpPr>
        <p:spPr>
          <a:xfrm>
            <a:off x="6318526" y="1582497"/>
            <a:ext cx="5131656" cy="1249858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0"/>
          <p:cNvSpPr/>
          <p:nvPr>
            <p:custDataLst>
              <p:tags r:id="rId6"/>
            </p:custDataLst>
          </p:nvPr>
        </p:nvSpPr>
        <p:spPr>
          <a:xfrm>
            <a:off x="6318526" y="1452880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1"/>
          <p:cNvSpPr/>
          <p:nvPr>
            <p:custDataLst>
              <p:tags r:id="rId7"/>
            </p:custDataLst>
          </p:nvPr>
        </p:nvSpPr>
        <p:spPr>
          <a:xfrm>
            <a:off x="6831833" y="1453525"/>
            <a:ext cx="77383" cy="1289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12"/>
          <p:cNvSpPr txBox="1"/>
          <p:nvPr>
            <p:custDataLst>
              <p:tags r:id="rId8"/>
            </p:custDataLst>
          </p:nvPr>
        </p:nvSpPr>
        <p:spPr>
          <a:xfrm>
            <a:off x="6865366" y="1641179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公共服务：身份验证、数据共享、公共服务管理等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"/>
          <p:cNvSpPr/>
          <p:nvPr>
            <p:custDataLst>
              <p:tags r:id="rId9"/>
            </p:custDataLst>
          </p:nvPr>
        </p:nvSpPr>
        <p:spPr>
          <a:xfrm>
            <a:off x="735337" y="3281055"/>
            <a:ext cx="5131656" cy="1249858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6"/>
          <p:cNvSpPr/>
          <p:nvPr>
            <p:custDataLst>
              <p:tags r:id="rId10"/>
            </p:custDataLst>
          </p:nvPr>
        </p:nvSpPr>
        <p:spPr>
          <a:xfrm>
            <a:off x="735337" y="3151438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7"/>
          <p:cNvSpPr/>
          <p:nvPr>
            <p:custDataLst>
              <p:tags r:id="rId11"/>
            </p:custDataLst>
          </p:nvPr>
        </p:nvSpPr>
        <p:spPr>
          <a:xfrm>
            <a:off x="1249290" y="3152083"/>
            <a:ext cx="77383" cy="1289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12"/>
            </p:custDataLst>
          </p:nvPr>
        </p:nvSpPr>
        <p:spPr>
          <a:xfrm>
            <a:off x="1282822" y="3339737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 fontScale="94444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供应链管理：产品追溯、防伪、物流管理等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14"/>
          <p:cNvSpPr/>
          <p:nvPr>
            <p:custDataLst>
              <p:tags r:id="rId13"/>
            </p:custDataLst>
          </p:nvPr>
        </p:nvSpPr>
        <p:spPr>
          <a:xfrm>
            <a:off x="6318526" y="3281055"/>
            <a:ext cx="5131656" cy="1249858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8"/>
          <p:cNvSpPr/>
          <p:nvPr>
            <p:custDataLst>
              <p:tags r:id="rId14"/>
            </p:custDataLst>
          </p:nvPr>
        </p:nvSpPr>
        <p:spPr>
          <a:xfrm>
            <a:off x="6318526" y="3151438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9"/>
          <p:cNvSpPr/>
          <p:nvPr>
            <p:custDataLst>
              <p:tags r:id="rId15"/>
            </p:custDataLst>
          </p:nvPr>
        </p:nvSpPr>
        <p:spPr>
          <a:xfrm>
            <a:off x="6831833" y="3152083"/>
            <a:ext cx="77383" cy="1289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20"/>
          <p:cNvSpPr txBox="1"/>
          <p:nvPr>
            <p:custDataLst>
              <p:tags r:id="rId16"/>
            </p:custDataLst>
          </p:nvPr>
        </p:nvSpPr>
        <p:spPr>
          <a:xfrm>
            <a:off x="6865366" y="3339737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医疗保健：患者数据共享、药物追踪等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15"/>
          <p:cNvSpPr/>
          <p:nvPr>
            <p:custDataLst>
              <p:tags r:id="rId17"/>
            </p:custDataLst>
          </p:nvPr>
        </p:nvSpPr>
        <p:spPr>
          <a:xfrm>
            <a:off x="735337" y="4979613"/>
            <a:ext cx="5131656" cy="1249858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6"/>
          <p:cNvSpPr/>
          <p:nvPr>
            <p:custDataLst>
              <p:tags r:id="rId18"/>
            </p:custDataLst>
          </p:nvPr>
        </p:nvSpPr>
        <p:spPr>
          <a:xfrm>
            <a:off x="735337" y="4849352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7"/>
          <p:cNvSpPr/>
          <p:nvPr>
            <p:custDataLst>
              <p:tags r:id="rId19"/>
            </p:custDataLst>
          </p:nvPr>
        </p:nvSpPr>
        <p:spPr>
          <a:xfrm>
            <a:off x="1249290" y="4845483"/>
            <a:ext cx="77383" cy="1289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27"/>
          <p:cNvSpPr txBox="1"/>
          <p:nvPr>
            <p:custDataLst>
              <p:tags r:id="rId20"/>
            </p:custDataLst>
          </p:nvPr>
        </p:nvSpPr>
        <p:spPr>
          <a:xfrm>
            <a:off x="1282822" y="5038296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物联网：设备间的安全通信、数据共享等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22"/>
          <p:cNvSpPr/>
          <p:nvPr>
            <p:custDataLst>
              <p:tags r:id="rId21"/>
            </p:custDataLst>
          </p:nvPr>
        </p:nvSpPr>
        <p:spPr>
          <a:xfrm>
            <a:off x="6318526" y="4979613"/>
            <a:ext cx="5131656" cy="1249858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96" name="对角圆角矩形 23"/>
          <p:cNvSpPr/>
          <p:nvPr>
            <p:custDataLst>
              <p:tags r:id="rId22"/>
            </p:custDataLst>
          </p:nvPr>
        </p:nvSpPr>
        <p:spPr>
          <a:xfrm>
            <a:off x="6318526" y="4849352"/>
            <a:ext cx="513607" cy="49009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24"/>
          <p:cNvSpPr/>
          <p:nvPr>
            <p:custDataLst>
              <p:tags r:id="rId23"/>
            </p:custDataLst>
          </p:nvPr>
        </p:nvSpPr>
        <p:spPr>
          <a:xfrm>
            <a:off x="6831833" y="4845483"/>
            <a:ext cx="77383" cy="1289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25"/>
          <p:cNvSpPr txBox="1"/>
          <p:nvPr>
            <p:custDataLst>
              <p:tags r:id="rId24"/>
            </p:custDataLst>
          </p:nvPr>
        </p:nvSpPr>
        <p:spPr>
          <a:xfrm>
            <a:off x="6865366" y="5038296"/>
            <a:ext cx="4383899" cy="113347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其他领域：版权保护、能源交易等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区块链技术创新成果</a:t>
            </a:r>
            <a:endParaRPr altLang="en-US" lang="zh-CN"/>
          </a:p>
        </p:txBody>
      </p:sp>
      <p:sp>
        <p:nvSpPr>
          <p:cNvPr id="104903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区块链技术为各行各业带来变革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区块链技术成为数字经济时代的重要基础设施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区块链技术应用领域不断拓展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区块链技术创新成果显著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区块链行业市场规模</a:t>
            </a:r>
            <a:endParaRPr altLang="en-US" lang="zh-CN"/>
          </a:p>
        </p:txBody>
      </p:sp>
      <p:sp>
        <p:nvSpPr>
          <p:cNvPr id="10490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2024年全球区块链市场规模：预计达到XX亿美元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区块链行业应用领域：金融、供应链、医疗、教育等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区块链行业主要企业：比特币、以太坊、瑞波等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区块链行业市场规模增长驱动因素：技术创新、政策支持、市场需求等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区块链行业政策环境</a:t>
            </a:r>
            <a:endParaRPr altLang="en-US" lang="zh-CN"/>
          </a:p>
        </p:txBody>
      </p:sp>
      <p:sp>
        <p:nvSpPr>
          <p:cNvPr id="104915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区块链政策概述：介绍国家对区块链行业的政策支持和监管措施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区块链政策发展历程：梳理近年来区块链政策的发展变化和趋势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区块链政策对行业的影响：分析政策对区块链行业发展的推动作用和影响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区块链行业面临的挑战与机遇：探讨当前区块链行业面临的挑战和机遇，以及政策对行业发展的影响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2024年区块链行业面临的问题与挑战</a:t>
            </a:r>
            <a:endParaRPr altLang="en-US" lang="zh-CN"/>
          </a:p>
        </p:txBody>
      </p:sp>
      <p:sp>
        <p:nvSpPr>
          <p:cNvPr id="10491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区块链技术成熟度不足</a:t>
            </a:r>
            <a:endParaRPr altLang="en-US" lang="zh-CN"/>
          </a:p>
        </p:txBody>
      </p:sp>
      <p:sp>
        <p:nvSpPr>
          <p:cNvPr id="104925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区块链技术缺乏统一的标准和规范，导致不同区块链项目之间的互操作性和兼容性较差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区块链技术尚未完全成熟，仍存在诸多技术难题需要解决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区块链技术在实际应用中存在诸多限制和挑战，如可扩展性、隐私保护等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区块链技术人才短缺，缺乏足够的专业人才来推动技术的发展和应用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区块链应用场景落地难</a:t>
            </a:r>
            <a:endParaRPr altLang="en-US" lang="zh-CN"/>
          </a:p>
        </p:txBody>
      </p:sp>
      <p:sp>
        <p:nvSpPr>
          <p:cNvPr id="10493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区块链技术成熟度不足：目前区块链技术仍处于发展阶段，尚未达到大规模商业应用的要求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监管政策不明确：目前各国对区块链的监管政策尚不明确，存在一定的法律风险和合规问题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缺乏专业人才：目前区块链行业缺乏专业的技术人才和应用人才，制约了区块链应用场景的落地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缺乏标准化和规范化：目前区块链行业缺乏统一的标准和规范，导致不同平台和系统之间的互操作性较差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区块链行业监管政策尚不完善</a:t>
            </a:r>
            <a:endParaRPr altLang="en-US" lang="zh-CN"/>
          </a:p>
        </p:txBody>
      </p:sp>
      <p:sp>
        <p:nvSpPr>
          <p:cNvPr id="104939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监管政策对区块链行业的创新和发展带来一定限制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区块链行业监管政策存在空白和不足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监管政策缺乏统一的标准和规范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监管政策需要不断完善和调整以适应区块链行业的发展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区块链行业人才短缺</a:t>
            </a:r>
            <a:endParaRPr altLang="en-US" lang="zh-CN"/>
          </a:p>
        </p:txBody>
      </p:sp>
      <p:sp>
        <p:nvSpPr>
          <p:cNvPr id="10494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区块链行业人才需求现状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区块链行业人才供给不足的原因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区块链行业人才短缺对行业发展的影响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应对区块链行业人才短缺的措施与建议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2024年区块链行业发展趋势与展望</a:t>
            </a:r>
            <a:endParaRPr altLang="en-US" lang="zh-CN"/>
          </a:p>
        </p:txBody>
      </p:sp>
      <p:sp>
        <p:nvSpPr>
          <p:cNvPr id="104952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区块链技术将更加成熟稳定</a:t>
            </a:r>
            <a:endParaRPr altLang="en-US" lang="zh-CN"/>
          </a:p>
        </p:txBody>
      </p:sp>
      <p:sp>
        <p:nvSpPr>
          <p:cNvPr id="10495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区块链技术将更加成熟稳定，为更多行业提供解决方案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区块链技术将更加高效，提高交易速度和降低成本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区块链技术将更加安全可靠，保障数据隐私和安全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区块链技术将更加普及，成为数字经济时代的基础设施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区块链应用场景将更加广泛</a:t>
            </a:r>
            <a:endParaRPr altLang="en-US" lang="zh-CN"/>
          </a:p>
        </p:txBody>
      </p:sp>
      <p:sp>
        <p:nvSpPr>
          <p:cNvPr id="1049644" name="矩形 3"/>
          <p:cNvSpPr/>
          <p:nvPr>
            <p:custDataLst>
              <p:tags r:id="rId1"/>
            </p:custDataLst>
          </p:nvPr>
        </p:nvSpPr>
        <p:spPr>
          <a:xfrm>
            <a:off x="972637" y="1746347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46" name="矩形 13"/>
          <p:cNvSpPr/>
          <p:nvPr>
            <p:custDataLst>
              <p:tags r:id="rId2"/>
            </p:custDataLst>
          </p:nvPr>
        </p:nvSpPr>
        <p:spPr>
          <a:xfrm>
            <a:off x="608330" y="1746347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648" name="文本框 4"/>
          <p:cNvSpPr txBox="1"/>
          <p:nvPr>
            <p:custDataLst>
              <p:tags r:id="rId3"/>
            </p:custDataLst>
          </p:nvPr>
        </p:nvSpPr>
        <p:spPr>
          <a:xfrm>
            <a:off x="1160564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金融领域：区块链技术可以提高交易效率和安全性，降低交易成本，促进金融行业的数字化转型。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39"/>
          <p:cNvSpPr/>
          <p:nvPr>
            <p:custDataLst>
              <p:tags r:id="rId4"/>
            </p:custDataLst>
          </p:nvPr>
        </p:nvSpPr>
        <p:spPr>
          <a:xfrm>
            <a:off x="972637" y="3220253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52" name="矩形 5"/>
          <p:cNvSpPr/>
          <p:nvPr>
            <p:custDataLst>
              <p:tags r:id="rId5"/>
            </p:custDataLst>
          </p:nvPr>
        </p:nvSpPr>
        <p:spPr>
          <a:xfrm>
            <a:off x="608330" y="3220253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54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供应链管理：区块链技术可以追溯商品的来源和流向，提高供应链的透明度和可追溯性，减少假冒伪劣产品的出现。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12"/>
          <p:cNvSpPr/>
          <p:nvPr>
            <p:custDataLst>
              <p:tags r:id="rId7"/>
            </p:custDataLst>
          </p:nvPr>
        </p:nvSpPr>
        <p:spPr>
          <a:xfrm>
            <a:off x="972637" y="4694159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58" name="矩形 17"/>
          <p:cNvSpPr/>
          <p:nvPr>
            <p:custDataLst>
              <p:tags r:id="rId8"/>
            </p:custDataLst>
          </p:nvPr>
        </p:nvSpPr>
        <p:spPr>
          <a:xfrm>
            <a:off x="608330" y="4694159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60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医疗保健：区块链技术可以保护患者的隐私和医疗记录的安全，提高医疗保健服务的质量和效率。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9"/>
          <p:cNvSpPr/>
          <p:nvPr>
            <p:custDataLst>
              <p:tags r:id="rId10"/>
            </p:custDataLst>
          </p:nvPr>
        </p:nvSpPr>
        <p:spPr>
          <a:xfrm>
            <a:off x="6659169" y="1746347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64" name="矩形 26"/>
          <p:cNvSpPr/>
          <p:nvPr>
            <p:custDataLst>
              <p:tags r:id="rId11"/>
            </p:custDataLst>
          </p:nvPr>
        </p:nvSpPr>
        <p:spPr>
          <a:xfrm>
            <a:off x="6294862" y="1746347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66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公共服务：区块链技术可以提高公共服务的透明度和公正性，减少腐败和滥用权力的现象。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64"/>
          <p:cNvSpPr/>
          <p:nvPr>
            <p:custDataLst>
              <p:tags r:id="rId13"/>
            </p:custDataLst>
          </p:nvPr>
        </p:nvSpPr>
        <p:spPr>
          <a:xfrm>
            <a:off x="6659169" y="3220253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70" name="矩形 65"/>
          <p:cNvSpPr/>
          <p:nvPr>
            <p:custDataLst>
              <p:tags r:id="rId14"/>
            </p:custDataLst>
          </p:nvPr>
        </p:nvSpPr>
        <p:spPr>
          <a:xfrm>
            <a:off x="6294862" y="3220253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72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物联网：区块链技术可以保护物联网设备的隐私和安全，提高物联网应用的价值和可靠性。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区块链行业监管政策将更加完善</a:t>
            </a:r>
            <a:endParaRPr altLang="en-US" lang="zh-CN"/>
          </a:p>
        </p:txBody>
      </p:sp>
      <p:sp>
        <p:nvSpPr>
          <p:cNvPr id="104970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政策监管力度加强：政府将加强对区块链行业的监管，确保行业健康、稳定发展。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监管制度完善：将进一步完善区块链行业的监管制度，明确监管职责和监管范围。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监管技术升级：将采用更加先进的技术手段，提高监管效率和准确性。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行业自律加强：区块链行业将加强自律，自觉遵守监管政策，推动行业健康发展。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区块链行业人才将更加丰富多样</a:t>
            </a:r>
            <a:endParaRPr altLang="en-US" lang="zh-CN"/>
          </a:p>
        </p:txBody>
      </p:sp>
      <p:sp>
        <p:nvSpPr>
          <p:cNvPr id="10497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区块链行业人才需求增加：随着区块链技术的不断发展和应用领域的拓展，区块链行业对人才的需求也在不断增加。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区块链行业人才结构多样化：未来，区块链行业的人才结构将更加多样化，包括技术研发、市场营销、法律合规等多个领域。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区块链行业人才培养体系完善：随着区块链行业的不断发展，相关人才培养体系也将不断完善，为行业提供更多高素质的人才。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区块链行业人才流动加快：随着区块链行业的快速发展，人才流动也将加快，更多的人才将加入到这个行业中来。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2024年区块链行业工作建议与对策</a:t>
            </a:r>
            <a:endParaRPr altLang="en-US" lang="zh-CN"/>
          </a:p>
        </p:txBody>
      </p:sp>
      <p:sp>
        <p:nvSpPr>
          <p:cNvPr id="10498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加强区块链技术研发与创新</a:t>
            </a:r>
            <a:endParaRPr altLang="en-US" lang="zh-CN"/>
          </a:p>
        </p:txBody>
      </p:sp>
      <p:sp>
        <p:nvSpPr>
          <p:cNvPr id="104987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建立完善的技术标准体系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加强人才培养和引进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加大投入力度，提高研发水平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加强产学研合作，推动技术创新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推动区块链应用场景落地实施</a:t>
            </a:r>
            <a:endParaRPr altLang="en-US" lang="zh-CN"/>
          </a:p>
        </p:txBody>
      </p:sp>
      <p:sp>
        <p:nvSpPr>
          <p:cNvPr id="10499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建立完善的区块链应用场景评估体系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加强区块链应用场景的技术研发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推动区块链应用场景的试点示范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加强区块链应用场景的宣传推广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完善区块链行业监管政策体系</a:t>
            </a:r>
            <a:endParaRPr altLang="en-US" lang="zh-CN"/>
          </a:p>
        </p:txBody>
      </p:sp>
      <p:sp>
        <p:nvSpPr>
          <p:cNvPr id="104998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建立完善的监管政策体系：明确监管机构、监管职责和监管范围，制定相应的监管政策和法规，确保区块链行业的健康发展。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加强技术研发和应用：加大对区块链技术的研发和应用力度，提高区块链技术的安全性和可靠性，降低区块链技术的风险。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444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建立行业自律机制：鼓励区块链行业建立自律机制，制定行业规范和标准，加强行业自律和自我管理，提高行业的整体素质和水平。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加强人才培养和引进：加大对区块链技术人才的培养和引进力度，提高区块链技术人才的专业素质和技能水平，为区块链行业的快速发展提供有力的人才保障。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加强区块链行业人才培养与引进</a:t>
            </a:r>
            <a:endParaRPr altLang="en-US" lang="zh-CN"/>
          </a:p>
        </p:txBody>
      </p:sp>
      <p:sp>
        <p:nvSpPr>
          <p:cNvPr id="105004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建立完善的人才培养体系：通过高校、培训机构等渠道，培养具备区块链技术、应用和运营等方面的人才。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引进优秀人才：积极引进具有丰富经验和专业技能的区块链人才，为行业发展注入新的活力。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加强人才交流与合作：促进国内外区块链行业人才的交流与合作，推动技术创新和业务拓展。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建立激励机制：通过设立奖励机制、提供发展机会等方式，激励区块链行业人才不断成长和进步。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0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3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7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2023-12-17T11:22:41Z</dcterms:created>
  <dcterms:modified xsi:type="dcterms:W3CDTF">2023-12-17T11:22:41Z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d73190ebd86a41f285d70bb8e89e3bbc_21</vt:lpwstr>
  </property>
</Properties>
</file>