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496" r:id="rId1"/>
    <p:sldMasterId id="2147486533" r:id="rId2"/>
  </p:sldMasterIdLst>
  <p:notesMasterIdLst>
    <p:notesMasterId r:id="rId3"/>
  </p:notesMasterIdLst>
  <p:sldIdLst>
    <p:sldId id="1532" r:id="rId4"/>
    <p:sldId id="1537" r:id="rId5"/>
    <p:sldId id="1541" r:id="rId6"/>
    <p:sldId id="1544" r:id="rId7"/>
    <p:sldId id="1550" r:id="rId9"/>
    <p:sldId id="1553" r:id="rId10"/>
    <p:sldId id="1556" r:id="rId11"/>
    <p:sldId id="1562" r:id="rId13"/>
    <p:sldId id="1565" r:id="rId14"/>
    <p:sldId id="1568" r:id="rId15"/>
    <p:sldId id="1571" r:id="rId16"/>
    <p:sldId id="1577" r:id="rId18"/>
    <p:sldId id="1580" r:id="rId19"/>
    <p:sldId id="1583" r:id="rId20"/>
    <p:sldId id="1586" r:id="rId21"/>
    <p:sldId id="1592" r:id="rId23"/>
    <p:sldId id="1595" r:id="rId24"/>
    <p:sldId id="1598"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534" r:id="rId1"/>
    <p:sldLayoutId id="2147486535" r:id="rId2"/>
    <p:sldLayoutId id="2147486536" r:id="rId3"/>
    <p:sldLayoutId id="2147486537" r:id="rId4"/>
    <p:sldLayoutId id="2147486538" r:id="rId5"/>
    <p:sldLayoutId id="2147486539" r:id="rId6"/>
    <p:sldLayoutId id="2147486540" r:id="rId7"/>
    <p:sldLayoutId id="2147486541" r:id="rId8"/>
    <p:sldLayoutId id="2147486542" r:id="rId9"/>
    <p:sldLayoutId id="2147486543" r:id="rId10"/>
    <p:sldLayoutId id="21474865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tags" Target="../tags/tag261.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人工智能在知识图谱中的应用</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添加目录标题</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知识图谱的定义与作用</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人工智能在知识图谱中的应用</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人工智能在知识图谱中的优势</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人工智能在知识图谱中的挑战与未来发展</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2" name="标题 14"/>
          <p:cNvSpPr>
            <a:spLocks noGrp="1"/>
          </p:cNvSpPr>
          <p:nvPr>
            <p:ph type="title" idx="4"/>
            <p:custDataLst>
              <p:tags r:id="rId2"/>
            </p:custDataLst>
          </p:nvPr>
        </p:nvSpPr>
        <p:spPr/>
        <p:txBody>
          <a:bodyPr>
            <a:normAutofit fontScale="90000"/>
          </a:bodyPr>
          <a:p>
            <a:r>
              <a:rPr altLang="en-US" dirty="0" lang="zh-CN"/>
              <a:t>知识图谱的定义与作用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08" name="标题 1"/>
          <p:cNvSpPr>
            <a:spLocks noGrp="1"/>
          </p:cNvSpPr>
          <p:nvPr>
            <p:ph type="title" idx="3"/>
          </p:nvPr>
        </p:nvSpPr>
        <p:spPr/>
        <p:txBody>
          <a:bodyPr>
            <a:normAutofit fontScale="90625"/>
          </a:bodyPr>
          <a:p>
            <a:r>
              <a:rPr altLang="en-US" lang="zh-CN"/>
              <a:t>知识图谱的定义</a:t>
            </a:r>
            <a:endParaRPr altLang="en-US" lang="zh-CN"/>
          </a:p>
        </p:txBody>
      </p:sp>
      <p:sp>
        <p:nvSpPr>
          <p:cNvPr id="104921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知识图谱是一种图形化的知识表示方式</a:t>
            </a:r>
            <a:endParaRPr altLang="en-US" sz="1400" lang="zh-CN" spc="150">
              <a:solidFill>
                <a:schemeClr val="tx1"/>
              </a:solidFill>
              <a:effectLst/>
              <a:latin typeface="+mn-ea"/>
              <a:sym typeface="+mn-ea"/>
            </a:endParaRPr>
          </a:p>
        </p:txBody>
      </p:sp>
      <p:sp>
        <p:nvSpPr>
          <p:cNvPr id="104922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知识图谱是一种语义网络</a:t>
            </a:r>
            <a:endParaRPr altLang="en-US" dirty="0" sz="1400" lang="zh-CN" spc="150">
              <a:solidFill>
                <a:schemeClr val="tx1"/>
              </a:solidFill>
              <a:effectLst/>
              <a:latin typeface="+mn-ea"/>
              <a:sym typeface="+mn-ea"/>
            </a:endParaRPr>
          </a:p>
        </p:txBody>
      </p:sp>
      <p:sp>
        <p:nvSpPr>
          <p:cNvPr id="104922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知识图谱是一种基于图的数据结构</a:t>
            </a:r>
            <a:endParaRPr altLang="en-US" sz="1400" lang="zh-CN" spc="150">
              <a:solidFill>
                <a:schemeClr val="tx1"/>
              </a:solidFill>
              <a:effectLst/>
              <a:latin typeface="+mn-ea"/>
              <a:sym typeface="+mn-ea"/>
            </a:endParaRPr>
          </a:p>
        </p:txBody>
      </p:sp>
      <p:sp>
        <p:nvSpPr>
          <p:cNvPr id="104922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知识图谱是一种知识表示和推理的方法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82" name="标题 1"/>
          <p:cNvSpPr>
            <a:spLocks noGrp="1"/>
          </p:cNvSpPr>
          <p:nvPr>
            <p:ph type="title" idx="3"/>
          </p:nvPr>
        </p:nvSpPr>
        <p:spPr/>
        <p:txBody>
          <a:bodyPr>
            <a:normAutofit fontScale="93750"/>
          </a:bodyPr>
          <a:p>
            <a:r>
              <a:rPr altLang="en-US" lang="zh-CN"/>
              <a:t>知识图谱的作用</a:t>
            </a:r>
            <a:endParaRPr altLang="en-US" lang="zh-CN"/>
          </a:p>
        </p:txBody>
      </p:sp>
      <p:sp>
        <p:nvSpPr>
          <p:cNvPr id="1049284"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6"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88"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知识表示与推理：知识图谱能够将知识以结构化的形式表示，并通过推理发现新知识</a:t>
            </a:r>
            <a:endParaRPr altLang="en-US" dirty="0" sz="2000" lang="zh-CN" spc="200">
              <a:solidFill>
                <a:schemeClr val="tx1">
                  <a:lumMod val="85000"/>
                  <a:lumOff val="15000"/>
                </a:schemeClr>
              </a:solidFill>
              <a:latin typeface="+mn-ea"/>
              <a:sym typeface="+mn-ea"/>
            </a:endParaRPr>
          </a:p>
        </p:txBody>
      </p:sp>
      <p:sp>
        <p:nvSpPr>
          <p:cNvPr id="1049290"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2"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4" name="文本框 34"/>
          <p:cNvSpPr txBox="1"/>
          <p:nvPr>
            <p:custDataLst>
              <p:tags r:id="rId6"/>
            </p:custDataLst>
          </p:nvPr>
        </p:nvSpPr>
        <p:spPr>
          <a:xfrm>
            <a:off x="3557953" y="220498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问答与推荐：知识图谱可以用于构建智能问答系统，根据用户的问题提供准确的答案或推荐相关内容</a:t>
            </a:r>
            <a:endParaRPr altLang="en-US" dirty="0" sz="2000" lang="zh-CN" spc="200">
              <a:solidFill>
                <a:schemeClr val="tx1">
                  <a:lumMod val="85000"/>
                  <a:lumOff val="15000"/>
                </a:schemeClr>
              </a:solidFill>
              <a:latin typeface="+mn-ea"/>
              <a:sym typeface="+mn-ea"/>
            </a:endParaRPr>
          </a:p>
        </p:txBody>
      </p:sp>
      <p:sp>
        <p:nvSpPr>
          <p:cNvPr id="1049296"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8"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0" name="文本框 5"/>
          <p:cNvSpPr txBox="1"/>
          <p:nvPr>
            <p:custDataLst>
              <p:tags r:id="rId9"/>
            </p:custDataLst>
          </p:nvPr>
        </p:nvSpPr>
        <p:spPr>
          <a:xfrm>
            <a:off x="6349425" y="220498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语义搜索：通过知识图谱，搜索引擎能够更准确地理解用户的自然语言查询，提高搜索准确性和效率</a:t>
            </a:r>
            <a:endParaRPr altLang="en-US" dirty="0" sz="2000" lang="zh-CN" spc="200">
              <a:solidFill>
                <a:schemeClr val="tx1">
                  <a:lumMod val="85000"/>
                  <a:lumOff val="15000"/>
                </a:schemeClr>
              </a:solidFill>
              <a:latin typeface="+mn-ea"/>
              <a:sym typeface="+mn-ea"/>
            </a:endParaRPr>
          </a:p>
        </p:txBody>
      </p:sp>
      <p:sp>
        <p:nvSpPr>
          <p:cNvPr id="1049302"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4"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6"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辅助教育：知识图谱可以用于辅助教育领域，帮助学生更好地理解和掌握知识</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64"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366" name="标题 14"/>
          <p:cNvSpPr>
            <a:spLocks noGrp="1"/>
          </p:cNvSpPr>
          <p:nvPr>
            <p:ph type="title" idx="4"/>
            <p:custDataLst>
              <p:tags r:id="rId2"/>
            </p:custDataLst>
          </p:nvPr>
        </p:nvSpPr>
        <p:spPr/>
        <p:txBody>
          <a:bodyPr>
            <a:normAutofit fontScale="90000"/>
          </a:bodyPr>
          <a:p>
            <a:r>
              <a:rPr altLang="en-US" dirty="0" lang="zh-CN"/>
              <a:t>人工智能在知识图谱中的应用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92" name="标题 1"/>
          <p:cNvSpPr>
            <a:spLocks noGrp="1"/>
          </p:cNvSpPr>
          <p:nvPr>
            <p:ph type="title" idx="3"/>
          </p:nvPr>
        </p:nvSpPr>
        <p:spPr/>
        <p:txBody>
          <a:bodyPr>
            <a:normAutofit fontScale="93750"/>
          </a:bodyPr>
          <a:p>
            <a:r>
              <a:rPr altLang="en-US" lang="zh-CN"/>
              <a:t>知识图谱的构建</a:t>
            </a:r>
            <a:endParaRPr altLang="en-US" lang="zh-CN"/>
          </a:p>
        </p:txBody>
      </p:sp>
      <p:sp>
        <p:nvSpPr>
          <p:cNvPr id="1049494" name="弧形 58"/>
          <p:cNvSpPr/>
          <p:nvPr>
            <p:custDataLst>
              <p:tags r:id="rId1"/>
            </p:custDataLst>
          </p:nvPr>
        </p:nvSpPr>
        <p:spPr>
          <a:xfrm>
            <a:off x="8107509" y="204969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96" name="弧形 57"/>
          <p:cNvSpPr/>
          <p:nvPr>
            <p:custDataLst>
              <p:tags r:id="rId2"/>
            </p:custDataLst>
          </p:nvPr>
        </p:nvSpPr>
        <p:spPr>
          <a:xfrm>
            <a:off x="608330" y="204969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98" name="椭圆 22"/>
          <p:cNvSpPr/>
          <p:nvPr>
            <p:custDataLst>
              <p:tags r:id="rId3"/>
            </p:custDataLst>
          </p:nvPr>
        </p:nvSpPr>
        <p:spPr>
          <a:xfrm>
            <a:off x="8448679"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0" name="椭圆 23"/>
          <p:cNvSpPr/>
          <p:nvPr>
            <p:custDataLst>
              <p:tags r:id="rId4"/>
            </p:custDataLst>
          </p:nvPr>
        </p:nvSpPr>
        <p:spPr>
          <a:xfrm>
            <a:off x="8834838"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正文"/>
          <p:cNvSpPr txBox="1"/>
          <p:nvPr>
            <p:custDataLst>
              <p:tags r:id="rId5"/>
            </p:custDataLst>
          </p:nvPr>
        </p:nvSpPr>
        <p:spPr>
          <a:xfrm>
            <a:off x="8901385"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知识推理和问答技术</a:t>
            </a:r>
            <a:endParaRPr altLang="en-US" dirty="0" sz="1200" lang="zh-CN" spc="150">
              <a:solidFill>
                <a:srgbClr val="FFFFFF"/>
              </a:solidFill>
              <a:latin typeface="+mn-ea"/>
              <a:sym typeface="+mn-ea"/>
            </a:endParaRPr>
          </a:p>
        </p:txBody>
      </p:sp>
      <p:sp>
        <p:nvSpPr>
          <p:cNvPr id="1049504" name="椭圆 24"/>
          <p:cNvSpPr/>
          <p:nvPr>
            <p:custDataLst>
              <p:tags r:id="rId6"/>
            </p:custDataLst>
          </p:nvPr>
        </p:nvSpPr>
        <p:spPr>
          <a:xfrm>
            <a:off x="6016437"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6" name="椭圆 25"/>
          <p:cNvSpPr/>
          <p:nvPr>
            <p:custDataLst>
              <p:tags r:id="rId7"/>
            </p:custDataLst>
          </p:nvPr>
        </p:nvSpPr>
        <p:spPr>
          <a:xfrm>
            <a:off x="6401659"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8" name="正文"/>
          <p:cNvSpPr txBox="1"/>
          <p:nvPr>
            <p:custDataLst>
              <p:tags r:id="rId8"/>
            </p:custDataLst>
          </p:nvPr>
        </p:nvSpPr>
        <p:spPr>
          <a:xfrm>
            <a:off x="6469143"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知识抽取和表示方法</a:t>
            </a:r>
            <a:endParaRPr altLang="en-US" dirty="0" sz="1200" lang="zh-CN" spc="150">
              <a:solidFill>
                <a:schemeClr val="tx1">
                  <a:lumMod val="65000"/>
                  <a:lumOff val="35000"/>
                </a:schemeClr>
              </a:solidFill>
              <a:latin typeface="+mn-ea"/>
              <a:sym typeface="+mn-ea"/>
            </a:endParaRPr>
          </a:p>
        </p:txBody>
      </p:sp>
      <p:sp>
        <p:nvSpPr>
          <p:cNvPr id="1049510" name="椭圆 7"/>
          <p:cNvSpPr/>
          <p:nvPr>
            <p:custDataLst>
              <p:tags r:id="rId9"/>
            </p:custDataLst>
          </p:nvPr>
        </p:nvSpPr>
        <p:spPr>
          <a:xfrm>
            <a:off x="3584195" y="232525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2" name="椭圆 9"/>
          <p:cNvSpPr/>
          <p:nvPr>
            <p:custDataLst>
              <p:tags r:id="rId10"/>
            </p:custDataLst>
          </p:nvPr>
        </p:nvSpPr>
        <p:spPr>
          <a:xfrm>
            <a:off x="3969417" y="238336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4" name="正文"/>
          <p:cNvSpPr txBox="1"/>
          <p:nvPr>
            <p:custDataLst>
              <p:tags r:id="rId11"/>
            </p:custDataLst>
          </p:nvPr>
        </p:nvSpPr>
        <p:spPr>
          <a:xfrm>
            <a:off x="403690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知识图谱的构建流程</a:t>
            </a:r>
            <a:endParaRPr altLang="en-US" dirty="0" sz="1200" lang="zh-CN" spc="150">
              <a:solidFill>
                <a:srgbClr val="FFFFFF"/>
              </a:solidFill>
              <a:latin typeface="+mn-ea"/>
              <a:sym typeface="+mn-ea"/>
            </a:endParaRPr>
          </a:p>
        </p:txBody>
      </p:sp>
      <p:sp>
        <p:nvSpPr>
          <p:cNvPr id="1049516" name="椭圆 5"/>
          <p:cNvSpPr/>
          <p:nvPr>
            <p:custDataLst>
              <p:tags r:id="rId12"/>
            </p:custDataLst>
          </p:nvPr>
        </p:nvSpPr>
        <p:spPr>
          <a:xfrm>
            <a:off x="875455" y="232525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8" name="椭圆 4"/>
          <p:cNvSpPr/>
          <p:nvPr>
            <p:custDataLst>
              <p:tags r:id="rId13"/>
            </p:custDataLst>
          </p:nvPr>
        </p:nvSpPr>
        <p:spPr>
          <a:xfrm>
            <a:off x="1260677" y="238336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0" name="正文"/>
          <p:cNvSpPr txBox="1"/>
          <p:nvPr>
            <p:custDataLst>
              <p:tags r:id="rId14"/>
            </p:custDataLst>
          </p:nvPr>
        </p:nvSpPr>
        <p:spPr>
          <a:xfrm>
            <a:off x="1328161" y="316787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知识图谱的定义和作用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78" name="标题 1"/>
          <p:cNvSpPr>
            <a:spLocks noGrp="1"/>
          </p:cNvSpPr>
          <p:nvPr>
            <p:ph type="title" idx="3"/>
          </p:nvPr>
        </p:nvSpPr>
        <p:spPr/>
        <p:txBody>
          <a:bodyPr>
            <a:normAutofit fontScale="93750"/>
          </a:bodyPr>
          <a:p>
            <a:r>
              <a:rPr altLang="en-US" lang="zh-CN"/>
              <a:t>知识图谱的推理</a:t>
            </a:r>
            <a:endParaRPr altLang="en-US" lang="zh-CN"/>
          </a:p>
        </p:txBody>
      </p:sp>
      <p:sp>
        <p:nvSpPr>
          <p:cNvPr id="104958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知识图谱的推理过程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推理算法的分类与特点</a:t>
            </a:r>
            <a:endParaRPr dirty="0" sz="2000" err="1">
              <a:solidFill>
                <a:schemeClr val="tx1">
                  <a:lumMod val="75000"/>
                  <a:lumOff val="25000"/>
                </a:schemeClr>
              </a:solidFill>
              <a:latin typeface="+mn-ea"/>
              <a:ea typeface="+mn-ea"/>
              <a:cs typeface="+mn-ea"/>
              <a:sym typeface="+mn-lt"/>
            </a:endParaRPr>
          </a:p>
        </p:txBody>
      </p:sp>
      <p:sp>
        <p:nvSpPr>
          <p:cNvPr id="104960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0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推理在知识图谱中的应用场景</a:t>
            </a:r>
            <a:endParaRPr dirty="0" sz="2000" err="1">
              <a:solidFill>
                <a:schemeClr val="tx1">
                  <a:lumMod val="75000"/>
                  <a:lumOff val="25000"/>
                </a:schemeClr>
              </a:solidFill>
              <a:latin typeface="+mn-ea"/>
              <a:ea typeface="+mn-ea"/>
              <a:cs typeface="+mn-ea"/>
              <a:sym typeface="+mn-lt"/>
            </a:endParaRPr>
          </a:p>
        </p:txBody>
      </p:sp>
      <p:sp>
        <p:nvSpPr>
          <p:cNvPr id="10496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基于知识图谱的推理应用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76" name="标题 1"/>
          <p:cNvSpPr>
            <a:spLocks noGrp="1"/>
          </p:cNvSpPr>
          <p:nvPr>
            <p:ph type="title" idx="3"/>
          </p:nvPr>
        </p:nvSpPr>
        <p:spPr/>
        <p:txBody>
          <a:bodyPr>
            <a:normAutofit fontScale="93750"/>
          </a:bodyPr>
          <a:p>
            <a:r>
              <a:rPr altLang="en-US" lang="zh-CN"/>
              <a:t>知识图谱的优化</a:t>
            </a:r>
            <a:endParaRPr altLang="en-US" lang="zh-CN"/>
          </a:p>
        </p:txBody>
      </p:sp>
      <p:sp>
        <p:nvSpPr>
          <p:cNvPr id="104967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知识推理：通过图谱中的节点和边进行推理，获取新知识</a:t>
            </a:r>
            <a:endParaRPr altLang="en-US" sz="1400" lang="zh-CN" spc="150">
              <a:solidFill>
                <a:schemeClr val="tx1"/>
              </a:solidFill>
              <a:effectLst/>
              <a:latin typeface="+mn-ea"/>
              <a:sym typeface="+mn-ea"/>
            </a:endParaRPr>
          </a:p>
        </p:txBody>
      </p:sp>
      <p:sp>
        <p:nvSpPr>
          <p:cNvPr id="104968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知识表示：将知识以图形化的方式表示，便于理解和推理</a:t>
            </a:r>
            <a:endParaRPr altLang="en-US" dirty="0" sz="1400" lang="zh-CN" spc="150">
              <a:solidFill>
                <a:schemeClr val="tx1"/>
              </a:solidFill>
              <a:effectLst/>
              <a:latin typeface="+mn-ea"/>
              <a:sym typeface="+mn-ea"/>
            </a:endParaRPr>
          </a:p>
        </p:txBody>
      </p:sp>
      <p:sp>
        <p:nvSpPr>
          <p:cNvPr id="104969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知识问答：基于知识图谱进行问答，提供准确答案</a:t>
            </a:r>
            <a:endParaRPr altLang="en-US" sz="1400" lang="zh-CN" spc="150">
              <a:solidFill>
                <a:schemeClr val="tx1"/>
              </a:solidFill>
              <a:effectLst/>
              <a:latin typeface="+mn-ea"/>
              <a:sym typeface="+mn-ea"/>
            </a:endParaRPr>
          </a:p>
        </p:txBody>
      </p:sp>
      <p:sp>
        <p:nvSpPr>
          <p:cNvPr id="104969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知识推荐：根据用户兴趣和需求，推荐相关知识和资源</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50"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752" name="标题 14"/>
          <p:cNvSpPr>
            <a:spLocks noGrp="1"/>
          </p:cNvSpPr>
          <p:nvPr>
            <p:ph type="title" idx="4"/>
            <p:custDataLst>
              <p:tags r:id="rId2"/>
            </p:custDataLst>
          </p:nvPr>
        </p:nvSpPr>
        <p:spPr/>
        <p:txBody>
          <a:bodyPr>
            <a:normAutofit fontScale="90000"/>
          </a:bodyPr>
          <a:p>
            <a:r>
              <a:rPr altLang="en-US" dirty="0" lang="zh-CN"/>
              <a:t>人工智能在知识图谱中的优势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78" name="标题 1"/>
          <p:cNvSpPr>
            <a:spLocks noGrp="1"/>
          </p:cNvSpPr>
          <p:nvPr>
            <p:ph type="title" idx="3"/>
          </p:nvPr>
        </p:nvSpPr>
        <p:spPr/>
        <p:txBody>
          <a:bodyPr>
            <a:normAutofit fontScale="93750"/>
          </a:bodyPr>
          <a:p>
            <a:r>
              <a:rPr altLang="en-US" lang="zh-CN"/>
              <a:t>提高知识表示能力</a:t>
            </a:r>
            <a:endParaRPr altLang="en-US" lang="zh-CN"/>
          </a:p>
        </p:txBody>
      </p:sp>
      <p:sp>
        <p:nvSpPr>
          <p:cNvPr id="1049880"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2"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84"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6"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88"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0"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2"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4"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6"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提高知识表示能力的优势：更加高效、准确地表示知识，提高知识推理、问答等任务的性能</a:t>
            </a:r>
            <a:endParaRPr altLang="en-US" dirty="0" sz="2400" lang="zh-CN">
              <a:latin typeface="+mn-ea"/>
              <a:ea typeface="+mn-ea"/>
            </a:endParaRPr>
          </a:p>
        </p:txBody>
      </p:sp>
      <p:sp>
        <p:nvSpPr>
          <p:cNvPr id="1049898"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具体应用案例：在医疗、金融等领域，利用知识图谱提高诊断、风险评估等任务的准确性和效率</a:t>
            </a:r>
            <a:endParaRPr altLang="en-US" dirty="0" sz="2400" lang="zh-CN">
              <a:latin typeface="+mn-ea"/>
              <a:ea typeface="+mn-ea"/>
            </a:endParaRPr>
          </a:p>
        </p:txBody>
      </p:sp>
      <p:sp>
        <p:nvSpPr>
          <p:cNvPr id="1049900"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知识表示能力：将现实世界中的知识以计算机可理解的方式进行表示</a:t>
            </a:r>
            <a:endParaRPr altLang="en-US" dirty="0" sz="2400" lang="zh-CN">
              <a:latin typeface="+mn-ea"/>
              <a:ea typeface="+mn-ea"/>
            </a:endParaRPr>
          </a:p>
        </p:txBody>
      </p:sp>
      <p:sp>
        <p:nvSpPr>
          <p:cNvPr id="1049902"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人工智能在知识图谱中的应用：利用自然语言处理、机器学习等技术，将文本、图像等非结构化数据转化为结构化知识</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60" name="标题 1"/>
          <p:cNvSpPr>
            <a:spLocks noGrp="1"/>
          </p:cNvSpPr>
          <p:nvPr>
            <p:ph type="title" idx="3"/>
          </p:nvPr>
        </p:nvSpPr>
        <p:spPr/>
        <p:txBody>
          <a:bodyPr>
            <a:normAutofit fontScale="93750"/>
          </a:bodyPr>
          <a:p>
            <a:r>
              <a:rPr altLang="en-US" lang="zh-CN"/>
              <a:t>增强知识推理能力</a:t>
            </a:r>
            <a:endParaRPr altLang="en-US" lang="zh-CN"/>
          </a:p>
        </p:txBody>
      </p:sp>
      <p:sp>
        <p:nvSpPr>
          <p:cNvPr id="104996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知识推理能力是人工智能在知识图谱中的重要优势之一</a:t>
            </a:r>
            <a:endParaRPr altLang="en-US" dirty="0" sz="1200" lang="zh-CN" spc="150">
              <a:solidFill>
                <a:schemeClr val="tx1">
                  <a:lumMod val="65000"/>
                  <a:lumOff val="35000"/>
                </a:schemeClr>
              </a:solidFill>
              <a:latin typeface="+mn-ea"/>
              <a:sym typeface="+mn-ea"/>
            </a:endParaRPr>
          </a:p>
        </p:txBody>
      </p:sp>
      <p:sp>
        <p:nvSpPr>
          <p:cNvPr id="104996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人工智能可以通过自然语言处理技术对知识图谱中的数据进行语义分析和推理</a:t>
            </a:r>
            <a:endParaRPr altLang="en-US" dirty="0" sz="1200" lang="zh-CN" spc="150">
              <a:solidFill>
                <a:schemeClr val="tx1">
                  <a:lumMod val="65000"/>
                  <a:lumOff val="35000"/>
                </a:schemeClr>
              </a:solidFill>
              <a:latin typeface="+mn-ea"/>
              <a:sym typeface="+mn-ea"/>
            </a:endParaRPr>
          </a:p>
        </p:txBody>
      </p:sp>
      <p:sp>
        <p:nvSpPr>
          <p:cNvPr id="104996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人工智能可以自动发现知识图谱中的隐含关系和模式，提高知识推理的准确性和效率</a:t>
            </a:r>
            <a:endParaRPr altLang="en-US" dirty="0" sz="1200" lang="zh-CN" spc="150">
              <a:solidFill>
                <a:schemeClr val="tx1">
                  <a:lumMod val="65000"/>
                  <a:lumOff val="35000"/>
                </a:schemeClr>
              </a:solidFill>
              <a:latin typeface="+mn-ea"/>
              <a:sym typeface="+mn-ea"/>
            </a:endParaRPr>
          </a:p>
        </p:txBody>
      </p:sp>
      <p:sp>
        <p:nvSpPr>
          <p:cNvPr id="104996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人工智能还可以通过机器学习和深度学习技术对知识图谱进行优化和更新，提高知识推理的实时性和准确性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26" name="标题 1"/>
          <p:cNvSpPr>
            <a:spLocks noGrp="1"/>
          </p:cNvSpPr>
          <p:nvPr>
            <p:ph type="title" idx="3"/>
          </p:nvPr>
        </p:nvSpPr>
        <p:spPr/>
        <p:txBody>
          <a:bodyPr>
            <a:normAutofit fontScale="93750"/>
          </a:bodyPr>
          <a:p>
            <a:r>
              <a:rPr altLang="en-US" lang="zh-CN"/>
              <a:t>优化知识获取效率</a:t>
            </a:r>
            <a:endParaRPr altLang="en-US" lang="zh-CN"/>
          </a:p>
        </p:txBody>
      </p:sp>
      <p:sp>
        <p:nvSpPr>
          <p:cNvPr id="105002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个性化推荐：人工智能可以根据用户历史行为和偏好，为用户推荐相关领域的知识和资源</a:t>
            </a:r>
            <a:endParaRPr altLang="zh-CN" dirty="0" lang="en-US">
              <a:solidFill>
                <a:schemeClr val="dk1">
                  <a:lumMod val="80000"/>
                  <a:lumOff val="20000"/>
                </a:schemeClr>
              </a:solidFill>
              <a:latin typeface="+mn-ea"/>
              <a:sym typeface="+mn-ea"/>
            </a:endParaRPr>
          </a:p>
        </p:txBody>
      </p:sp>
      <p:sp>
        <p:nvSpPr>
          <p:cNvPr id="105003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快速获取大量知识：人工智能可以自动抓取、整理和分类大量信息，提高知识获取速度</a:t>
            </a:r>
            <a:endParaRPr altLang="en-US" dirty="0" lang="zh-CN">
              <a:solidFill>
                <a:schemeClr val="dk1">
                  <a:lumMod val="80000"/>
                  <a:lumOff val="20000"/>
                </a:schemeClr>
              </a:solidFill>
              <a:latin typeface="+mn-ea"/>
              <a:sym typeface="+mn-ea"/>
            </a:endParaRPr>
          </a:p>
        </p:txBody>
      </p:sp>
      <p:sp>
        <p:nvSpPr>
          <p:cNvPr id="105004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精准匹配：人工智能可以通过自然语言处理技术，理解用户需求，精准匹配相关知识点</a:t>
            </a:r>
            <a:endParaRPr altLang="en-US" dirty="0" lang="zh-CN">
              <a:solidFill>
                <a:schemeClr val="dk1">
                  <a:lumMod val="80000"/>
                  <a:lumOff val="20000"/>
                </a:schemeClr>
              </a:solidFill>
              <a:latin typeface="+mn-ea"/>
              <a:sym typeface="+mn-ea"/>
            </a:endParaRPr>
          </a:p>
        </p:txBody>
      </p:sp>
      <p:sp>
        <p:nvSpPr>
          <p:cNvPr id="105005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降低知识获取成本：人工智能可以自动化处理大量数据和信息，降低知识获取的人力、物力和时间成本</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16"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118" name="标题 14"/>
          <p:cNvSpPr>
            <a:spLocks noGrp="1"/>
          </p:cNvSpPr>
          <p:nvPr>
            <p:ph type="title" idx="4"/>
            <p:custDataLst>
              <p:tags r:id="rId2"/>
            </p:custDataLst>
          </p:nvPr>
        </p:nvSpPr>
        <p:spPr/>
        <p:txBody>
          <a:bodyPr>
            <a:normAutofit fontScale="90000"/>
          </a:bodyPr>
          <a:p>
            <a:r>
              <a:rPr altLang="en-US" dirty="0" lang="zh-CN"/>
              <a:t>人工智能在知识图谱中的挑战与未来发展</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44" name="标题 1"/>
          <p:cNvSpPr>
            <a:spLocks noGrp="1"/>
          </p:cNvSpPr>
          <p:nvPr>
            <p:ph type="title" idx="3"/>
          </p:nvPr>
        </p:nvSpPr>
        <p:spPr/>
        <p:txBody>
          <a:bodyPr>
            <a:normAutofit fontScale="93750"/>
          </a:bodyPr>
          <a:p>
            <a:r>
              <a:rPr altLang="en-US" lang="zh-CN"/>
              <a:t>面临的挑战</a:t>
            </a:r>
            <a:endParaRPr altLang="en-US" lang="zh-CN"/>
          </a:p>
        </p:txBody>
      </p:sp>
      <p:sp>
        <p:nvSpPr>
          <p:cNvPr id="1050246"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8"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50"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数据获取与整合：如何获取高质量、全面的数据，并对其进行有效整合</a:t>
            </a:r>
            <a:endParaRPr altLang="en-US" dirty="0" sz="2000" lang="zh-CN" spc="200">
              <a:solidFill>
                <a:schemeClr val="tx1">
                  <a:lumMod val="85000"/>
                  <a:lumOff val="15000"/>
                </a:schemeClr>
              </a:solidFill>
              <a:latin typeface="+mn-ea"/>
              <a:sym typeface="+mn-ea"/>
            </a:endParaRPr>
          </a:p>
        </p:txBody>
      </p:sp>
      <p:sp>
        <p:nvSpPr>
          <p:cNvPr id="1050252"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4"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6"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知识表示与推理：如何表示知识，并实现高效、准确的推理</a:t>
            </a:r>
            <a:endParaRPr altLang="en-US" dirty="0" sz="2000" lang="zh-CN" spc="200">
              <a:solidFill>
                <a:schemeClr val="tx1">
                  <a:lumMod val="85000"/>
                  <a:lumOff val="15000"/>
                </a:schemeClr>
              </a:solidFill>
              <a:latin typeface="+mn-ea"/>
              <a:sym typeface="+mn-ea"/>
            </a:endParaRPr>
          </a:p>
        </p:txBody>
      </p:sp>
      <p:sp>
        <p:nvSpPr>
          <p:cNvPr id="1050258"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0"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62"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隐私与安全：如何在保证知识图谱的可用性的同时，确保数据隐私和系统安全性</a:t>
            </a:r>
            <a:endParaRPr altLang="en-US" dirty="0" sz="2000" lang="zh-CN" spc="200">
              <a:solidFill>
                <a:schemeClr val="tx1">
                  <a:lumMod val="85000"/>
                  <a:lumOff val="15000"/>
                </a:schemeClr>
              </a:solidFill>
              <a:latin typeface="+mn-ea"/>
              <a:sym typeface="+mn-ea"/>
            </a:endParaRPr>
          </a:p>
        </p:txBody>
      </p:sp>
      <p:sp>
        <p:nvSpPr>
          <p:cNvPr id="1050264"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66"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68"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跨领域应用：如何将知识图谱技术应用于不同领域，实现跨领域的知识共享和利用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26" name="标题 1"/>
          <p:cNvSpPr>
            <a:spLocks noGrp="1"/>
          </p:cNvSpPr>
          <p:nvPr>
            <p:ph type="title" idx="3"/>
          </p:nvPr>
        </p:nvSpPr>
        <p:spPr/>
        <p:txBody>
          <a:bodyPr>
            <a:normAutofit fontScale="93750"/>
          </a:bodyPr>
          <a:p>
            <a:r>
              <a:rPr altLang="en-US" lang="zh-CN"/>
              <a:t>未来发展趋势</a:t>
            </a:r>
            <a:endParaRPr altLang="en-US" lang="zh-CN"/>
          </a:p>
        </p:txBody>
      </p:sp>
      <p:sp>
        <p:nvSpPr>
          <p:cNvPr id="1050328"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30"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2"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知识图谱技术的不断演进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34"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36"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8"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人工智能技术的不断创新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40"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42"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知识图谱在各行业的广泛应用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44"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8"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未来发展面临的挑战与机遇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0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0410"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8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2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29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291.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2023-12-16T16:17:03Z</dcterms:created>
  <dcterms:modified xsi:type="dcterms:W3CDTF">2023-12-16T16:17:03Z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6e0308daf85543ab9bb07113991dcb1a_21</vt:lpwstr>
  </property>
</Properties>
</file>