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48" r:id="rId1"/>
    <p:sldMasterId id="2147485085" r:id="rId2"/>
  </p:sldMasterIdLst>
  <p:notesMasterIdLst>
    <p:notesMasterId r:id="rId3"/>
  </p:notesMasterIdLst>
  <p:sldIdLst>
    <p:sldId id="926" r:id="rId4"/>
    <p:sldId id="930" r:id="rId5"/>
    <p:sldId id="933" r:id="rId6"/>
    <p:sldId id="936" r:id="rId7"/>
    <p:sldId id="942" r:id="rId9"/>
    <p:sldId id="945" r:id="rId10"/>
    <p:sldId id="948" r:id="rId11"/>
    <p:sldId id="951" r:id="rId12"/>
    <p:sldId id="957" r:id="rId14"/>
    <p:sldId id="960" r:id="rId15"/>
    <p:sldId id="963" r:id="rId16"/>
    <p:sldId id="966" r:id="rId17"/>
    <p:sldId id="972" r:id="rId19"/>
    <p:sldId id="975" r:id="rId20"/>
    <p:sldId id="978" r:id="rId21"/>
    <p:sldId id="981" r:id="rId22"/>
    <p:sldId id="987" r:id="rId24"/>
    <p:sldId id="990" r:id="rId25"/>
    <p:sldId id="993" r:id="rId26"/>
    <p:sldId id="996" r:id="rId27"/>
    <p:sldId id="1002" r:id="rId29"/>
    <p:sldId id="1005" r:id="rId30"/>
    <p:sldId id="1008" r:id="rId31"/>
    <p:sldId id="1011" r:id="rId32"/>
    <p:sldId id="1017" r:id="rId34"/>
    <p:sldId id="1020" r:id="rId35"/>
    <p:sldId id="1023" r:id="rId36"/>
    <p:sldId id="102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50" Type="http://schemas.openxmlformats.org/officeDocument/2006/relationships/tags" Target="../tags/tag49.xml"/><Relationship Id="rId51" Type="http://schemas.openxmlformats.org/officeDocument/2006/relationships/tags" Target="../tags/tag50.xml"/><Relationship Id="rId52" Type="http://schemas.openxmlformats.org/officeDocument/2006/relationships/tags" Target="../tags/tag51.xml"/><Relationship Id="rId53" Type="http://schemas.openxmlformats.org/officeDocument/2006/relationships/tags" Target="../tags/tag52.xml"/><Relationship Id="rId54" Type="http://schemas.openxmlformats.org/officeDocument/2006/relationships/tags" Target="../tags/tag53.xml"/><Relationship Id="rId55" Type="http://schemas.openxmlformats.org/officeDocument/2006/relationships/tags" Target="../tags/tag54.xml"/><Relationship Id="rId56" Type="http://schemas.openxmlformats.org/officeDocument/2006/relationships/tags" Target="../tags/tag55.xml"/><Relationship Id="rId57" Type="http://schemas.openxmlformats.org/officeDocument/2006/relationships/tags" Target="../tags/tag56.xml"/><Relationship Id="rId58" Type="http://schemas.openxmlformats.org/officeDocument/2006/relationships/tags" Target="../tags/tag57.xml"/><Relationship Id="rId59" Type="http://schemas.openxmlformats.org/officeDocument/2006/relationships/tags" Target="../tags/tag58.xml"/><Relationship Id="rId60" Type="http://schemas.openxmlformats.org/officeDocument/2006/relationships/tags" Target="../tags/tag59.xml"/><Relationship Id="rId61" Type="http://schemas.openxmlformats.org/officeDocument/2006/relationships/tags" Target="../tags/tag60.xml"/><Relationship Id="rId62" Type="http://schemas.openxmlformats.org/officeDocument/2006/relationships/tags" Target="../tags/tag61.xml"/><Relationship Id="rId63" Type="http://schemas.openxmlformats.org/officeDocument/2006/relationships/tags" Target="../tags/tag62.xml"/><Relationship Id="rId64" Type="http://schemas.openxmlformats.org/officeDocument/2006/relationships/tags" Target="../tags/tag63.xml"/><Relationship Id="rId65" Type="http://schemas.openxmlformats.org/officeDocument/2006/relationships/tags" Target="../tags/tag64.xml"/><Relationship Id="rId6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tags" Target="../tags/tag85.xml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ags" Target="../tags/tag93.xml"/><Relationship Id="rId25" Type="http://schemas.openxmlformats.org/officeDocument/2006/relationships/tags" Target="../tags/tag94.xml"/><Relationship Id="rId26" Type="http://schemas.openxmlformats.org/officeDocument/2006/relationships/tags" Target="../tags/tag95.xml"/><Relationship Id="rId27" Type="http://schemas.openxmlformats.org/officeDocument/2006/relationships/tags" Target="../tags/tag96.xml"/><Relationship Id="rId28" Type="http://schemas.openxmlformats.org/officeDocument/2006/relationships/tags" Target="../tags/tag97.xml"/><Relationship Id="rId29" Type="http://schemas.openxmlformats.org/officeDocument/2006/relationships/tags" Target="../tags/tag98.xml"/><Relationship Id="rId30" Type="http://schemas.openxmlformats.org/officeDocument/2006/relationships/tags" Target="../tags/tag99.xml"/><Relationship Id="rId31" Type="http://schemas.openxmlformats.org/officeDocument/2006/relationships/tags" Target="../tags/tag100.xml"/><Relationship Id="rId32" Type="http://schemas.openxmlformats.org/officeDocument/2006/relationships/tags" Target="../tags/tag101.xml"/><Relationship Id="rId3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tags" Target="../tags/tag131.xml"/><Relationship Id="rId31" Type="http://schemas.openxmlformats.org/officeDocument/2006/relationships/tags" Target="../tags/tag132.xml"/><Relationship Id="rId32" Type="http://schemas.openxmlformats.org/officeDocument/2006/relationships/tags" Target="../tags/tag133.xml"/><Relationship Id="rId33" Type="http://schemas.openxmlformats.org/officeDocument/2006/relationships/tags" Target="../tags/tag134.xml"/><Relationship Id="rId3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image" Target="../media/image2.png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33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cxnSp>
        <p:nvCxnSpPr>
          <p:cNvPr id="3145735" name="直接连接符 42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单击添加文档标题</a:t>
            </a:r>
            <a:endParaRPr altLang="en-US" dirty="0" lang="zh-CN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2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37" name="直接连接符 123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</a:t>
            </a:r>
            <a:br>
              <a:rPr altLang="zh-CN" dirty="0" lang="en-US"/>
            </a:br>
            <a:r>
              <a:rPr altLang="en-US" dirty="0" lang="zh-CN"/>
              <a:t>题</a:t>
            </a:r>
            <a:endParaRPr altLang="en-US" dirty="0" lang="zh-CN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cxnSp>
        <p:nvCxnSpPr>
          <p:cNvPr id="3145739" name="直接连接符 39"/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72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41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43" name="直接连接符 43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49" r:id="rId1"/>
    <p:sldLayoutId id="2147485050" r:id="rId2"/>
    <p:sldLayoutId id="2147485051" r:id="rId3"/>
    <p:sldLayoutId id="2147485052" r:id="rId4"/>
    <p:sldLayoutId id="2147485053" r:id="rId5"/>
    <p:sldLayoutId id="2147485054" r:id="rId6"/>
    <p:sldLayoutId id="2147485055" r:id="rId7"/>
    <p:sldLayoutId id="2147485056" r:id="rId8"/>
    <p:sldLayoutId id="2147485057" r:id="rId9"/>
    <p:sldLayoutId id="2147485058" r:id="rId10"/>
    <p:sldLayoutId id="21474850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cxnSp>
        <p:nvCxnSpPr>
          <p:cNvPr id="3145731" name="直接连接符 15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dirty="0" lang="zh-CN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6" r:id="rId1"/>
    <p:sldLayoutId id="2147485087" r:id="rId2"/>
    <p:sldLayoutId id="2147485088" r:id="rId3"/>
    <p:sldLayoutId id="2147485089" r:id="rId4"/>
    <p:sldLayoutId id="2147485090" r:id="rId5"/>
    <p:sldLayoutId id="2147485091" r:id="rId6"/>
    <p:sldLayoutId id="2147485092" r:id="rId7"/>
    <p:sldLayoutId id="2147485093" r:id="rId8"/>
    <p:sldLayoutId id="2147485094" r:id="rId9"/>
    <p:sldLayoutId id="2147485095" r:id="rId10"/>
    <p:sldLayoutId id="21474850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tags" Target="../tags/tag464.xml"/><Relationship Id="rId14" Type="http://schemas.openxmlformats.org/officeDocument/2006/relationships/tags" Target="../tags/tag465.xml"/><Relationship Id="rId15" Type="http://schemas.openxmlformats.org/officeDocument/2006/relationships/tags" Target="../tags/tag466.xml"/><Relationship Id="rId16" Type="http://schemas.openxmlformats.org/officeDocument/2006/relationships/tags" Target="../tags/tag467.xml"/><Relationship Id="rId17" Type="http://schemas.openxmlformats.org/officeDocument/2006/relationships/tags" Target="../tags/tag468.xml"/><Relationship Id="rId18" Type="http://schemas.openxmlformats.org/officeDocument/2006/relationships/tags" Target="../tags/tag469.xml"/><Relationship Id="rId19" Type="http://schemas.openxmlformats.org/officeDocument/2006/relationships/tags" Target="../tags/tag470.xml"/><Relationship Id="rId20" Type="http://schemas.openxmlformats.org/officeDocument/2006/relationships/tags" Target="../tags/tag47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84.xml"/><Relationship Id="rId2" Type="http://schemas.openxmlformats.org/officeDocument/2006/relationships/tags" Target="../tags/tag485.xml"/><Relationship Id="rId3" Type="http://schemas.openxmlformats.org/officeDocument/2006/relationships/tags" Target="../tags/tag486.xml"/><Relationship Id="rId4" Type="http://schemas.openxmlformats.org/officeDocument/2006/relationships/tags" Target="../tags/tag48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656000"/>
            <a:ext cx="10515600" cy="1800000"/>
          </a:xfrm>
        </p:spPr>
        <p:txBody>
          <a:bodyPr/>
          <a:p>
            <a:r>
              <a:rPr altLang="en-US" dirty="0" lang="zh-CN"/>
              <a:t>有效协作与团队合作的技巧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p>
            <a:pPr indent="0" marL="0">
              <a:buNone/>
            </a:pPr>
            <a:r>
              <a:rPr altLang="zh-CN" b="1" dirty="0" sz="1200" lang="en-US"/>
              <a:t>YOUR  LOGO</a:t>
            </a:r>
            <a:endParaRPr altLang="en-US" b="1" dirty="0" sz="1200" 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4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p>
            <a:pPr algn="r" indent="0" marL="0">
              <a:buNone/>
            </a:pPr>
            <a:r>
              <a:rPr altLang="zh-CN" b="1" dirty="0" sz="1200" lang="en-US">
                <a:solidFill>
                  <a:schemeClr val="accent6"/>
                </a:solidFill>
              </a:rPr>
              <a:t>20XX.XX.XX</a:t>
            </a:r>
            <a:endParaRPr altLang="zh-CN" b="1" dirty="0" sz="1200" lang="en-US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2"/>
            </p:custDataLst>
          </p:nvPr>
        </p:nvSpPr>
        <p:spPr>
          <a:xfrm>
            <a:off x="4543425" y="881380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3"/>
            </p:custDataLst>
          </p:nvPr>
        </p:nvSpPr>
        <p:spPr>
          <a:xfrm>
            <a:off x="5334635" y="881380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4229100" y="9505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2" name="任意多边形: 形状 15"/>
          <p:cNvSpPr/>
          <p:nvPr>
            <p:custDataLst>
              <p:tags r:id="rId5"/>
            </p:custDataLst>
          </p:nvPr>
        </p:nvSpPr>
        <p:spPr>
          <a:xfrm rot="5400000">
            <a:off x="4229100" y="19030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4" name="序号"/>
          <p:cNvSpPr txBox="1"/>
          <p:nvPr>
            <p:custDataLst>
              <p:tags r:id="rId6"/>
            </p:custDataLst>
          </p:nvPr>
        </p:nvSpPr>
        <p:spPr>
          <a:xfrm>
            <a:off x="4543425" y="182943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7"/>
            </p:custDataLst>
          </p:nvPr>
        </p:nvSpPr>
        <p:spPr>
          <a:xfrm>
            <a:off x="5334635" y="182943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团队协作的重要性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8"/>
            </p:custDataLst>
          </p:nvPr>
        </p:nvSpPr>
        <p:spPr>
          <a:xfrm rot="5400000">
            <a:off x="4229100" y="28549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0" name="序号"/>
          <p:cNvSpPr txBox="1"/>
          <p:nvPr>
            <p:custDataLst>
              <p:tags r:id="rId9"/>
            </p:custDataLst>
          </p:nvPr>
        </p:nvSpPr>
        <p:spPr>
          <a:xfrm>
            <a:off x="4543425" y="277812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0"/>
            </p:custDataLst>
          </p:nvPr>
        </p:nvSpPr>
        <p:spPr>
          <a:xfrm>
            <a:off x="5334635" y="277812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有效沟通的技巧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1"/>
            </p:custDataLst>
          </p:nvPr>
        </p:nvSpPr>
        <p:spPr>
          <a:xfrm rot="5400000">
            <a:off x="4229100" y="38074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6" name="序号"/>
          <p:cNvSpPr txBox="1"/>
          <p:nvPr>
            <p:custDataLst>
              <p:tags r:id="rId12"/>
            </p:custDataLst>
          </p:nvPr>
        </p:nvSpPr>
        <p:spPr>
          <a:xfrm>
            <a:off x="4543425" y="372681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3"/>
            </p:custDataLst>
          </p:nvPr>
        </p:nvSpPr>
        <p:spPr>
          <a:xfrm>
            <a:off x="5334635" y="372681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合理分工与协作的技巧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4"/>
            </p:custDataLst>
          </p:nvPr>
        </p:nvSpPr>
        <p:spPr>
          <a:xfrm rot="5400000">
            <a:off x="4229100" y="570420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2" name="序号"/>
          <p:cNvSpPr txBox="1"/>
          <p:nvPr>
            <p:custDataLst>
              <p:tags r:id="rId15"/>
            </p:custDataLst>
          </p:nvPr>
        </p:nvSpPr>
        <p:spPr>
          <a:xfrm>
            <a:off x="4543425" y="562419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6"/>
            </p:custDataLst>
          </p:nvPr>
        </p:nvSpPr>
        <p:spPr>
          <a:xfrm>
            <a:off x="5334635" y="562419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激发团队士气的技巧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7"/>
            </p:custDataLst>
          </p:nvPr>
        </p:nvSpPr>
        <p:spPr>
          <a:xfrm rot="5400000">
            <a:off x="4229100" y="475551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8" name="序号"/>
          <p:cNvSpPr txBox="1"/>
          <p:nvPr>
            <p:custDataLst>
              <p:tags r:id="rId18"/>
            </p:custDataLst>
          </p:nvPr>
        </p:nvSpPr>
        <p:spPr>
          <a:xfrm>
            <a:off x="4543425" y="467550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19"/>
            </p:custDataLst>
          </p:nvPr>
        </p:nvSpPr>
        <p:spPr>
          <a:xfrm>
            <a:off x="5334635" y="467550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解决冲突的技巧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团队协作的重要性</a:t>
            </a:r>
            <a:endParaRPr altLang="en-US" dirty="0" lang="zh-CN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提升工作效率</a:t>
            </a:r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团队协作能够提高工作效率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团队协作能够减少错误和失误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团队协作能够促进创新和创造力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团队协作能够增强团队凝聚力和合作精神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促进创新思维</a:t>
            </a:r>
            <a:endParaRPr altLang="en-US" lang="zh-CN"/>
          </a:p>
        </p:txBody>
      </p:sp>
      <p:sp>
        <p:nvSpPr>
          <p:cNvPr id="1049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激发团队成员的创造力和想象力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促进团队成员之间的交流和合作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提高团队的创新能力和竞争力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鼓励团队成员提出新的想法和解决方案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增强团队凝聚力</a:t>
            </a:r>
            <a:endParaRPr altLang="en-US" lang="zh-CN"/>
          </a:p>
        </p:txBody>
      </p:sp>
      <p:sp>
        <p:nvSpPr>
          <p:cNvPr id="1049844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建立共同目标：明确团队目标，并确保每个成员都理解和接受这一目标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有效沟通：促进团队成员之间的沟通，包括清晰、准确、及时地传递信息，以及倾听和理解他人的观点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相互支持：鼓励团队成员相互支持，在面对困难和挑战时能够共同应对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尊重多样性：尊重团队成员的多样性，包括文化、背景、技能等方面的差异，以促进团队的多样性和包容性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建立信任：建立团队成员之间的信任，包括诚实、可靠和保密等方面的信任，以促进团队的凝聚力和合作精神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培养团队精神：通过团队建设活动、培训和奖励等方式，培养团队成员的团队精神，提高团队的凝聚力和合作能力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有效沟通的技巧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清晰明确的表达</a:t>
            </a:r>
            <a:endParaRPr altLang="en-US" lang="zh-CN"/>
          </a:p>
        </p:txBody>
      </p:sp>
      <p:sp>
        <p:nvSpPr>
          <p:cNvPr id="1050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明确目标：在沟通之前，明确沟通的目标和期望结果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清晰表达：确保信息清晰、准确、完整地传达给对方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避免模糊：避免使用模糊的词汇和句子，以免引起误解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简洁明了：用简洁明了的语言表达，避免使用复杂的词汇和句子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倾听和理解他人观点</a:t>
            </a:r>
            <a:endParaRPr altLang="en-US" lang="zh-CN"/>
          </a:p>
        </p:txBody>
      </p:sp>
      <p:sp>
        <p:nvSpPr>
          <p:cNvPr id="1050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保持开放心态，尊重他人观点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积极倾听，不打断他人发言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理解他人的情感和需求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回应并反馈，确认理解正确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避免沟通障碍</a:t>
            </a:r>
            <a:endParaRPr altLang="en-US" lang="zh-CN"/>
          </a:p>
        </p:txBody>
      </p:sp>
      <p:sp>
        <p:nvSpPr>
          <p:cNvPr id="10502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明确沟通目标：在沟通之前，明确沟通的目标和期望结果，避免沟通偏离主题或浪费时间。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清晰表达：使用简洁明了的语言，避免使用模糊或含糊不清的词汇，确保信息能够准确传达。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倾听与理解：在沟通中，积极倾听对方的观点和意见，理解对方的立场和需求，避免误解和冲突。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反馈与确认：在沟通过程中，及时给予反馈，确认对方是否理解自己的意思，确保信息传递的准确性。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合理分工与协作的技巧</a:t>
            </a:r>
            <a:endParaRPr altLang="en-US" dirty="0" lang="zh-CN"/>
          </a:p>
        </p:txBody>
      </p:sp>
      <p:sp>
        <p:nvSpPr>
          <p:cNvPr id="1050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根据成员特长进行分工</a:t>
            </a:r>
            <a:endParaRPr altLang="en-US" lang="zh-CN"/>
          </a:p>
        </p:txBody>
      </p:sp>
      <p:sp>
        <p:nvSpPr>
          <p:cNvPr id="10504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鼓励团队成员发挥自己的特长，提高工作效率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及时调整分工，确保项目顺利进行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了解团队成员的特长和优势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根据项目需求和进度，合理分配任务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建立良好的工作关系</a:t>
            </a:r>
            <a:endParaRPr altLang="en-US" lang="zh-CN"/>
          </a:p>
        </p:txBody>
      </p:sp>
      <p:sp>
        <p:nvSpPr>
          <p:cNvPr id="10505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明确团队成员的角色和职责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建立信任和尊重的氛围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促进有效的沟通和协作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鼓励团队成员发挥自己的优势和特长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协调团队成员之间的合作</a:t>
            </a:r>
            <a:endParaRPr altLang="en-US" lang="zh-CN"/>
          </a:p>
        </p:txBody>
      </p:sp>
      <p:sp>
        <p:nvSpPr>
          <p:cNvPr id="1050600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2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4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建立信任：建立团队成员之间的信任关系，促进有效沟通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06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明确角色与责任：明确每个团队成员的角色和责任，确保工作顺利进行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12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制定共同目标：制定明确的共同目标，激发团队成员的积极性和动力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18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及时沟通：及时沟通工作进展、问题和建议，确保信息畅通，避免误解和冲突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24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互相支持：鼓励团队成员互相支持和帮助，共同解决问题，提高工作效率和质量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30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2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激励与认可：对团队成员的工作给予及时的激励和认可，增强团队凝聚力和向心力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解决冲突的技巧</a:t>
            </a:r>
            <a:endParaRPr altLang="en-US" dirty="0" lang="zh-CN"/>
          </a:p>
        </p:txBody>
      </p:sp>
      <p:sp>
        <p:nvSpPr>
          <p:cNvPr id="1050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05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识别并分析冲突来源</a:t>
            </a:r>
            <a:endParaRPr altLang="en-US" lang="zh-CN"/>
          </a:p>
        </p:txBody>
      </p:sp>
      <p:sp>
        <p:nvSpPr>
          <p:cNvPr id="1050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倾听并理解对方的观点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识别并分析冲突的根源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保持冷静和客观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寻求共同的解决办法！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采用平等和公正的方式来解决冲突</a:t>
            </a:r>
            <a:endParaRPr altLang="en-US" lang="zh-CN"/>
          </a:p>
        </p:txBody>
      </p:sp>
      <p:sp>
        <p:nvSpPr>
          <p:cNvPr id="10509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倾听不同观点：了解对方的立场和感受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表达自己的观点：清晰、明确地表达自己的想法和感受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寻找共同点：寻找双方都能接受的解决方案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寻求第三方帮助：在双方无法达成一致时，寻求第三方的帮助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寻求共同的解决办法！</a:t>
            </a:r>
            <a:endParaRPr altLang="en-US" lang="zh-CN"/>
          </a:p>
        </p:txBody>
      </p:sp>
      <p:sp>
        <p:nvSpPr>
          <p:cNvPr id="1050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保持冷静：在冲突升级时保持冷静，避免情绪失控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倾听对方观点：尊重对方，倾听他们的意见和需求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寻求共同点：寻找双方都能接受的共同点，为解决问题打下基础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提出解决方案：提出建设性的解决方案，寻求共同的解决办法！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激发团队士气的技巧</a:t>
            </a:r>
            <a:endParaRPr altLang="en-US" dirty="0" lang="zh-CN"/>
          </a:p>
        </p:txBody>
      </p:sp>
      <p:sp>
        <p:nvSpPr>
          <p:cNvPr id="1051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06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给予团队成员适当的激励</a:t>
            </a:r>
            <a:endParaRPr altLang="en-US" lang="zh-CN"/>
          </a:p>
        </p:txBody>
      </p:sp>
      <p:sp>
        <p:nvSpPr>
          <p:cNvPr id="10512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表扬和奖励：及时表扬团队成员的优秀表现和贡献，给予适当的奖励，激发团队士气。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认可和尊重：认可团队成员的工作成果和价值，尊重他们的意见和建议，增强团队凝聚力和向心力。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鼓励和帮助：鼓励团队成员积极面对挑战和困难，提供必要的帮助和支持，让他们感受到团队的温暖和力量。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2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2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培养和发展：为团队成员提供培训和发展机会，帮助他们提升技能和能力，增强自信心和归属感。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营造积极向上的团队氛围</a:t>
            </a:r>
            <a:endParaRPr altLang="en-US" lang="zh-CN"/>
          </a:p>
        </p:txBody>
      </p:sp>
      <p:sp>
        <p:nvSpPr>
          <p:cNvPr id="10512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明确共同目标：让团队成员清楚了解共同的目标和愿景，激发团队凝聚力。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鼓励积极沟通：建立开放、坦诚的沟通环境，鼓励团队成员分享想法、意见和解决方案。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认可和奖励：及时认可和奖励团队成员的贡献和努力，增强团队士气和动力。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提供发展机会：为团队成员提供学习和发展的机会，让他们感到自己在团队中有所成长和进步。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鼓励团队成员发挥个人潜力</a:t>
            </a:r>
            <a:endParaRPr altLang="en-US" lang="zh-CN"/>
          </a:p>
        </p:txBody>
      </p:sp>
      <p:sp>
        <p:nvSpPr>
          <p:cNvPr id="10513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3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了解每个成员的优势和特长：根据团队成员的不同背景和能力，合理分配任务，让他们能够发挥自己的优势和特长。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给予肯定和鼓励：在团队成员取得进展或成功时，及时给予肯定和鼓励，让他们感受到自己的价值被认可。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提供培训和支持：为团队成员提供必要的培训和支持，帮助他们提升技能和能力，更好地发挥个人潜力。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激发团队成员的创造力和创新精神：鼓励团队成员提出新的想法和建议，激发他们的创造力和创新精神，为团队的发展贡献力量。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持续改进与学习的技巧</a:t>
            </a:r>
            <a:endParaRPr altLang="en-US" dirty="0" lang="zh-CN"/>
          </a:p>
        </p:txBody>
      </p:sp>
      <p:sp>
        <p:nvSpPr>
          <p:cNvPr id="1051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07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定期评估团队工作效果</a:t>
            </a:r>
            <a:endParaRPr altLang="en-US" lang="zh-CN"/>
          </a:p>
        </p:txBody>
      </p:sp>
      <p:sp>
        <p:nvSpPr>
          <p:cNvPr id="10515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定期评估团队成员的工作表现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及时发现并解决问题，提高工作效率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鼓励团队成员提出改进意见，促进团队成长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定期回顾和总结经验教训，不断优化工作流程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分享经验和知识，促进团队成长</a:t>
            </a:r>
            <a:endParaRPr altLang="en-US" lang="zh-CN"/>
          </a:p>
        </p:txBody>
      </p:sp>
      <p:sp>
        <p:nvSpPr>
          <p:cNvPr id="1051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建立知识共享平台：鼓励团队成员分享自己的经验和知识，通过会议、培训、研讨会等方式进行交流和学习。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定期回顾和总结：定期回顾和总结项目或任务的执行情况，分享经验和教训，以便不断改进和提高。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提供学习机会：为团队成员提供学习机会，如参加培训课程、研讨会、读书会等，以不断扩展知识和技能。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鼓励提问和回答：鼓励团队成员提问和回答问题，促进彼此之间的互动和学习。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不断寻求改进和创新的机会</a:t>
            </a:r>
            <a:endParaRPr altLang="en-US" lang="zh-CN"/>
          </a:p>
        </p:txBody>
      </p:sp>
      <p:sp>
        <p:nvSpPr>
          <p:cNvPr id="10517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鼓励团队成员提出建议和意见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定期回顾和评估工作流程和方法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寻求外部反馈和建议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鼓励团队成员学习和成长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25242" y="1100447"/>
            <a:ext cx="7756958" cy="2763596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1788" name="公司名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486770" y="330199"/>
            <a:ext cx="1546568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1790" name="日期时间"/>
          <p:cNvSpPr>
            <a:spLocks noGrp="1"/>
          </p:cNvSpPr>
          <p:nvPr>
            <p:ph type="body" sz="quarter" idx="19"/>
            <p:custDataLst>
              <p:tags r:id="rId3"/>
            </p:custDataLst>
          </p:nvPr>
        </p:nvSpPr>
        <p:spPr>
          <a:xfrm>
            <a:off x="4781641" y="4205797"/>
            <a:ext cx="2743200" cy="504000"/>
          </a:xfrm>
        </p:spPr>
        <p:txBody>
          <a:bodyPr/>
          <a:p>
            <a:r>
              <a:rPr altLang="en-US" dirty="0" lang="zh-CN"/>
              <a:t>汇报人：xxx儿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6_1*b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15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6_1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g"/>
  <p:tag name="KSO_WM_UNIT_PRESET_TEXT" val="YOUR  LOGO"/>
</p:tagLst>
</file>

<file path=ppt/tags/tag21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6_1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20XX.XX.XX"/>
</p:tagLst>
</file>

<file path=ppt/tags/tag217.xml><?xml version="1.0" encoding="utf-8"?>
<p:tagLst xmlns:p="http://schemas.openxmlformats.org/presentationml/2006/main">
  <p:tag name="KSO_WM_UNIT_SUBTYPE" val="b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96_1*f*3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汇报人：WPS"/>
</p:tagLst>
</file>

<file path=ppt/tags/tag21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6_6*l_h_i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6_6*l_h_a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1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96_6*l_h_i*1_2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6_6*l_h_a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96_6*l_h_i*1_3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6_6*l_h_a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96_6*l_h_i*1_4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6_6*l_h_a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96_6*l_h_i*1_6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6_6*l_h_a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96_6*l_h_i*1_5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6_6*l_h_a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SLIDE_ID" val="custom202309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241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44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85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32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77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8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39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6"/>
  <p:tag name="KSO_WM_UNIT_TYPE" val="f"/>
  <p:tag name="KSO_WM_UNIT_INDEX" val="2"/>
  <p:tag name="KSO_WM_UNIT_SUBTYPE" val="g"/>
  <p:tag name="KSO_WM_UNIT_PRESET_TEXT" val="YOUR LOGO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人：稻壳儿"/>
</p:tagLst>
</file>

<file path=ppt/tags/tag487.xml><?xml version="1.0" encoding="utf-8"?>
<p:tagLst xmlns:p="http://schemas.openxmlformats.org/presentationml/2006/main">
  <p:tag name="KSO_WM_SLIDE_ID" val="custom202309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7">
      <a:dk1>
        <a:sysClr lastClr="000000" val="windowText"/>
      </a:dk1>
      <a:lt1>
        <a:sysClr lastClr="FFFFFF" val="window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2023-12-20T04:04:14Z</dcterms:created>
  <dcterms:modified xsi:type="dcterms:W3CDTF">2023-12-20T04:04:14Z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854dab5301aa4f31acb0e84e7bdbc563_21</vt:lpwstr>
  </property>
</Properties>
</file>