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91" r:id="rId1"/>
    <p:sldMasterId id="2147490428" r:id="rId2"/>
  </p:sldMasterIdLst>
  <p:notesMasterIdLst>
    <p:notesMasterId r:id="rId3"/>
  </p:notesMasterIdLst>
  <p:sldIdLst>
    <p:sldId id="3406" r:id="rId4"/>
    <p:sldId id="3411" r:id="rId5"/>
    <p:sldId id="3415" r:id="rId6"/>
    <p:sldId id="3418" r:id="rId7"/>
    <p:sldId id="3424" r:id="rId9"/>
    <p:sldId id="3427" r:id="rId10"/>
    <p:sldId id="3430" r:id="rId11"/>
    <p:sldId id="3433" r:id="rId12"/>
    <p:sldId id="3436" r:id="rId13"/>
    <p:sldId id="3442" r:id="rId15"/>
    <p:sldId id="3445" r:id="rId16"/>
    <p:sldId id="3448" r:id="rId17"/>
    <p:sldId id="3451" r:id="rId18"/>
    <p:sldId id="3454" r:id="rId19"/>
    <p:sldId id="3460" r:id="rId21"/>
    <p:sldId id="3463" r:id="rId22"/>
    <p:sldId id="3466" r:id="rId23"/>
    <p:sldId id="3469" r:id="rId24"/>
    <p:sldId id="3472" r:id="rId25"/>
    <p:sldId id="3478" r:id="rId27"/>
    <p:sldId id="3481" r:id="rId28"/>
    <p:sldId id="3484" r:id="rId29"/>
    <p:sldId id="3487" r:id="rId30"/>
    <p:sldId id="3490" r:id="rId31"/>
    <p:sldId id="3496" r:id="rId33"/>
    <p:sldId id="3499" r:id="rId34"/>
    <p:sldId id="3502" r:id="rId35"/>
    <p:sldId id="3505" r:id="rId36"/>
    <p:sldId id="350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92" r:id="rId1"/>
    <p:sldLayoutId id="2147490393" r:id="rId2"/>
    <p:sldLayoutId id="2147490394" r:id="rId3"/>
    <p:sldLayoutId id="2147490395" r:id="rId4"/>
    <p:sldLayoutId id="2147490396" r:id="rId5"/>
    <p:sldLayoutId id="2147490397" r:id="rId6"/>
    <p:sldLayoutId id="2147490398" r:id="rId7"/>
    <p:sldLayoutId id="2147490399" r:id="rId8"/>
    <p:sldLayoutId id="2147490400" r:id="rId9"/>
    <p:sldLayoutId id="2147490401" r:id="rId10"/>
    <p:sldLayoutId id="21474904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429" r:id="rId1"/>
    <p:sldLayoutId id="2147490430" r:id="rId2"/>
    <p:sldLayoutId id="2147490431" r:id="rId3"/>
    <p:sldLayoutId id="2147490432" r:id="rId4"/>
    <p:sldLayoutId id="2147490433" r:id="rId5"/>
    <p:sldLayoutId id="2147490434" r:id="rId6"/>
    <p:sldLayoutId id="2147490435" r:id="rId7"/>
    <p:sldLayoutId id="2147490436" r:id="rId8"/>
    <p:sldLayoutId id="2147490437" r:id="rId9"/>
    <p:sldLayoutId id="2147490438" r:id="rId10"/>
    <p:sldLayoutId id="21474904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tags" Target="../tags/tag360.xml"/><Relationship Id="rId18" Type="http://schemas.openxmlformats.org/officeDocument/2006/relationships/tags" Target="../tags/tag361.xml"/><Relationship Id="rId19" Type="http://schemas.openxmlformats.org/officeDocument/2006/relationships/tags" Target="../tags/tag362.xml"/><Relationship Id="rId20" Type="http://schemas.openxmlformats.org/officeDocument/2006/relationships/tags" Target="../tags/tag363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tags" Target="../tags/tag395.xml"/><Relationship Id="rId16" Type="http://schemas.openxmlformats.org/officeDocument/2006/relationships/tags" Target="../tags/tag396.xml"/><Relationship Id="rId17" Type="http://schemas.openxmlformats.org/officeDocument/2006/relationships/tags" Target="../tags/tag397.xml"/><Relationship Id="rId18" Type="http://schemas.openxmlformats.org/officeDocument/2006/relationships/tags" Target="../tags/tag398.xml"/><Relationship Id="rId19" Type="http://schemas.openxmlformats.org/officeDocument/2006/relationships/tags" Target="../tags/tag399.xml"/><Relationship Id="rId20" Type="http://schemas.openxmlformats.org/officeDocument/2006/relationships/tags" Target="../tags/tag400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tags" Target="../tags/tag413.xml"/><Relationship Id="rId14" Type="http://schemas.openxmlformats.org/officeDocument/2006/relationships/tags" Target="../tags/tag414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2024体育行业职位工作总结与展望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工作总结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行业发展分析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个人能力提升与成长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未来发展规划与目标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对行业的建议与展望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职位工作内容</a:t>
            </a:r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职位概述：明确职位的职责和目标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2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工作成果：列举在职位上取得的重要成果和成绩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8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工作亮点：突出在职位上表现突出的方面和特点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4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工作不足：分析在职位上存在的不足和需要改进的地方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工作成果与业绩</a:t>
            </a:r>
            <a:endParaRPr altLang="en-US" lang="zh-CN"/>
          </a:p>
        </p:txBody>
      </p:sp>
      <p:sp>
        <p:nvSpPr>
          <p:cNvPr id="104929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完成项目数量与质量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客户满意度与反馈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个人成长与提升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团队协作与沟通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1"/>
            </p:custDataLst>
          </p:nvPr>
        </p:nvSpPr>
        <p:spPr>
          <a:xfrm>
            <a:off x="3243668" y="1319530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遇到的问题：缺乏专业的体育行业人才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"/>
            </p:custDataLst>
          </p:nvPr>
        </p:nvSpPr>
        <p:spPr>
          <a:xfrm>
            <a:off x="3243668" y="2154895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解决方案：加强人才培养和引进，提高体育行业从业人员的专业素养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3"/>
            </p:custDataLst>
          </p:nvPr>
        </p:nvSpPr>
        <p:spPr>
          <a:xfrm>
            <a:off x="3243668" y="2990260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遇到的问题：体育行业市场竞争激烈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4"/>
            </p:custDataLst>
          </p:nvPr>
        </p:nvSpPr>
        <p:spPr>
          <a:xfrm>
            <a:off x="3243668" y="3825625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解决方案：加强品牌建设和市场营销，提高市场竞争力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5"/>
            </p:custDataLst>
          </p:nvPr>
        </p:nvSpPr>
        <p:spPr>
          <a:xfrm>
            <a:off x="3243668" y="4660990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遇到的问题：缺乏有效的体育行业监管机制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6"/>
            </p:custDataLst>
          </p:nvPr>
        </p:nvSpPr>
        <p:spPr>
          <a:xfrm>
            <a:off x="3243668" y="5496356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解决方案：加强监管力度，建立健全的体育行业监管机制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工作经验与教训</a:t>
            </a:r>
            <a:endParaRPr altLang="en-US" lang="zh-CN"/>
          </a:p>
        </p:txBody>
      </p:sp>
      <p:sp>
        <p:nvSpPr>
          <p:cNvPr id="1049450" name="矩形: 圆角 44"/>
          <p:cNvSpPr/>
          <p:nvPr>
            <p:custDataLst>
              <p:tags r:id="rId1"/>
            </p:custDataLst>
          </p:nvPr>
        </p:nvSpPr>
        <p:spPr>
          <a:xfrm>
            <a:off x="608330" y="2235214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257" y="254343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52" name="标题"/>
          <p:cNvSpPr txBox="1"/>
          <p:nvPr>
            <p:custDataLst>
              <p:tags r:id="rId3"/>
            </p:custDataLst>
          </p:nvPr>
        </p:nvSpPr>
        <p:spPr>
          <a:xfrm>
            <a:off x="738611" y="2356598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54" name="正文"/>
          <p:cNvSpPr txBox="1"/>
          <p:nvPr>
            <p:custDataLst>
              <p:tags r:id="rId4"/>
            </p:custDataLst>
          </p:nvPr>
        </p:nvSpPr>
        <p:spPr>
          <a:xfrm>
            <a:off x="1900968" y="234452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工作经验：在体育行业职位中，积累了丰富的工作经验，包括赛事策划、组织、执行等方面。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56" name="矩形: 圆角 48"/>
          <p:cNvSpPr/>
          <p:nvPr>
            <p:custDataLst>
              <p:tags r:id="rId5"/>
            </p:custDataLst>
          </p:nvPr>
        </p:nvSpPr>
        <p:spPr>
          <a:xfrm>
            <a:off x="6237723" y="2235214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650" y="254343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58" name="标题"/>
          <p:cNvSpPr txBox="1"/>
          <p:nvPr>
            <p:custDataLst>
              <p:tags r:id="rId7"/>
            </p:custDataLst>
          </p:nvPr>
        </p:nvSpPr>
        <p:spPr>
          <a:xfrm>
            <a:off x="6368003" y="2356598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60" name="正文"/>
          <p:cNvSpPr txBox="1"/>
          <p:nvPr>
            <p:custDataLst>
              <p:tags r:id="rId8"/>
            </p:custDataLst>
          </p:nvPr>
        </p:nvSpPr>
        <p:spPr>
          <a:xfrm>
            <a:off x="7529725" y="234452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教训：在工作中也遇到了一些困难和挑战，需要不断学习和提高自己的能力，以更好地应对各种情况。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2" name="矩形: 圆角 53"/>
          <p:cNvSpPr/>
          <p:nvPr>
            <p:custDataLst>
              <p:tags r:id="rId9"/>
            </p:custDataLst>
          </p:nvPr>
        </p:nvSpPr>
        <p:spPr>
          <a:xfrm>
            <a:off x="608330" y="3888825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257" y="419704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64" name="标题"/>
          <p:cNvSpPr txBox="1"/>
          <p:nvPr>
            <p:custDataLst>
              <p:tags r:id="rId11"/>
            </p:custDataLst>
          </p:nvPr>
        </p:nvSpPr>
        <p:spPr>
          <a:xfrm>
            <a:off x="738611" y="4009572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66" name="正文"/>
          <p:cNvSpPr txBox="1"/>
          <p:nvPr>
            <p:custDataLst>
              <p:tags r:id="rId12"/>
            </p:custDataLst>
          </p:nvPr>
        </p:nvSpPr>
        <p:spPr>
          <a:xfrm>
            <a:off x="1900968" y="399813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总结：通过工作经验和教训的总结，可以更好地认识自己的不足之处，为未来的工作提供参考和借鉴。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8" name="矩形: 圆角 57"/>
          <p:cNvSpPr/>
          <p:nvPr>
            <p:custDataLst>
              <p:tags r:id="rId13"/>
            </p:custDataLst>
          </p:nvPr>
        </p:nvSpPr>
        <p:spPr>
          <a:xfrm>
            <a:off x="6237723" y="3888825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650" y="419704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70" name="标题"/>
          <p:cNvSpPr txBox="1"/>
          <p:nvPr>
            <p:custDataLst>
              <p:tags r:id="rId15"/>
            </p:custDataLst>
          </p:nvPr>
        </p:nvSpPr>
        <p:spPr>
          <a:xfrm>
            <a:off x="6368003" y="4009572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72" name="正文"/>
          <p:cNvSpPr txBox="1"/>
          <p:nvPr>
            <p:custDataLst>
              <p:tags r:id="rId16"/>
            </p:custDataLst>
          </p:nvPr>
        </p:nvSpPr>
        <p:spPr>
          <a:xfrm>
            <a:off x="7529725" y="399813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展望：在未来的工作中，需要继续保持学习和进步的态度，不断提高自己的能力和素质，为体育行业的发展做出更大的贡献。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53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行业发展分析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体育行业发展趋势</a:t>
            </a:r>
            <a:endParaRPr altLang="en-US" lang="zh-CN"/>
          </a:p>
        </p:txBody>
      </p:sp>
      <p:sp>
        <p:nvSpPr>
          <p:cNvPr id="10496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数字化转型：体育行业将更加注重数字化转型，利用大数据、人工智能等技术提升运营效率和服务质量。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多元化发展：体育行业将呈现多元化发展态势，拓展新的业务领域，如体育旅游、体育科技等。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国际化趋势：随着全球化的加速，体育行业将更加注重国际化发展，加强国际交流与合作，提升国际竞争力。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绿色环保理念：体育行业将更加注重绿色环保理念，推广环保运动，促进可持续发展。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行业热点与机遇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体育行业的市场机遇和挑战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体育行业的发展趋势和热点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体育行业的未来发展方向和趋势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体育行业的创新和突破点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竞争对手分析</a:t>
            </a:r>
            <a:endParaRPr altLang="en-US" lang="zh-CN"/>
          </a:p>
        </p:txBody>
      </p:sp>
      <p:sp>
        <p:nvSpPr>
          <p:cNvPr id="104981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竞争对手策略分析：了解竞争对手的战略、产品、市场策略等，分析其竞争优势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主要竞争对手概况：分析行业内主要竞争对手的规模、市场份额、优势等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竞争环境分析：分析行业政策、市场需求、技术发展等对竞争的影响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竞争趋势预测：根据竞争对手和市场情况，预测未来竞争趋势和可能的机会与挑战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行业挑战与风险</a:t>
            </a:r>
            <a:endParaRPr altLang="en-US" lang="zh-CN"/>
          </a:p>
        </p:txBody>
      </p:sp>
      <p:sp>
        <p:nvSpPr>
          <p:cNvPr id="1049890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2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市场竞争激烈：体育行业市场竞争激烈，企业需要不断提高自身竞争力以保持领先地位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8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政策法规风险：政策法规的变化对体育行业的发展产生重要影响，企业需要密切关注政策法规的变化并做出相应调整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4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人才流失风险：体育行业需要大量优秀人才，但人才流失现象较为普遍，企业需要加强人才培养和留用工作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0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财务风险：体育行业需要大量的资金投入，企业需要加强财务管理和风险控制工作，确保资金安全和可持续发展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97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个人能力提升与成长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专业技能提升</a:t>
            </a:r>
            <a:endParaRPr altLang="en-US" lang="zh-CN"/>
          </a:p>
        </p:txBody>
      </p:sp>
      <p:sp>
        <p:nvSpPr>
          <p:cNvPr id="105010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持续学习：保持学习的态度，不断跟进体育行业的发展和变化，保持技能的领先地位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掌握新技能：通过培训和学习，掌握体育行业的新技能和知识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实践经验积累：通过参与项目和工作，不断积累实践经验，提高技能水平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专业技能与工作绩效：通过专业技能的提升，提高工作绩效，为公司的业务发展做出贡献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团队协作与沟通能力提升</a:t>
            </a:r>
            <a:endParaRPr altLang="en-US" lang="zh-CN"/>
          </a:p>
        </p:txBody>
      </p:sp>
      <p:sp>
        <p:nvSpPr>
          <p:cNvPr id="105019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团队合作意识增强：在团队项目中，更加注重团队合作，增强团队合作意识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团队协作能力提升：通过参与团队项目，学习团队协作技巧，提高团队协作效率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沟通能力提升：通过与同事、客户和领导的沟通交流，不断改进沟通方式和技巧，提高沟通效果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团队协作成果显著：通过团队协作，完成多个项目任务，取得显著成果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领导力与决策能力提升</a:t>
            </a:r>
            <a:endParaRPr altLang="en-US" lang="zh-CN"/>
          </a:p>
        </p:txBody>
      </p:sp>
      <p:sp>
        <p:nvSpPr>
          <p:cNvPr id="1050280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领导力：在团队中发挥积极作用，提高团队凝聚力和执行力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决策能力：在复杂情况下做出明智的决策，提高判断力和应变能力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沟通能力：与团队成员和其他利益相关者进行有效沟通，促进合作与理解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自我管理能力：通过时间管理、情绪管理等方式提升自我管理能力，提高工作效率和绩效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个人品牌建设与影响力提升</a:t>
            </a:r>
            <a:endParaRPr altLang="en-US" lang="zh-CN"/>
          </a:p>
        </p:txBody>
      </p:sp>
      <p:sp>
        <p:nvSpPr>
          <p:cNvPr id="105034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社交媒体营销：利用社交媒体平台发布有价值的内容，吸引粉丝关注，提高个人品牌曝光度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建立人脉网络：通过参加行业活动、加入专业组织、与同行交流等方式建立人脉网络，扩大个人影响力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建立个人品牌：通过社交媒体、博客、演讲等方式展示自己的专业知识和技能，提高个人知名度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影响力提升：通过参与行业会议、撰写专业文章、发布研究成果等方式扩大自己的影响力，吸引更多人关注和认可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2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未来发展规划与目标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短期发展规划与目标</a:t>
            </a:r>
            <a:endParaRPr altLang="en-US" lang="zh-CN"/>
          </a:p>
        </p:txBody>
      </p:sp>
      <p:sp>
        <p:nvSpPr>
          <p:cNvPr id="10505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58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0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提升体育行业职位的专业技能和知识水平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64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建立完善的体育行业职位培训体系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0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推动体育行业职位的数字化转型和智能化升级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72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76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加强体育行业职位的职业道德和职业素养培训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中期发展规划与目标</a:t>
            </a:r>
            <a:endParaRPr altLang="en-US" lang="zh-CN"/>
          </a:p>
        </p:txBody>
      </p:sp>
      <p:sp>
        <p:nvSpPr>
          <p:cNvPr id="105063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推动体育行业职位的数字化转型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提升体育行业职位的技能水平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建立完善的体育行业职位培训体系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拓展体育行业职位的国际合作与交流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长期发展规划与目标</a:t>
            </a:r>
            <a:endParaRPr altLang="en-US" lang="zh-CN"/>
          </a:p>
        </p:txBody>
      </p:sp>
      <p:sp>
        <p:nvSpPr>
          <p:cNvPr id="105072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推动体育产业与其他产业的融合发展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提升体育产业整体竞争力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培养专业人才，提高体育产业人才素质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拓展体育产业市场，增加体育产业收入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实现目标的具体措施与计划</a:t>
            </a:r>
            <a:endParaRPr altLang="en-US" lang="zh-CN"/>
          </a:p>
        </p:txBody>
      </p:sp>
      <p:sp>
        <p:nvSpPr>
          <p:cNvPr id="1050802" name="对角圆角矩形 15"/>
          <p:cNvSpPr/>
          <p:nvPr>
            <p:custDataLst>
              <p:tags r:id="rId1"/>
            </p:custDataLst>
          </p:nvPr>
        </p:nvSpPr>
        <p:spPr>
          <a:xfrm>
            <a:off x="1254069" y="3488424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4" name="对角圆角矩形 16"/>
          <p:cNvSpPr/>
          <p:nvPr>
            <p:custDataLst>
              <p:tags r:id="rId2"/>
            </p:custDataLst>
          </p:nvPr>
        </p:nvSpPr>
        <p:spPr>
          <a:xfrm>
            <a:off x="1254069" y="3356278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6" name="直角三角形 17"/>
          <p:cNvSpPr/>
          <p:nvPr>
            <p:custDataLst>
              <p:tags r:id="rId3"/>
            </p:custDataLst>
          </p:nvPr>
        </p:nvSpPr>
        <p:spPr>
          <a:xfrm>
            <a:off x="1778048" y="3356936"/>
            <a:ext cx="78893" cy="13148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8" name="文本框 27"/>
          <p:cNvSpPr txBox="1"/>
          <p:nvPr>
            <p:custDataLst>
              <p:tags r:id="rId4"/>
            </p:custDataLst>
          </p:nvPr>
        </p:nvSpPr>
        <p:spPr>
          <a:xfrm>
            <a:off x="1812235" y="3498285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加大研发投入：持续投入资金，加强技术研发，提高产品竞争力，满足市场需求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0" name="对角圆角矩形 52"/>
          <p:cNvSpPr/>
          <p:nvPr>
            <p:custDataLst>
              <p:tags r:id="rId5"/>
            </p:custDataLst>
          </p:nvPr>
        </p:nvSpPr>
        <p:spPr>
          <a:xfrm>
            <a:off x="1254069" y="1451675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12" name="对角圆角矩形 53"/>
          <p:cNvSpPr/>
          <p:nvPr>
            <p:custDataLst>
              <p:tags r:id="rId6"/>
            </p:custDataLst>
          </p:nvPr>
        </p:nvSpPr>
        <p:spPr>
          <a:xfrm>
            <a:off x="1254069" y="1319530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14" name="直角三角形 54"/>
          <p:cNvSpPr/>
          <p:nvPr>
            <p:custDataLst>
              <p:tags r:id="rId7"/>
            </p:custDataLst>
          </p:nvPr>
        </p:nvSpPr>
        <p:spPr>
          <a:xfrm>
            <a:off x="1778048" y="1320187"/>
            <a:ext cx="78893" cy="13148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16" name="文本框 56"/>
          <p:cNvSpPr txBox="1"/>
          <p:nvPr>
            <p:custDataLst>
              <p:tags r:id="rId8"/>
            </p:custDataLst>
          </p:nvPr>
        </p:nvSpPr>
        <p:spPr>
          <a:xfrm>
            <a:off x="1812235" y="1454963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制定详细的发展规划：明确未来三到五年的发展目标，包括市场份额、品牌影响力等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8" name="对角圆角矩形 5"/>
          <p:cNvSpPr/>
          <p:nvPr>
            <p:custDataLst>
              <p:tags r:id="rId9"/>
            </p:custDataLst>
          </p:nvPr>
        </p:nvSpPr>
        <p:spPr>
          <a:xfrm>
            <a:off x="1254069" y="2470049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20" name="对角圆角矩形 6"/>
          <p:cNvSpPr/>
          <p:nvPr>
            <p:custDataLst>
              <p:tags r:id="rId10"/>
            </p:custDataLst>
          </p:nvPr>
        </p:nvSpPr>
        <p:spPr>
          <a:xfrm>
            <a:off x="1254069" y="2337904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22" name="直角三角形 7"/>
          <p:cNvSpPr/>
          <p:nvPr>
            <p:custDataLst>
              <p:tags r:id="rId11"/>
            </p:custDataLst>
          </p:nvPr>
        </p:nvSpPr>
        <p:spPr>
          <a:xfrm>
            <a:off x="1778048" y="2338562"/>
            <a:ext cx="78893" cy="13148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24" name="文本框 8"/>
          <p:cNvSpPr txBox="1"/>
          <p:nvPr>
            <p:custDataLst>
              <p:tags r:id="rId12"/>
            </p:custDataLst>
          </p:nvPr>
        </p:nvSpPr>
        <p:spPr>
          <a:xfrm>
            <a:off x="1812235" y="2479911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加强人才培养与引进：通过内部培训、外部招聘等方式，提高员工素质，为未来发展提供人才保障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6" name="对角圆角矩形 9"/>
          <p:cNvSpPr/>
          <p:nvPr>
            <p:custDataLst>
              <p:tags r:id="rId13"/>
            </p:custDataLst>
          </p:nvPr>
        </p:nvSpPr>
        <p:spPr>
          <a:xfrm>
            <a:off x="1254069" y="4506798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28" name="对角圆角矩形 10"/>
          <p:cNvSpPr/>
          <p:nvPr>
            <p:custDataLst>
              <p:tags r:id="rId14"/>
            </p:custDataLst>
          </p:nvPr>
        </p:nvSpPr>
        <p:spPr>
          <a:xfrm>
            <a:off x="1254069" y="4374652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0" name="直角三角形 11"/>
          <p:cNvSpPr/>
          <p:nvPr>
            <p:custDataLst>
              <p:tags r:id="rId15"/>
            </p:custDataLst>
          </p:nvPr>
        </p:nvSpPr>
        <p:spPr>
          <a:xfrm>
            <a:off x="1778048" y="4375310"/>
            <a:ext cx="78893" cy="13148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2" name="文本框 12"/>
          <p:cNvSpPr txBox="1"/>
          <p:nvPr>
            <p:custDataLst>
              <p:tags r:id="rId16"/>
            </p:custDataLst>
          </p:nvPr>
        </p:nvSpPr>
        <p:spPr>
          <a:xfrm>
            <a:off x="1812235" y="4516659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拓展国际市场：加强与国际同行的交流与合作，拓展海外市场，提高品牌知名度与影响力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4" name="对角圆角矩形 14"/>
          <p:cNvSpPr/>
          <p:nvPr>
            <p:custDataLst>
              <p:tags r:id="rId17"/>
            </p:custDataLst>
          </p:nvPr>
        </p:nvSpPr>
        <p:spPr>
          <a:xfrm>
            <a:off x="1254069" y="5525172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6" name="对角圆角矩形 18"/>
          <p:cNvSpPr/>
          <p:nvPr>
            <p:custDataLst>
              <p:tags r:id="rId18"/>
            </p:custDataLst>
          </p:nvPr>
        </p:nvSpPr>
        <p:spPr>
          <a:xfrm>
            <a:off x="1254069" y="5393026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8" name="直角三角形 19"/>
          <p:cNvSpPr/>
          <p:nvPr>
            <p:custDataLst>
              <p:tags r:id="rId19"/>
            </p:custDataLst>
          </p:nvPr>
        </p:nvSpPr>
        <p:spPr>
          <a:xfrm>
            <a:off x="1778048" y="5393684"/>
            <a:ext cx="78893" cy="131488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0" name="文本框 20"/>
          <p:cNvSpPr txBox="1"/>
          <p:nvPr>
            <p:custDataLst>
              <p:tags r:id="rId20"/>
            </p:custDataLst>
          </p:nvPr>
        </p:nvSpPr>
        <p:spPr>
          <a:xfrm>
            <a:off x="1812235" y="5535033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建立完善的营销体系：加强品牌推广与市场营销，提高品牌知名度与美誉度，促进产品销售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90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对行业的建议与展望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对行业发展的建议</a:t>
            </a:r>
            <a:endParaRPr altLang="en-US" lang="zh-CN"/>
          </a:p>
        </p:txBody>
      </p:sp>
      <p:sp>
        <p:nvSpPr>
          <p:cNvPr id="1051028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0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2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4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6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鼓励创新，推动体育产业多元化发展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038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0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2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加强政策支持，促进体育产业健康发展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6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8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推动体育产业数字化转型，提高运营效率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050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2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4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加大人才培养力度，提高从业人员素质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对行业政策的建议</a:t>
            </a:r>
            <a:endParaRPr altLang="en-US" lang="zh-CN"/>
          </a:p>
        </p:txBody>
      </p:sp>
      <p:sp>
        <p:nvSpPr>
          <p:cNvPr id="10511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8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6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加大对体育行业的投入和支持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鼓励企业和社会资本进入体育行业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38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6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加强体育行业的人才培养和引进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制定更加科学合理的行业政策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对行业人才培养的建议</a:t>
            </a:r>
            <a:endParaRPr altLang="en-US" lang="zh-CN"/>
          </a:p>
        </p:txBody>
      </p:sp>
      <p:sp>
        <p:nvSpPr>
          <p:cNvPr id="1051212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4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6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8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20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加强与国际先进体育行业的交流与合作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222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24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26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建立完善的人才培养机制和激励机制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28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0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2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注重创新能力和团队协作能力的培养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234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6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8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加强基础理论知识和实践技能的培养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对行业未来发展的展望</a:t>
            </a:r>
            <a:endParaRPr altLang="en-US" lang="zh-CN"/>
          </a:p>
        </p:txBody>
      </p:sp>
      <p:sp>
        <p:nvSpPr>
          <p:cNvPr id="105129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0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30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体育行业数字化转型：利用大数据、人工智能等技术提升体育行业的运营效率和服务质量。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0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0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体育行业多元化发展：拓展体育产业领域，推动体育与其他产业的融合发展，如体育旅游、体育科技等。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1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1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体育行业国际化发展：加强国际交流与合作，推动中国体育品牌和赛事的国际化发展，提升中国体育产业的国际影响力。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1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2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体育行业人才培养：加强体育行业人才的培养和引进，提高从业人员的专业素养和综合能力，为体育行业的可持续发展提供人才保障。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38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1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0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6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29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2023-12-17T13:00:35Z</dcterms:created>
  <dcterms:modified xsi:type="dcterms:W3CDTF">2023-12-17T13:00:35Z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5024a990f6d34051bd077fe67ee6874f_21</vt:lpwstr>
  </property>
</Properties>
</file>