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834" r:id="rId1"/>
    <p:sldMasterId id="2147484871" r:id="rId2"/>
  </p:sldMasterIdLst>
  <p:notesMasterIdLst>
    <p:notesMasterId r:id="rId3"/>
  </p:notesMasterIdLst>
  <p:sldIdLst>
    <p:sldId id="792" r:id="rId4"/>
    <p:sldId id="797" r:id="rId5"/>
    <p:sldId id="801" r:id="rId6"/>
    <p:sldId id="804" r:id="rId7"/>
    <p:sldId id="810" r:id="rId9"/>
    <p:sldId id="813" r:id="rId10"/>
    <p:sldId id="816" r:id="rId11"/>
    <p:sldId id="819" r:id="rId12"/>
    <p:sldId id="825" r:id="rId14"/>
    <p:sldId id="828" r:id="rId15"/>
    <p:sldId id="831" r:id="rId16"/>
    <p:sldId id="834" r:id="rId17"/>
    <p:sldId id="840" r:id="rId19"/>
    <p:sldId id="843" r:id="rId20"/>
    <p:sldId id="846" r:id="rId21"/>
    <p:sldId id="849" r:id="rId22"/>
    <p:sldId id="855" r:id="rId24"/>
    <p:sldId id="858" r:id="rId25"/>
    <p:sldId id="861" r:id="rId26"/>
    <p:sldId id="864" r:id="rId27"/>
    <p:sldId id="870" r:id="rId29"/>
    <p:sldId id="873" r:id="rId30"/>
    <p:sldId id="877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2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2.jpe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image" Target="../media/image2.jpeg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tags" Target="../tags/tag36.xml"/><Relationship Id="rId8" Type="http://schemas.openxmlformats.org/officeDocument/2006/relationships/tags" Target="../tags/tag37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image" Target="../media/image2.jpeg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tags" Target="../tags/tag45.xml"/><Relationship Id="rId10" Type="http://schemas.openxmlformats.org/officeDocument/2006/relationships/tags" Target="../tags/tag46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jpe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image" Target="../media/image2.jpeg"/><Relationship Id="rId3" Type="http://schemas.openxmlformats.org/officeDocument/2006/relationships/tags" Target="../tags/tag57.xml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2.jpeg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tags" Target="../tags/tag66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image" Target="../media/image1.png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tags" Target="../tags/tag78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9" hasCustomPrompt="1"/>
            <p:custDataLst>
              <p:tags r:id="rId3"/>
            </p:custDataLst>
          </p:nvPr>
        </p:nvSpPr>
        <p:spPr>
          <a:xfrm>
            <a:off x="649605" y="3589020"/>
            <a:ext cx="8394700" cy="1262380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sz="1800" i="0" kern="1200" kumimoji="0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68" name="圆角矩形 8"/>
          <p:cNvSpPr/>
          <p:nvPr>
            <p:custDataLst>
              <p:tags r:id="rId4"/>
            </p:custDataLst>
          </p:nvPr>
        </p:nvSpPr>
        <p:spPr>
          <a:xfrm>
            <a:off x="64960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0" name="圆角矩形 15"/>
          <p:cNvSpPr/>
          <p:nvPr>
            <p:custDataLst>
              <p:tags r:id="rId5"/>
            </p:custDataLst>
          </p:nvPr>
        </p:nvSpPr>
        <p:spPr>
          <a:xfrm>
            <a:off x="64960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2" name="圆角矩形 16"/>
          <p:cNvSpPr/>
          <p:nvPr>
            <p:custDataLst>
              <p:tags r:id="rId6"/>
            </p:custDataLst>
          </p:nvPr>
        </p:nvSpPr>
        <p:spPr>
          <a:xfrm>
            <a:off x="64960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5" hasCustomPrompt="1"/>
            <p:custDataLst>
              <p:tags r:id="rId7"/>
            </p:custDataLst>
          </p:nvPr>
        </p:nvSpPr>
        <p:spPr>
          <a:xfrm>
            <a:off x="649605" y="1620520"/>
            <a:ext cx="8394065" cy="183896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6" name="署名"/>
          <p:cNvSpPr>
            <a:spLocks noGrp="1"/>
          </p:cNvSpPr>
          <p:nvPr>
            <p:ph type="body" idx="4" hasCustomPrompt="1"/>
            <p:custDataLst>
              <p:tags r:id="rId8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任意多边形 39"/>
          <p:cNvSpPr/>
          <p:nvPr>
            <p:custDataLst>
              <p:tags r:id="rId9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 40"/>
          <p:cNvSpPr/>
          <p:nvPr>
            <p:custDataLst>
              <p:tags r:id="rId10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 41"/>
          <p:cNvSpPr/>
          <p:nvPr>
            <p:custDataLst>
              <p:tags r:id="rId11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3352800" y="213360"/>
            <a:ext cx="5486400" cy="161163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ct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fontAlgn="ctr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 flipH="1">
            <a:off x="0" y="0"/>
            <a:ext cx="12192000" cy="6858000"/>
          </a:xfrm>
          <a:prstGeom prst="rect"/>
        </p:spPr>
      </p:pic>
      <p:sp>
        <p:nvSpPr>
          <p:cNvPr id="1048698" name="节编号"/>
          <p:cNvSpPr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7912735" y="1858010"/>
            <a:ext cx="3754755" cy="80454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6304280" y="3044825"/>
            <a:ext cx="5397500" cy="2398395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fontAlgn="ctr" lvl="0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60960"/>
            <a:ext cx="10968990" cy="1252855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1" hasCustomPrompt="1"/>
            <p:custDataLst>
              <p:tags r:id="rId4"/>
            </p:custDataLst>
          </p:nvPr>
        </p:nvSpPr>
        <p:spPr>
          <a:xfrm>
            <a:off x="608330" y="1490345"/>
            <a:ext cx="10969625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4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30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4066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371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4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8" name="标题"/>
          <p:cNvSpPr txBox="1">
            <a:spLocks noGrp="1"/>
          </p:cNvSpPr>
          <p:nvPr>
            <p:ph type="title" idx="8" hasCustomPrompt="1"/>
            <p:custDataLst>
              <p:tags r:id="rId3"/>
            </p:custDataLst>
          </p:nvPr>
        </p:nvSpPr>
        <p:spPr>
          <a:xfrm>
            <a:off x="620395" y="1293495"/>
            <a:ext cx="5520055" cy="267970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7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0" name="圆角矩形 8"/>
          <p:cNvSpPr/>
          <p:nvPr>
            <p:custDataLst>
              <p:tags r:id="rId4"/>
            </p:custDataLst>
          </p:nvPr>
        </p:nvSpPr>
        <p:spPr>
          <a:xfrm>
            <a:off x="73215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圆角矩形 7"/>
          <p:cNvSpPr/>
          <p:nvPr>
            <p:custDataLst>
              <p:tags r:id="rId5"/>
            </p:custDataLst>
          </p:nvPr>
        </p:nvSpPr>
        <p:spPr>
          <a:xfrm>
            <a:off x="73215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圆角矩形 9"/>
          <p:cNvSpPr/>
          <p:nvPr>
            <p:custDataLst>
              <p:tags r:id="rId6"/>
            </p:custDataLst>
          </p:nvPr>
        </p:nvSpPr>
        <p:spPr>
          <a:xfrm>
            <a:off x="73215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署名"/>
          <p:cNvSpPr>
            <a:spLocks noGrp="1"/>
          </p:cNvSpPr>
          <p:nvPr>
            <p:ph type="body" idx="4" hasCustomPrompt="1"/>
            <p:custDataLst>
              <p:tags r:id="rId7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88" name="任意多边形 10"/>
          <p:cNvSpPr/>
          <p:nvPr>
            <p:custDataLst>
              <p:tags r:id="rId8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任意多边形 11"/>
          <p:cNvSpPr/>
          <p:nvPr>
            <p:custDataLst>
              <p:tags r:id="rId9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任意多边形 12"/>
          <p:cNvSpPr/>
          <p:nvPr>
            <p:custDataLst>
              <p:tags r:id="rId10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9.xml"/><Relationship Id="rId13" Type="http://schemas.openxmlformats.org/officeDocument/2006/relationships/image" Target="../media/image2.jpeg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ags" Target="../tags/tag85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835" r:id="rId1"/>
    <p:sldLayoutId id="2147484836" r:id="rId2"/>
    <p:sldLayoutId id="2147484837" r:id="rId3"/>
    <p:sldLayoutId id="2147484838" r:id="rId4"/>
    <p:sldLayoutId id="2147484839" r:id="rId5"/>
    <p:sldLayoutId id="2147484840" r:id="rId6"/>
    <p:sldLayoutId id="2147484841" r:id="rId7"/>
    <p:sldLayoutId id="2147484842" r:id="rId8"/>
    <p:sldLayoutId id="2147484843" r:id="rId9"/>
    <p:sldLayoutId id="2147484844" r:id="rId10"/>
    <p:sldLayoutId id="214748484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D:/lky/主题模板/VCG2113794977894.jpgVCG211379497789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30" y="1465580"/>
            <a:ext cx="10968990" cy="471138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30" y="174171"/>
            <a:ext cx="10975340" cy="1219201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872" r:id="rId1"/>
    <p:sldLayoutId id="2147484873" r:id="rId2"/>
    <p:sldLayoutId id="2147484874" r:id="rId3"/>
    <p:sldLayoutId id="2147484875" r:id="rId4"/>
    <p:sldLayoutId id="2147484876" r:id="rId5"/>
    <p:sldLayoutId id="2147484877" r:id="rId6"/>
    <p:sldLayoutId id="2147484878" r:id="rId7"/>
    <p:sldLayoutId id="2147484879" r:id="rId8"/>
    <p:sldLayoutId id="2147484880" r:id="rId9"/>
    <p:sldLayoutId id="2147484881" r:id="rId10"/>
    <p:sldLayoutId id="214748488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tags" Target="../tags/tag97.xml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tags" Target="../tags/tag103.xml"/><Relationship Id="rId15" Type="http://schemas.openxmlformats.org/officeDocument/2006/relationships/tags" Target="../tags/tag104.xml"/><Relationship Id="rId16" Type="http://schemas.openxmlformats.org/officeDocument/2006/relationships/tags" Target="../tags/tag105.xml"/><Relationship Id="rId17" Type="http://schemas.openxmlformats.org/officeDocument/2006/relationships/tags" Target="../tags/tag106.xml"/><Relationship Id="rId18" Type="http://schemas.openxmlformats.org/officeDocument/2006/relationships/tags" Target="../tags/tag107.xml"/><Relationship Id="rId19" Type="http://schemas.openxmlformats.org/officeDocument/2006/relationships/tags" Target="../tags/tag108.xml"/><Relationship Id="rId20" Type="http://schemas.openxmlformats.org/officeDocument/2006/relationships/tags" Target="../tags/tag109.xml"/><Relationship Id="rId21" Type="http://schemas.openxmlformats.org/officeDocument/2006/relationships/slideLayout" Target="../slideLayouts/slideLayout13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tags" Target="../tags/tag174.xml"/><Relationship Id="rId14" Type="http://schemas.openxmlformats.org/officeDocument/2006/relationships/tags" Target="../tags/tag175.xml"/><Relationship Id="rId15" Type="http://schemas.openxmlformats.org/officeDocument/2006/relationships/tags" Target="../tags/tag176.xml"/><Relationship Id="rId16" Type="http://schemas.openxmlformats.org/officeDocument/2006/relationships/tags" Target="../tags/tag177.xml"/><Relationship Id="rId17" Type="http://schemas.openxmlformats.org/officeDocument/2006/relationships/tags" Target="../tags/tag178.xml"/><Relationship Id="rId18" Type="http://schemas.openxmlformats.org/officeDocument/2006/relationships/tags" Target="../tags/tag179.xml"/><Relationship Id="rId19" Type="http://schemas.openxmlformats.org/officeDocument/2006/relationships/tags" Target="../tags/tag180.xml"/><Relationship Id="rId20" Type="http://schemas.openxmlformats.org/officeDocument/2006/relationships/tags" Target="../tags/tag181.xml"/><Relationship Id="rId21" Type="http://schemas.openxmlformats.org/officeDocument/2006/relationships/tags" Target="../tags/tag182.xml"/><Relationship Id="rId22" Type="http://schemas.openxmlformats.org/officeDocument/2006/relationships/tags" Target="../tags/tag183.xml"/><Relationship Id="rId23" Type="http://schemas.openxmlformats.org/officeDocument/2006/relationships/tags" Target="../tags/tag184.xml"/><Relationship Id="rId24" Type="http://schemas.openxmlformats.org/officeDocument/2006/relationships/tags" Target="../tags/tag185.xml"/><Relationship Id="rId25" Type="http://schemas.openxmlformats.org/officeDocument/2006/relationships/tags" Target="../tags/tag186.xml"/><Relationship Id="rId26" Type="http://schemas.openxmlformats.org/officeDocument/2006/relationships/tags" Target="../tags/tag187.xml"/><Relationship Id="rId27" Type="http://schemas.openxmlformats.org/officeDocument/2006/relationships/tags" Target="../tags/tag188.xml"/><Relationship Id="rId28" Type="http://schemas.openxmlformats.org/officeDocument/2006/relationships/tags" Target="../tags/tag189.xml"/><Relationship Id="rId29" Type="http://schemas.openxmlformats.org/officeDocument/2006/relationships/tags" Target="../tags/tag190.xml"/><Relationship Id="rId30" Type="http://schemas.openxmlformats.org/officeDocument/2006/relationships/tags" Target="../tags/tag191.xml"/><Relationship Id="rId31" Type="http://schemas.openxmlformats.org/officeDocument/2006/relationships/tags" Target="../tags/tag192.xml"/><Relationship Id="rId32" Type="http://schemas.openxmlformats.org/officeDocument/2006/relationships/tags" Target="../tags/tag193.xml"/><Relationship Id="rId33" Type="http://schemas.openxmlformats.org/officeDocument/2006/relationships/tags" Target="../tags/tag194.xml"/><Relationship Id="rId34" Type="http://schemas.openxmlformats.org/officeDocument/2006/relationships/tags" Target="../tags/tag195.xml"/><Relationship Id="rId35" Type="http://schemas.openxmlformats.org/officeDocument/2006/relationships/tags" Target="../tags/tag196.xml"/><Relationship Id="rId36" Type="http://schemas.openxmlformats.org/officeDocument/2006/relationships/tags" Target="../tags/tag197.xml"/><Relationship Id="rId37" Type="http://schemas.openxmlformats.org/officeDocument/2006/relationships/tags" Target="../tags/tag198.xml"/><Relationship Id="rId38" Type="http://schemas.openxmlformats.org/officeDocument/2006/relationships/tags" Target="../tags/tag199.xml"/><Relationship Id="rId39" Type="http://schemas.openxmlformats.org/officeDocument/2006/relationships/tags" Target="../tags/tag200.xml"/><Relationship Id="rId40" Type="http://schemas.openxmlformats.org/officeDocument/2006/relationships/tags" Target="../tags/tag201.xml"/><Relationship Id="rId41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slideLayout" Target="../slideLayouts/slideLayout14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slideLayout" Target="../slideLayouts/slideLayout14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tags" Target="../tags/tag241.xml"/><Relationship Id="rId14" Type="http://schemas.openxmlformats.org/officeDocument/2006/relationships/tags" Target="../tags/tag242.xml"/><Relationship Id="rId15" Type="http://schemas.openxmlformats.org/officeDocument/2006/relationships/tags" Target="../tags/tag243.xml"/><Relationship Id="rId16" Type="http://schemas.openxmlformats.org/officeDocument/2006/relationships/tags" Target="../tags/tag244.xml"/><Relationship Id="rId17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slideLayout" Target="../slideLayouts/slideLayout14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tags" Target="../tags/tag272.xml"/><Relationship Id="rId14" Type="http://schemas.openxmlformats.org/officeDocument/2006/relationships/tags" Target="../tags/tag273.xml"/><Relationship Id="rId15" Type="http://schemas.openxmlformats.org/officeDocument/2006/relationships/tags" Target="../tags/tag274.xml"/><Relationship Id="rId16" Type="http://schemas.openxmlformats.org/officeDocument/2006/relationships/tags" Target="../tags/tag275.xml"/><Relationship Id="rId17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/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人工智能在远程医疗中的应用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标题 1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tx1"/>
                </a:solidFill>
              </a:rPr>
              <a:t>目录</a:t>
            </a:r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826" name="标题"/>
          <p:cNvSpPr txBox="1"/>
          <p:nvPr>
            <p:custDataLst>
              <p:tags r:id="rId2"/>
            </p:custDataLst>
          </p:nvPr>
        </p:nvSpPr>
        <p:spPr>
          <a:xfrm>
            <a:off x="2868295" y="2539365"/>
            <a:ext cx="2884170" cy="8693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8" name="序号"/>
          <p:cNvSpPr txBox="1"/>
          <p:nvPr>
            <p:custDataLst>
              <p:tags r:id="rId3"/>
            </p:custDataLst>
          </p:nvPr>
        </p:nvSpPr>
        <p:spPr>
          <a:xfrm>
            <a:off x="1718310" y="236601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01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0" name="弧形 10"/>
          <p:cNvSpPr/>
          <p:nvPr>
            <p:custDataLst>
              <p:tags r:id="rId4"/>
            </p:custDataLst>
          </p:nvPr>
        </p:nvSpPr>
        <p:spPr>
          <a:xfrm rot="5040000">
            <a:off x="1903095" y="229806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2" name="标题"/>
          <p:cNvSpPr txBox="1"/>
          <p:nvPr>
            <p:custDataLst>
              <p:tags r:id="rId5"/>
            </p:custDataLst>
          </p:nvPr>
        </p:nvSpPr>
        <p:spPr>
          <a:xfrm>
            <a:off x="7590155" y="2508250"/>
            <a:ext cx="2884170" cy="10464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远程医疗的发展历程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6"/>
            </p:custDataLst>
          </p:nvPr>
        </p:nvSpPr>
        <p:spPr>
          <a:xfrm>
            <a:off x="6440170" y="233489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02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6" name="弧形 34"/>
          <p:cNvSpPr/>
          <p:nvPr>
            <p:custDataLst>
              <p:tags r:id="rId7"/>
            </p:custDataLst>
          </p:nvPr>
        </p:nvSpPr>
        <p:spPr>
          <a:xfrm rot="5040000">
            <a:off x="6624955" y="226695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8"/>
            </p:custDataLst>
          </p:nvPr>
        </p:nvSpPr>
        <p:spPr>
          <a:xfrm>
            <a:off x="2868295" y="3850640"/>
            <a:ext cx="2884170" cy="8185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人工智能在远程医疗中的应用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0" name="序号"/>
          <p:cNvSpPr txBox="1"/>
          <p:nvPr>
            <p:custDataLst>
              <p:tags r:id="rId9"/>
            </p:custDataLst>
          </p:nvPr>
        </p:nvSpPr>
        <p:spPr>
          <a:xfrm>
            <a:off x="1718310" y="367728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03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2" name="弧形 39"/>
          <p:cNvSpPr/>
          <p:nvPr>
            <p:custDataLst>
              <p:tags r:id="rId10"/>
            </p:custDataLst>
          </p:nvPr>
        </p:nvSpPr>
        <p:spPr>
          <a:xfrm rot="5040000">
            <a:off x="1903095" y="360934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44" name="标题"/>
          <p:cNvSpPr txBox="1"/>
          <p:nvPr>
            <p:custDataLst>
              <p:tags r:id="rId11"/>
            </p:custDataLst>
          </p:nvPr>
        </p:nvSpPr>
        <p:spPr>
          <a:xfrm>
            <a:off x="7590155" y="3818890"/>
            <a:ext cx="2884170" cy="8940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人工智能在远程医疗中的技术实现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6" name="序号"/>
          <p:cNvSpPr txBox="1"/>
          <p:nvPr>
            <p:custDataLst>
              <p:tags r:id="rId12"/>
            </p:custDataLst>
          </p:nvPr>
        </p:nvSpPr>
        <p:spPr>
          <a:xfrm>
            <a:off x="6440170" y="364553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04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8" name="弧形 44"/>
          <p:cNvSpPr/>
          <p:nvPr>
            <p:custDataLst>
              <p:tags r:id="rId13"/>
            </p:custDataLst>
          </p:nvPr>
        </p:nvSpPr>
        <p:spPr>
          <a:xfrm rot="5040000">
            <a:off x="6624955" y="357759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0" name="标题"/>
          <p:cNvSpPr txBox="1"/>
          <p:nvPr>
            <p:custDataLst>
              <p:tags r:id="rId14"/>
            </p:custDataLst>
          </p:nvPr>
        </p:nvSpPr>
        <p:spPr>
          <a:xfrm>
            <a:off x="2868295" y="5153025"/>
            <a:ext cx="2884170" cy="8235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人工智能在远程医疗中的未来发展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2" name="序号"/>
          <p:cNvSpPr txBox="1"/>
          <p:nvPr>
            <p:custDataLst>
              <p:tags r:id="rId15"/>
            </p:custDataLst>
          </p:nvPr>
        </p:nvSpPr>
        <p:spPr>
          <a:xfrm>
            <a:off x="1718310" y="497967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05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4" name="弧形 7"/>
          <p:cNvSpPr/>
          <p:nvPr>
            <p:custDataLst>
              <p:tags r:id="rId16"/>
            </p:custDataLst>
          </p:nvPr>
        </p:nvSpPr>
        <p:spPr>
          <a:xfrm rot="5040000">
            <a:off x="1903095" y="491172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17"/>
            </p:custDataLst>
          </p:nvPr>
        </p:nvSpPr>
        <p:spPr>
          <a:xfrm>
            <a:off x="7590155" y="5115560"/>
            <a:ext cx="2884170" cy="8940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总结与展望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18"/>
            </p:custDataLst>
          </p:nvPr>
        </p:nvSpPr>
        <p:spPr>
          <a:xfrm>
            <a:off x="6440170" y="494220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06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0" name="弧形 18"/>
          <p:cNvSpPr/>
          <p:nvPr>
            <p:custDataLst>
              <p:tags r:id="rId19"/>
            </p:custDataLst>
          </p:nvPr>
        </p:nvSpPr>
        <p:spPr>
          <a:xfrm rot="5040000">
            <a:off x="6624955" y="487426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9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2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远程医疗的发展历程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远程医疗的定义和发展背景</a:t>
            </a:r>
            <a:endParaRPr altLang="en-US" lang="zh-CN"/>
          </a:p>
        </p:txBody>
      </p:sp>
      <p:sp>
        <p:nvSpPr>
          <p:cNvPr id="1048992" name="对角圆角矩形 52"/>
          <p:cNvSpPr/>
          <p:nvPr>
            <p:custDataLst>
              <p:tags r:id="rId1"/>
            </p:custDataLst>
          </p:nvPr>
        </p:nvSpPr>
        <p:spPr>
          <a:xfrm>
            <a:off x="608330" y="2685794"/>
            <a:ext cx="10969624" cy="92352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4" name="对角圆角矩形 53"/>
          <p:cNvSpPr/>
          <p:nvPr>
            <p:custDataLst>
              <p:tags r:id="rId2"/>
            </p:custDataLst>
          </p:nvPr>
        </p:nvSpPr>
        <p:spPr>
          <a:xfrm>
            <a:off x="608330" y="2517392"/>
            <a:ext cx="679425" cy="63633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6" name="直角三角形 54"/>
          <p:cNvSpPr/>
          <p:nvPr>
            <p:custDataLst>
              <p:tags r:id="rId3"/>
            </p:custDataLst>
          </p:nvPr>
        </p:nvSpPr>
        <p:spPr>
          <a:xfrm>
            <a:off x="1287656" y="2518028"/>
            <a:ext cx="100474" cy="16745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文本框 56"/>
          <p:cNvSpPr txBox="1"/>
          <p:nvPr>
            <p:custDataLst>
              <p:tags r:id="rId4"/>
            </p:custDataLst>
          </p:nvPr>
        </p:nvSpPr>
        <p:spPr>
          <a:xfrm>
            <a:off x="1331504" y="2730913"/>
            <a:ext cx="9900025" cy="825104"/>
          </a:xfrm>
          <a:prstGeom prst="rect"/>
          <a:noFill/>
        </p:spPr>
        <p:txBody>
          <a:bodyPr anchor="ctr" anchorCtr="0" bIns="107950" rtlCol="0" tIns="0" wrap="square">
            <a:normAutofit fontScale="68333"/>
          </a:bodyPr>
          <a:p>
            <a:pPr>
              <a:lnSpc>
                <a:spcPct val="150000"/>
              </a:lnSpc>
            </a:pPr>
            <a:r>
              <a:rPr altLang="en-US" dirty="0" sz="2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定义：远程医疗是指通过信息技术和通信技术，为患者提供远程医疗服务，包括远程诊断、远程治疗、远程咨询等。</a:t>
            </a:r>
            <a:endParaRPr altLang="en-US" dirty="0" sz="2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对角圆角矩形 5"/>
          <p:cNvSpPr/>
          <p:nvPr>
            <p:custDataLst>
              <p:tags r:id="rId5"/>
            </p:custDataLst>
          </p:nvPr>
        </p:nvSpPr>
        <p:spPr>
          <a:xfrm>
            <a:off x="608330" y="4299908"/>
            <a:ext cx="10969624" cy="92352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2" name="对角圆角矩形 6"/>
          <p:cNvSpPr/>
          <p:nvPr>
            <p:custDataLst>
              <p:tags r:id="rId6"/>
            </p:custDataLst>
          </p:nvPr>
        </p:nvSpPr>
        <p:spPr>
          <a:xfrm>
            <a:off x="608330" y="4131507"/>
            <a:ext cx="679425" cy="63633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4" name="直角三角形 7"/>
          <p:cNvSpPr/>
          <p:nvPr>
            <p:custDataLst>
              <p:tags r:id="rId7"/>
            </p:custDataLst>
          </p:nvPr>
        </p:nvSpPr>
        <p:spPr>
          <a:xfrm>
            <a:off x="1287656" y="4132778"/>
            <a:ext cx="100474" cy="16745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6" name="文本框 8"/>
          <p:cNvSpPr txBox="1"/>
          <p:nvPr>
            <p:custDataLst>
              <p:tags r:id="rId8"/>
            </p:custDataLst>
          </p:nvPr>
        </p:nvSpPr>
        <p:spPr>
          <a:xfrm>
            <a:off x="1331504" y="4353924"/>
            <a:ext cx="9900025" cy="825104"/>
          </a:xfrm>
          <a:prstGeom prst="rect"/>
          <a:noFill/>
        </p:spPr>
        <p:txBody>
          <a:bodyPr anchor="ctr" anchorCtr="0" bIns="107950" rtlCol="0" tIns="0" wrap="square">
            <a:normAutofit fontScale="64167"/>
          </a:bodyPr>
          <a:p>
            <a:pPr>
              <a:lnSpc>
                <a:spcPct val="150000"/>
              </a:lnSpc>
            </a:pPr>
            <a:r>
              <a:rPr altLang="en-US" dirty="0" sz="2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发展背景：随着信息技术和通信技术的不断发展，远程医疗逐渐成为医疗领域的重要发展方向。它不仅可以为患者提供更加便捷、高效的医疗服务，还可以促进医疗资源的优化配置，提高医疗服务的可及性和均等化水平。</a:t>
            </a:r>
            <a:endParaRPr altLang="en-US" dirty="0" sz="2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远程医疗的优缺点</a:t>
            </a:r>
            <a:endParaRPr altLang="en-US" lang="zh-CN"/>
          </a:p>
        </p:txBody>
      </p:sp>
      <p:sp>
        <p:nvSpPr>
          <p:cNvPr id="1049042" name="圆角矩形 26"/>
          <p:cNvSpPr/>
          <p:nvPr>
            <p:custDataLst>
              <p:tags r:id="rId1"/>
            </p:custDataLst>
          </p:nvPr>
        </p:nvSpPr>
        <p:spPr>
          <a:xfrm>
            <a:off x="1708975" y="1490345"/>
            <a:ext cx="4104616" cy="476029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4" name="圆角矩形 28"/>
          <p:cNvSpPr/>
          <p:nvPr>
            <p:custDataLst>
              <p:tags r:id="rId2"/>
            </p:custDataLst>
          </p:nvPr>
        </p:nvSpPr>
        <p:spPr>
          <a:xfrm>
            <a:off x="1712856" y="1490345"/>
            <a:ext cx="4097128" cy="25295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5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46" name="圆角矩形 29"/>
          <p:cNvSpPr/>
          <p:nvPr>
            <p:custDataLst>
              <p:tags r:id="rId3"/>
            </p:custDataLst>
          </p:nvPr>
        </p:nvSpPr>
        <p:spPr>
          <a:xfrm>
            <a:off x="6372570" y="1490345"/>
            <a:ext cx="4104616" cy="476029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8" name="文本框 31"/>
          <p:cNvSpPr txBox="1"/>
          <p:nvPr>
            <p:custDataLst>
              <p:tags r:id="rId4"/>
            </p:custDataLst>
          </p:nvPr>
        </p:nvSpPr>
        <p:spPr>
          <a:xfrm>
            <a:off x="2012335" y="2102240"/>
            <a:ext cx="3498201" cy="3805070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优点：方便快捷，节省时间和金钱，提高医疗资源利用效率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圆角矩形 32"/>
          <p:cNvSpPr/>
          <p:nvPr>
            <p:custDataLst>
              <p:tags r:id="rId5"/>
            </p:custDataLst>
          </p:nvPr>
        </p:nvSpPr>
        <p:spPr>
          <a:xfrm>
            <a:off x="6377098" y="1490345"/>
            <a:ext cx="4097128" cy="25295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52" name="文本框 34"/>
          <p:cNvSpPr txBox="1"/>
          <p:nvPr>
            <p:custDataLst>
              <p:tags r:id="rId6"/>
            </p:custDataLst>
          </p:nvPr>
        </p:nvSpPr>
        <p:spPr>
          <a:xfrm>
            <a:off x="6677224" y="2101593"/>
            <a:ext cx="3497380" cy="380683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缺点：缺乏面对面的交流和沟通，可能存在误诊和漏诊的风险，技术要求较高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远程医疗的应用场景</a:t>
            </a:r>
            <a:endParaRPr altLang="en-US" lang="zh-CN"/>
          </a:p>
        </p:txBody>
      </p:sp>
      <p:sp>
        <p:nvSpPr>
          <p:cNvPr id="1049088" name="矩形 5"/>
          <p:cNvSpPr/>
          <p:nvPr>
            <p:custDataLst>
              <p:tags r:id="rId1"/>
            </p:custDataLst>
          </p:nvPr>
        </p:nvSpPr>
        <p:spPr>
          <a:xfrm>
            <a:off x="608330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矩形 10"/>
          <p:cNvSpPr/>
          <p:nvPr>
            <p:custDataLst>
              <p:tags r:id="rId2"/>
            </p:custDataLst>
          </p:nvPr>
        </p:nvSpPr>
        <p:spPr>
          <a:xfrm>
            <a:off x="962950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2" name="TextBox 2"/>
          <p:cNvSpPr txBox="1"/>
          <p:nvPr>
            <p:custDataLst>
              <p:tags r:id="rId3"/>
            </p:custDataLst>
          </p:nvPr>
        </p:nvSpPr>
        <p:spPr>
          <a:xfrm>
            <a:off x="76331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远程诊断：医生通过远程医疗系统对病人进行诊断和治疗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94" name="矩形 6"/>
          <p:cNvSpPr/>
          <p:nvPr>
            <p:custDataLst>
              <p:tags r:id="rId4"/>
            </p:custDataLst>
          </p:nvPr>
        </p:nvSpPr>
        <p:spPr>
          <a:xfrm>
            <a:off x="3407023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6" name="矩形 11"/>
          <p:cNvSpPr/>
          <p:nvPr>
            <p:custDataLst>
              <p:tags r:id="rId5"/>
            </p:custDataLst>
          </p:nvPr>
        </p:nvSpPr>
        <p:spPr>
          <a:xfrm>
            <a:off x="3780777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8" name="TextBox 2"/>
          <p:cNvSpPr txBox="1"/>
          <p:nvPr>
            <p:custDataLst>
              <p:tags r:id="rId6"/>
            </p:custDataLst>
          </p:nvPr>
        </p:nvSpPr>
        <p:spPr>
          <a:xfrm>
            <a:off x="3561372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远程监护：对病人进行实时监测和数据收集，及时发现病情变化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00" name="矩形 33"/>
          <p:cNvSpPr/>
          <p:nvPr>
            <p:custDataLst>
              <p:tags r:id="rId7"/>
            </p:custDataLst>
          </p:nvPr>
        </p:nvSpPr>
        <p:spPr>
          <a:xfrm>
            <a:off x="6201251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2" name="矩形 37"/>
          <p:cNvSpPr/>
          <p:nvPr>
            <p:custDataLst>
              <p:tags r:id="rId8"/>
            </p:custDataLst>
          </p:nvPr>
        </p:nvSpPr>
        <p:spPr>
          <a:xfrm>
            <a:off x="6555871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4" name="TextBox 2"/>
          <p:cNvSpPr txBox="1"/>
          <p:nvPr>
            <p:custDataLst>
              <p:tags r:id="rId9"/>
            </p:custDataLst>
          </p:nvPr>
        </p:nvSpPr>
        <p:spPr>
          <a:xfrm>
            <a:off x="635623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远程手术：医生通过远程医疗系统对病人进行远程手术操作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06" name="矩形 34"/>
          <p:cNvSpPr/>
          <p:nvPr>
            <p:custDataLst>
              <p:tags r:id="rId10"/>
            </p:custDataLst>
          </p:nvPr>
        </p:nvSpPr>
        <p:spPr>
          <a:xfrm>
            <a:off x="8989738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8" name="矩形 38"/>
          <p:cNvSpPr/>
          <p:nvPr>
            <p:custDataLst>
              <p:tags r:id="rId11"/>
            </p:custDataLst>
          </p:nvPr>
        </p:nvSpPr>
        <p:spPr>
          <a:xfrm>
            <a:off x="9363493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0" name="TextBox 2"/>
          <p:cNvSpPr txBox="1"/>
          <p:nvPr>
            <p:custDataLst>
              <p:tags r:id="rId12"/>
            </p:custDataLst>
          </p:nvPr>
        </p:nvSpPr>
        <p:spPr>
          <a:xfrm>
            <a:off x="9144725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远程教育：通过远程医疗系统进行医学教育和培训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4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人工智能在远程医疗中的应用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人工智能在远程医疗中的角色和作用</a:t>
            </a:r>
            <a:endParaRPr altLang="en-US" lang="zh-CN"/>
          </a:p>
        </p:txBody>
      </p:sp>
      <p:sp>
        <p:nvSpPr>
          <p:cNvPr id="1049210" name="圆角矩形 26"/>
          <p:cNvSpPr/>
          <p:nvPr>
            <p:custDataLst>
              <p:tags r:id="rId1"/>
            </p:custDataLst>
          </p:nvPr>
        </p:nvSpPr>
        <p:spPr>
          <a:xfrm>
            <a:off x="608330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12" name="圆角矩形 28"/>
          <p:cNvSpPr/>
          <p:nvPr>
            <p:custDataLst>
              <p:tags r:id="rId2"/>
            </p:custDataLst>
          </p:nvPr>
        </p:nvSpPr>
        <p:spPr>
          <a:xfrm>
            <a:off x="610871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14" name="文本框 31"/>
          <p:cNvSpPr txBox="1"/>
          <p:nvPr>
            <p:custDataLst>
              <p:tags r:id="rId3"/>
            </p:custDataLst>
          </p:nvPr>
        </p:nvSpPr>
        <p:spPr>
          <a:xfrm>
            <a:off x="763315" y="2290305"/>
            <a:ext cx="2282989" cy="340530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辅助诊断：通过深度学习等技术，帮助医生进行疾病诊断和治疗方案制定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圆角矩形 29"/>
          <p:cNvSpPr/>
          <p:nvPr>
            <p:custDataLst>
              <p:tags r:id="rId4"/>
            </p:custDataLst>
          </p:nvPr>
        </p:nvSpPr>
        <p:spPr>
          <a:xfrm>
            <a:off x="3400598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18" name="圆角矩形 32"/>
          <p:cNvSpPr/>
          <p:nvPr>
            <p:custDataLst>
              <p:tags r:id="rId5"/>
            </p:custDataLst>
          </p:nvPr>
        </p:nvSpPr>
        <p:spPr>
          <a:xfrm>
            <a:off x="3403139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20" name="文本框 34"/>
          <p:cNvSpPr txBox="1"/>
          <p:nvPr>
            <p:custDataLst>
              <p:tags r:id="rId6"/>
            </p:custDataLst>
          </p:nvPr>
        </p:nvSpPr>
        <p:spPr>
          <a:xfrm>
            <a:off x="3558124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智能监控：实时监测患者的生理数据，及时发现异常情况，提高医疗质量和效率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圆角矩形 3"/>
          <p:cNvSpPr/>
          <p:nvPr>
            <p:custDataLst>
              <p:tags r:id="rId7"/>
            </p:custDataLst>
          </p:nvPr>
        </p:nvSpPr>
        <p:spPr>
          <a:xfrm>
            <a:off x="6192866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24" name="圆角矩形 4"/>
          <p:cNvSpPr/>
          <p:nvPr>
            <p:custDataLst>
              <p:tags r:id="rId8"/>
            </p:custDataLst>
          </p:nvPr>
        </p:nvSpPr>
        <p:spPr>
          <a:xfrm>
            <a:off x="6195407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26" name="文本框 5"/>
          <p:cNvSpPr txBox="1"/>
          <p:nvPr>
            <p:custDataLst>
              <p:tags r:id="rId9"/>
            </p:custDataLst>
          </p:nvPr>
        </p:nvSpPr>
        <p:spPr>
          <a:xfrm>
            <a:off x="6349757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辅助治疗：通过机器人技术等手段，为患者提供远程治疗服务，降低医疗成本和时间成本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圆角矩形 8"/>
          <p:cNvSpPr/>
          <p:nvPr>
            <p:custDataLst>
              <p:tags r:id="rId10"/>
            </p:custDataLst>
          </p:nvPr>
        </p:nvSpPr>
        <p:spPr>
          <a:xfrm>
            <a:off x="8985135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30" name="圆角矩形 9"/>
          <p:cNvSpPr/>
          <p:nvPr>
            <p:custDataLst>
              <p:tags r:id="rId11"/>
            </p:custDataLst>
          </p:nvPr>
        </p:nvSpPr>
        <p:spPr>
          <a:xfrm>
            <a:off x="8987675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32" name="文本框 10"/>
          <p:cNvSpPr txBox="1"/>
          <p:nvPr>
            <p:custDataLst>
              <p:tags r:id="rId12"/>
            </p:custDataLst>
          </p:nvPr>
        </p:nvSpPr>
        <p:spPr>
          <a:xfrm>
            <a:off x="9142025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数据分析：对大量医疗数据进行挖掘和分析，为医生提供更加准确和全面的诊断和治疗建议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人工智能在远程医疗中的具体应用案例</a:t>
            </a:r>
            <a:endParaRPr altLang="en-US" lang="zh-CN"/>
          </a:p>
        </p:txBody>
      </p:sp>
      <p:sp>
        <p:nvSpPr>
          <p:cNvPr id="1049268" name="矩形 31"/>
          <p:cNvSpPr/>
          <p:nvPr>
            <p:custDataLst>
              <p:tags r:id="rId1"/>
            </p:custDataLst>
          </p:nvPr>
        </p:nvSpPr>
        <p:spPr>
          <a:xfrm>
            <a:off x="3381267" y="1490345"/>
            <a:ext cx="5424547" cy="836507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智能诊断：利用深度学习技术辅助医生进行疾病诊断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矩形 4"/>
          <p:cNvSpPr/>
          <p:nvPr>
            <p:custDataLst>
              <p:tags r:id="rId2"/>
            </p:custDataLst>
          </p:nvPr>
        </p:nvSpPr>
        <p:spPr>
          <a:xfrm>
            <a:off x="3381267" y="2471050"/>
            <a:ext cx="5424547" cy="836507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远程监控：实时监测患者的生理数据，及时发现异常情况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矩形 5"/>
          <p:cNvSpPr/>
          <p:nvPr>
            <p:custDataLst>
              <p:tags r:id="rId3"/>
            </p:custDataLst>
          </p:nvPr>
        </p:nvSpPr>
        <p:spPr>
          <a:xfrm>
            <a:off x="3381267" y="3451754"/>
            <a:ext cx="5424547" cy="836507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语音交互：通过语音识别技术实现医生与患者之间的沟通交流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矩形 7"/>
          <p:cNvSpPr/>
          <p:nvPr>
            <p:custDataLst>
              <p:tags r:id="rId4"/>
            </p:custDataLst>
          </p:nvPr>
        </p:nvSpPr>
        <p:spPr>
          <a:xfrm>
            <a:off x="3381267" y="4432459"/>
            <a:ext cx="5424547" cy="836507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智能影像分析：对医学影像进行自动分析和识别，提高诊断效率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矩形 3"/>
          <p:cNvSpPr/>
          <p:nvPr>
            <p:custDataLst>
              <p:tags r:id="rId5"/>
            </p:custDataLst>
          </p:nvPr>
        </p:nvSpPr>
        <p:spPr>
          <a:xfrm>
            <a:off x="3381267" y="5413163"/>
            <a:ext cx="5424547" cy="836507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个性化治疗方案：根据患者的基因信息和生活习惯，制定个性化的治疗方案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人工智能在远程医疗中的优势和局限性</a:t>
            </a:r>
            <a:endParaRPr altLang="en-US" lang="zh-CN"/>
          </a:p>
        </p:txBody>
      </p:sp>
      <p:sp>
        <p:nvSpPr>
          <p:cNvPr id="1049312" name="任意多边形: 形状 16"/>
          <p:cNvSpPr/>
          <p:nvPr>
            <p:custDataLst>
              <p:tags r:id="rId1"/>
            </p:custDataLst>
          </p:nvPr>
        </p:nvSpPr>
        <p:spPr>
          <a:xfrm>
            <a:off x="608330" y="1506593"/>
            <a:ext cx="5545114" cy="914560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4" name="Freeform 488"/>
          <p:cNvSpPr/>
          <p:nvPr>
            <p:custDataLst>
              <p:tags r:id="rId2"/>
            </p:custDataLst>
          </p:nvPr>
        </p:nvSpPr>
        <p:spPr>
          <a:xfrm rot="5400000">
            <a:off x="5213290" y="1491800"/>
            <a:ext cx="826230" cy="943545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6" name="序号"/>
          <p:cNvSpPr txBox="1"/>
          <p:nvPr>
            <p:custDataLst>
              <p:tags r:id="rId3"/>
            </p:custDataLst>
          </p:nvPr>
        </p:nvSpPr>
        <p:spPr>
          <a:xfrm>
            <a:off x="5340090" y="1722153"/>
            <a:ext cx="572224" cy="525277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318" name="标题"/>
          <p:cNvSpPr txBox="1"/>
          <p:nvPr>
            <p:custDataLst>
              <p:tags r:id="rId4"/>
            </p:custDataLst>
          </p:nvPr>
        </p:nvSpPr>
        <p:spPr>
          <a:xfrm>
            <a:off x="996479" y="1559426"/>
            <a:ext cx="3744087" cy="391383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提高诊断准确性和效率</a:t>
            </a:r>
            <a:endParaRPr altLang="en-US" baseline="0" b="1" cap="none" dirty="0" sz="14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320" name="正文"/>
          <p:cNvSpPr txBox="1"/>
          <p:nvPr>
            <p:custDataLst>
              <p:tags r:id="rId5"/>
            </p:custDataLst>
          </p:nvPr>
        </p:nvSpPr>
        <p:spPr>
          <a:xfrm>
            <a:off x="996479" y="2019429"/>
            <a:ext cx="3744087" cy="3814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322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2560" y="2053243"/>
            <a:ext cx="5545114" cy="914560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4" name="Freeform 488"/>
          <p:cNvSpPr/>
          <p:nvPr>
            <p:custDataLst>
              <p:tags r:id="rId7"/>
            </p:custDataLst>
          </p:nvPr>
        </p:nvSpPr>
        <p:spPr>
          <a:xfrm rot="5400000">
            <a:off x="6147385" y="2038449"/>
            <a:ext cx="826230" cy="943545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6" name="序号"/>
          <p:cNvSpPr txBox="1"/>
          <p:nvPr>
            <p:custDataLst>
              <p:tags r:id="rId8"/>
            </p:custDataLst>
          </p:nvPr>
        </p:nvSpPr>
        <p:spPr>
          <a:xfrm>
            <a:off x="6255869" y="2263167"/>
            <a:ext cx="572224" cy="52527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49328" name="任意多边形: 形状 2"/>
          <p:cNvSpPr/>
          <p:nvPr>
            <p:custDataLst>
              <p:tags r:id="rId9"/>
            </p:custDataLst>
          </p:nvPr>
        </p:nvSpPr>
        <p:spPr>
          <a:xfrm>
            <a:off x="608330" y="2599892"/>
            <a:ext cx="5545114" cy="914560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330" name="Freeform 488"/>
          <p:cNvSpPr/>
          <p:nvPr>
            <p:custDataLst>
              <p:tags r:id="rId10"/>
            </p:custDataLst>
          </p:nvPr>
        </p:nvSpPr>
        <p:spPr>
          <a:xfrm rot="5400000">
            <a:off x="5213290" y="2585099"/>
            <a:ext cx="826230" cy="943545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2" name="序号"/>
          <p:cNvSpPr txBox="1"/>
          <p:nvPr>
            <p:custDataLst>
              <p:tags r:id="rId11"/>
            </p:custDataLst>
          </p:nvPr>
        </p:nvSpPr>
        <p:spPr>
          <a:xfrm>
            <a:off x="5340090" y="2814748"/>
            <a:ext cx="572224" cy="52527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49334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2560" y="3141611"/>
            <a:ext cx="5545114" cy="914560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336" name="Freeform 488"/>
          <p:cNvSpPr/>
          <p:nvPr>
            <p:custDataLst>
              <p:tags r:id="rId13"/>
            </p:custDataLst>
          </p:nvPr>
        </p:nvSpPr>
        <p:spPr>
          <a:xfrm rot="5400000">
            <a:off x="6147385" y="3127522"/>
            <a:ext cx="826230" cy="943545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8" name="序号"/>
          <p:cNvSpPr txBox="1"/>
          <p:nvPr>
            <p:custDataLst>
              <p:tags r:id="rId14"/>
            </p:custDataLst>
          </p:nvPr>
        </p:nvSpPr>
        <p:spPr>
          <a:xfrm>
            <a:off x="6255869" y="3348718"/>
            <a:ext cx="572224" cy="525277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0" name="任意多边形: 形状 12"/>
          <p:cNvSpPr/>
          <p:nvPr>
            <p:custDataLst>
              <p:tags r:id="rId15"/>
            </p:custDataLst>
          </p:nvPr>
        </p:nvSpPr>
        <p:spPr>
          <a:xfrm>
            <a:off x="608330" y="3692487"/>
            <a:ext cx="5545114" cy="914560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342" name="Freeform 488"/>
          <p:cNvSpPr/>
          <p:nvPr>
            <p:custDataLst>
              <p:tags r:id="rId16"/>
            </p:custDataLst>
          </p:nvPr>
        </p:nvSpPr>
        <p:spPr>
          <a:xfrm rot="5400000">
            <a:off x="5213290" y="3678398"/>
            <a:ext cx="826230" cy="943545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4" name="序号"/>
          <p:cNvSpPr txBox="1"/>
          <p:nvPr>
            <p:custDataLst>
              <p:tags r:id="rId17"/>
            </p:custDataLst>
          </p:nvPr>
        </p:nvSpPr>
        <p:spPr>
          <a:xfrm>
            <a:off x="5340090" y="3908048"/>
            <a:ext cx="572224" cy="52527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49346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2560" y="4230684"/>
            <a:ext cx="5545114" cy="914560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348" name="Freeform 488"/>
          <p:cNvSpPr/>
          <p:nvPr>
            <p:custDataLst>
              <p:tags r:id="rId19"/>
            </p:custDataLst>
          </p:nvPr>
        </p:nvSpPr>
        <p:spPr>
          <a:xfrm rot="5400000">
            <a:off x="6147385" y="4215890"/>
            <a:ext cx="826230" cy="943545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0" name="序号"/>
          <p:cNvSpPr txBox="1"/>
          <p:nvPr>
            <p:custDataLst>
              <p:tags r:id="rId20"/>
            </p:custDataLst>
          </p:nvPr>
        </p:nvSpPr>
        <p:spPr>
          <a:xfrm>
            <a:off x="6255869" y="4437086"/>
            <a:ext cx="572224" cy="525277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2" name="任意多边形: 形状 27"/>
          <p:cNvSpPr/>
          <p:nvPr>
            <p:custDataLst>
              <p:tags r:id="rId21"/>
            </p:custDataLst>
          </p:nvPr>
        </p:nvSpPr>
        <p:spPr>
          <a:xfrm>
            <a:off x="608330" y="4785787"/>
            <a:ext cx="5545114" cy="914560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354" name="Freeform 488"/>
          <p:cNvSpPr/>
          <p:nvPr>
            <p:custDataLst>
              <p:tags r:id="rId22"/>
            </p:custDataLst>
          </p:nvPr>
        </p:nvSpPr>
        <p:spPr>
          <a:xfrm rot="5400000">
            <a:off x="5213290" y="4770993"/>
            <a:ext cx="826230" cy="943545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6" name="序号"/>
          <p:cNvSpPr txBox="1"/>
          <p:nvPr>
            <p:custDataLst>
              <p:tags r:id="rId23"/>
            </p:custDataLst>
          </p:nvPr>
        </p:nvSpPr>
        <p:spPr>
          <a:xfrm>
            <a:off x="5340090" y="5001347"/>
            <a:ext cx="572224" cy="52527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49358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2560" y="5319052"/>
            <a:ext cx="5545114" cy="914560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360" name="Freeform 488"/>
          <p:cNvSpPr/>
          <p:nvPr>
            <p:custDataLst>
              <p:tags r:id="rId25"/>
            </p:custDataLst>
          </p:nvPr>
        </p:nvSpPr>
        <p:spPr>
          <a:xfrm rot="5400000">
            <a:off x="6147385" y="5304963"/>
            <a:ext cx="826230" cy="943545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2" name="序号"/>
          <p:cNvSpPr txBox="1"/>
          <p:nvPr>
            <p:custDataLst>
              <p:tags r:id="rId26"/>
            </p:custDataLst>
          </p:nvPr>
        </p:nvSpPr>
        <p:spPr>
          <a:xfrm>
            <a:off x="6255869" y="5526159"/>
            <a:ext cx="572224" cy="525277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4" name="标题"/>
          <p:cNvSpPr txBox="1"/>
          <p:nvPr>
            <p:custDataLst>
              <p:tags r:id="rId27"/>
            </p:custDataLst>
          </p:nvPr>
        </p:nvSpPr>
        <p:spPr>
          <a:xfrm>
            <a:off x="7445678" y="2094805"/>
            <a:ext cx="3744087" cy="391383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降低医疗成本</a:t>
            </a:r>
            <a:endParaRPr altLang="en-US" baseline="0" b="1" cap="none" dirty="0" sz="14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366" name="正文"/>
          <p:cNvSpPr txBox="1"/>
          <p:nvPr>
            <p:custDataLst>
              <p:tags r:id="rId28"/>
            </p:custDataLst>
          </p:nvPr>
        </p:nvSpPr>
        <p:spPr>
          <a:xfrm>
            <a:off x="7445678" y="2554103"/>
            <a:ext cx="3744087" cy="3814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368" name="标题"/>
          <p:cNvSpPr txBox="1"/>
          <p:nvPr>
            <p:custDataLst>
              <p:tags r:id="rId29"/>
            </p:custDataLst>
          </p:nvPr>
        </p:nvSpPr>
        <p:spPr>
          <a:xfrm>
            <a:off x="996479" y="2654135"/>
            <a:ext cx="3744087" cy="391383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扩大医疗服务覆盖范围</a:t>
            </a:r>
            <a:endParaRPr altLang="en-US" baseline="0" b="1" cap="none" dirty="0" sz="14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370" name="正文"/>
          <p:cNvSpPr txBox="1"/>
          <p:nvPr>
            <p:custDataLst>
              <p:tags r:id="rId30"/>
            </p:custDataLst>
          </p:nvPr>
        </p:nvSpPr>
        <p:spPr>
          <a:xfrm>
            <a:off x="996479" y="3113433"/>
            <a:ext cx="3744087" cy="3814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372" name="标题"/>
          <p:cNvSpPr txBox="1"/>
          <p:nvPr>
            <p:custDataLst>
              <p:tags r:id="rId31"/>
            </p:custDataLst>
          </p:nvPr>
        </p:nvSpPr>
        <p:spPr>
          <a:xfrm>
            <a:off x="7445678" y="3188809"/>
            <a:ext cx="3744087" cy="391383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增强医疗服务的可及性  人工智能在远程医疗中的局限性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374" name="正文"/>
          <p:cNvSpPr txBox="1"/>
          <p:nvPr>
            <p:custDataLst>
              <p:tags r:id="rId32"/>
            </p:custDataLst>
          </p:nvPr>
        </p:nvSpPr>
        <p:spPr>
          <a:xfrm>
            <a:off x="7445678" y="3648107"/>
            <a:ext cx="3744087" cy="3814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人工智能在远程医疗中的局限性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376" name="标题"/>
          <p:cNvSpPr txBox="1"/>
          <p:nvPr>
            <p:custDataLst>
              <p:tags r:id="rId33"/>
            </p:custDataLst>
          </p:nvPr>
        </p:nvSpPr>
        <p:spPr>
          <a:xfrm>
            <a:off x="996479" y="3741094"/>
            <a:ext cx="3744087" cy="391383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数据隐私和安全问题</a:t>
            </a:r>
            <a:endParaRPr altLang="en-US" baseline="0" b="1" cap="none" dirty="0" sz="14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378" name="正文"/>
          <p:cNvSpPr txBox="1"/>
          <p:nvPr>
            <p:custDataLst>
              <p:tags r:id="rId34"/>
            </p:custDataLst>
          </p:nvPr>
        </p:nvSpPr>
        <p:spPr>
          <a:xfrm>
            <a:off x="996479" y="4200392"/>
            <a:ext cx="3744087" cy="3814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380" name="标题"/>
          <p:cNvSpPr txBox="1"/>
          <p:nvPr>
            <p:custDataLst>
              <p:tags r:id="rId35"/>
            </p:custDataLst>
          </p:nvPr>
        </p:nvSpPr>
        <p:spPr>
          <a:xfrm>
            <a:off x="7445678" y="4286335"/>
            <a:ext cx="3744087" cy="391383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技术成熟度和可靠性问题</a:t>
            </a:r>
            <a:endParaRPr altLang="en-US" baseline="0" b="1" cap="none" dirty="0" sz="14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382" name="正文"/>
          <p:cNvSpPr txBox="1"/>
          <p:nvPr>
            <p:custDataLst>
              <p:tags r:id="rId36"/>
            </p:custDataLst>
          </p:nvPr>
        </p:nvSpPr>
        <p:spPr>
          <a:xfrm>
            <a:off x="7445678" y="4745633"/>
            <a:ext cx="3744087" cy="3814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384" name="标题"/>
          <p:cNvSpPr txBox="1"/>
          <p:nvPr>
            <p:custDataLst>
              <p:tags r:id="rId37"/>
            </p:custDataLst>
          </p:nvPr>
        </p:nvSpPr>
        <p:spPr>
          <a:xfrm>
            <a:off x="996479" y="4820304"/>
            <a:ext cx="3744087" cy="391383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法规和政策限制</a:t>
            </a:r>
            <a:endParaRPr altLang="en-US" baseline="0" b="1" cap="none" dirty="0" sz="14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386" name="正文"/>
          <p:cNvSpPr txBox="1"/>
          <p:nvPr>
            <p:custDataLst>
              <p:tags r:id="rId38"/>
            </p:custDataLst>
          </p:nvPr>
        </p:nvSpPr>
        <p:spPr>
          <a:xfrm>
            <a:off x="996479" y="5280307"/>
            <a:ext cx="3744087" cy="3814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388" name="标题"/>
          <p:cNvSpPr txBox="1"/>
          <p:nvPr>
            <p:custDataLst>
              <p:tags r:id="rId39"/>
            </p:custDataLst>
          </p:nvPr>
        </p:nvSpPr>
        <p:spPr>
          <a:xfrm>
            <a:off x="7445678" y="5367659"/>
            <a:ext cx="3744087" cy="391383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医生和患者接受度问题</a:t>
            </a:r>
            <a:endParaRPr altLang="en-US" baseline="0" b="1" cap="none" dirty="0" sz="14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390" name="正文"/>
          <p:cNvSpPr txBox="1"/>
          <p:nvPr>
            <p:custDataLst>
              <p:tags r:id="rId40"/>
            </p:custDataLst>
          </p:nvPr>
        </p:nvSpPr>
        <p:spPr>
          <a:xfrm>
            <a:off x="7445678" y="5827661"/>
            <a:ext cx="3744087" cy="3814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2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人工智能在远程医疗中的技术实现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人工智能技术实现的基础设施和工具</a:t>
            </a:r>
            <a:endParaRPr altLang="en-US" lang="zh-CN"/>
          </a:p>
        </p:txBody>
      </p:sp>
      <p:sp>
        <p:nvSpPr>
          <p:cNvPr id="1049490" name="矩形 31"/>
          <p:cNvSpPr/>
          <p:nvPr>
            <p:custDataLst>
              <p:tags r:id="rId1"/>
            </p:custDataLst>
          </p:nvPr>
        </p:nvSpPr>
        <p:spPr>
          <a:xfrm>
            <a:off x="2677426" y="1490345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云计算平台：提供强大的计算和存储能力，支持人工智能模型的训练和推理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矩形 4"/>
          <p:cNvSpPr/>
          <p:nvPr>
            <p:custDataLst>
              <p:tags r:id="rId2"/>
            </p:custDataLst>
          </p:nvPr>
        </p:nvSpPr>
        <p:spPr>
          <a:xfrm>
            <a:off x="2677426" y="2725582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深度学习框架：如TensorFlow、PyTorch等，提供开发工具和算法库，加速人工智能模型的研发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矩形 5"/>
          <p:cNvSpPr/>
          <p:nvPr>
            <p:custDataLst>
              <p:tags r:id="rId3"/>
            </p:custDataLst>
          </p:nvPr>
        </p:nvSpPr>
        <p:spPr>
          <a:xfrm>
            <a:off x="2677426" y="3960819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数据采集和处理工具：用于收集、清洗、标注和预处理医疗数据，为人工智能模型提供训练数据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矩形 7"/>
          <p:cNvSpPr/>
          <p:nvPr>
            <p:custDataLst>
              <p:tags r:id="rId4"/>
            </p:custDataLst>
          </p:nvPr>
        </p:nvSpPr>
        <p:spPr>
          <a:xfrm>
            <a:off x="2677426" y="5196056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通信技术：如5G、物联网等，实现远程医疗中的数据传输和实时通信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人工智能技术实现的算法和模型</a:t>
            </a:r>
            <a:endParaRPr altLang="en-US" lang="zh-CN"/>
          </a:p>
        </p:txBody>
      </p:sp>
      <p:sp>
        <p:nvSpPr>
          <p:cNvPr id="1049532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36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0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4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8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机器学习算法：用于数据分析和预测，辅助医生制定治疗方案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50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计算机视觉技术：用于医学影像分析，提高诊断效率和准确性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52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深度学习算法：用于图像识别和语音识别，提高诊断准确性和效率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54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自然语言处理技术：实现智能问答和语音交互，方便患者咨询和医生诊断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人工智能技术实现的流程和步骤</a:t>
            </a:r>
            <a:endParaRPr altLang="en-US" lang="zh-CN"/>
          </a:p>
        </p:txBody>
      </p:sp>
      <p:sp>
        <p:nvSpPr>
          <p:cNvPr id="1049590" name="正文"/>
          <p:cNvSpPr txBox="1"/>
          <p:nvPr>
            <p:custDataLst>
              <p:tags r:id="rId1"/>
            </p:custDataLst>
          </p:nvPr>
        </p:nvSpPr>
        <p:spPr>
          <a:xfrm>
            <a:off x="2880926" y="1490345"/>
            <a:ext cx="6424433" cy="8493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数据采集和处理：通过传感器、医疗设备等采集患者的生理数据，并进行预处理和特征提取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正文"/>
          <p:cNvSpPr txBox="1"/>
          <p:nvPr>
            <p:custDataLst>
              <p:tags r:id="rId2"/>
            </p:custDataLst>
          </p:nvPr>
        </p:nvSpPr>
        <p:spPr>
          <a:xfrm>
            <a:off x="2880926" y="2467849"/>
            <a:ext cx="6424433" cy="8493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模型训练：利用深度学习等技术对采集的数据进行训练，建立疾病诊断模型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正文"/>
          <p:cNvSpPr txBox="1"/>
          <p:nvPr>
            <p:custDataLst>
              <p:tags r:id="rId3"/>
            </p:custDataLst>
          </p:nvPr>
        </p:nvSpPr>
        <p:spPr>
          <a:xfrm>
            <a:off x="2880926" y="3445354"/>
            <a:ext cx="6424433" cy="8493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模型优化：通过不断调整模型参数和结构，提高模型的准确性和效率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正文"/>
          <p:cNvSpPr txBox="1"/>
          <p:nvPr>
            <p:custDataLst>
              <p:tags r:id="rId4"/>
            </p:custDataLst>
          </p:nvPr>
        </p:nvSpPr>
        <p:spPr>
          <a:xfrm>
            <a:off x="2880926" y="4422858"/>
            <a:ext cx="6424433" cy="8493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模型部署：将训练好的模型部署到云端或本地服务器，供医生进行远程诊断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正文"/>
          <p:cNvSpPr txBox="1"/>
          <p:nvPr>
            <p:custDataLst>
              <p:tags r:id="rId5"/>
            </p:custDataLst>
          </p:nvPr>
        </p:nvSpPr>
        <p:spPr>
          <a:xfrm>
            <a:off x="2880926" y="5400363"/>
            <a:ext cx="6424433" cy="8493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诊断结果输出：根据患者的生理数据和模型输出，医生可以做出准确的诊断结果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63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人工智能在远程医疗中的未来发展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人工智能在远程医疗中的发展趋势和前景</a:t>
            </a:r>
            <a:endParaRPr altLang="en-US" lang="zh-CN"/>
          </a:p>
        </p:txBody>
      </p:sp>
      <p:sp>
        <p:nvSpPr>
          <p:cNvPr id="1049698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0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2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4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人工智能在远程医疗中的应用将越来越广泛，包括诊断、治疗、康复等方面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8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0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2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人工智能技术不断进步，将推动远程医疗的发展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6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8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0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5G、物联网等技术的普及，将为远程医疗提供更好的支持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4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6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8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未来，人工智能将成为远程医疗的核心技术之一，为医疗行业带来更多的创新和变革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人工智能在远程医疗中的未来挑战和机遇</a:t>
            </a:r>
            <a:endParaRPr altLang="en-US" lang="zh-CN"/>
          </a:p>
        </p:txBody>
      </p:sp>
      <p:sp>
        <p:nvSpPr>
          <p:cNvPr id="1049764" name="五边形 30"/>
          <p:cNvSpPr/>
          <p:nvPr>
            <p:custDataLst>
              <p:tags r:id="rId1"/>
            </p:custDataLst>
          </p:nvPr>
        </p:nvSpPr>
        <p:spPr>
          <a:xfrm>
            <a:off x="608330" y="3293192"/>
            <a:ext cx="2907431" cy="1181832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6" name="燕尾形 36"/>
          <p:cNvSpPr/>
          <p:nvPr>
            <p:custDataLst>
              <p:tags r:id="rId2"/>
            </p:custDataLst>
          </p:nvPr>
        </p:nvSpPr>
        <p:spPr>
          <a:xfrm>
            <a:off x="3220523" y="3293192"/>
            <a:ext cx="2907431" cy="1181832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8" name="燕尾形 37"/>
          <p:cNvSpPr/>
          <p:nvPr>
            <p:custDataLst>
              <p:tags r:id="rId3"/>
            </p:custDataLst>
          </p:nvPr>
        </p:nvSpPr>
        <p:spPr>
          <a:xfrm>
            <a:off x="8444910" y="3293192"/>
            <a:ext cx="2907431" cy="1181832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0" name="燕尾形 38"/>
          <p:cNvSpPr/>
          <p:nvPr>
            <p:custDataLst>
              <p:tags r:id="rId4"/>
            </p:custDataLst>
          </p:nvPr>
        </p:nvSpPr>
        <p:spPr>
          <a:xfrm>
            <a:off x="5832716" y="3293192"/>
            <a:ext cx="2907431" cy="1181832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2" name="文本框 3"/>
          <p:cNvSpPr txBox="1"/>
          <p:nvPr>
            <p:custDataLst>
              <p:tags r:id="rId5"/>
            </p:custDataLst>
          </p:nvPr>
        </p:nvSpPr>
        <p:spPr>
          <a:xfrm>
            <a:off x="3159713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机遇：提高医疗资源可及性、降低医疗成本、推动医疗行业创新发展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4" name="文本框 6"/>
          <p:cNvSpPr txBox="1"/>
          <p:nvPr>
            <p:custDataLst>
              <p:tags r:id="rId6"/>
            </p:custDataLst>
          </p:nvPr>
        </p:nvSpPr>
        <p:spPr>
          <a:xfrm>
            <a:off x="608330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挑战：数据安全与隐私保护、技术成熟度、法规与政策限制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6" name="文本框 7"/>
          <p:cNvSpPr txBox="1"/>
          <p:nvPr>
            <p:custDataLst>
              <p:tags r:id="rId7"/>
            </p:custDataLst>
          </p:nvPr>
        </p:nvSpPr>
        <p:spPr>
          <a:xfrm>
            <a:off x="5830954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未来发展趋势：个性化诊疗、跨学科合作、人机协同诊疗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8" name="文本框 8"/>
          <p:cNvSpPr txBox="1"/>
          <p:nvPr>
            <p:custDataLst>
              <p:tags r:id="rId8"/>
            </p:custDataLst>
          </p:nvPr>
        </p:nvSpPr>
        <p:spPr>
          <a:xfrm>
            <a:off x="8442266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应对策略：加强技术研发与人才培养、完善相关法规与政策、加强国际合作与交流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人工智能在远程医疗中的未来研究方向和应用领域</a:t>
            </a:r>
            <a:endParaRPr altLang="en-US" lang="zh-CN"/>
          </a:p>
        </p:txBody>
      </p:sp>
      <p:sp>
        <p:nvSpPr>
          <p:cNvPr id="1049814" name="矩形 31"/>
          <p:cNvSpPr/>
          <p:nvPr>
            <p:custDataLst>
              <p:tags r:id="rId1"/>
            </p:custDataLst>
          </p:nvPr>
        </p:nvSpPr>
        <p:spPr>
          <a:xfrm>
            <a:off x="2677426" y="1490345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研究方向：深度学习、自然语言处理、计算机视觉等技术在远程医疗中的应用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矩形 4"/>
          <p:cNvSpPr/>
          <p:nvPr>
            <p:custDataLst>
              <p:tags r:id="rId2"/>
            </p:custDataLst>
          </p:nvPr>
        </p:nvSpPr>
        <p:spPr>
          <a:xfrm>
            <a:off x="2677426" y="2725582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应用领域：智能诊断、智能治疗、智能健康管理、智能医学影像分析等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矩形 5"/>
          <p:cNvSpPr/>
          <p:nvPr>
            <p:custDataLst>
              <p:tags r:id="rId3"/>
            </p:custDataLst>
          </p:nvPr>
        </p:nvSpPr>
        <p:spPr>
          <a:xfrm>
            <a:off x="2677426" y="3960819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挑战与机遇：克服技术难题，提高远程医疗的准确性和效率，拓展应用领域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矩形 7"/>
          <p:cNvSpPr/>
          <p:nvPr>
            <p:custDataLst>
              <p:tags r:id="rId4"/>
            </p:custDataLst>
          </p:nvPr>
        </p:nvSpPr>
        <p:spPr>
          <a:xfrm>
            <a:off x="2677426" y="5196056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未来展望：加强跨学科合作，推动人工智能在远程医疗中的创新发展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85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总结人工智能在远程医疗中的应用和发展历程</a:t>
            </a:r>
            <a:endParaRPr altLang="en-US" lang="zh-CN"/>
          </a:p>
        </p:txBody>
      </p:sp>
      <p:sp>
        <p:nvSpPr>
          <p:cNvPr id="1049920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0000"/>
          </a:bodyPr>
          <a:p>
            <a:r>
              <a:rPr altLang="en-US" lang="zh-CN"/>
              <a:t>人工智能在远程医疗中的应用： （1）远程诊断：通过人工智能技术对医学影像、病理切片等进行智能分析，辅助医生进行远程诊断。 （2）远程监控：利用人工智能技术对患者的生理数据、健康状况等进行实时监测，及时发现异常情况。 （3）智能推荐：根据患者的病史、症状等信息，为医生提供诊疗建议和用药推荐。</a:t>
            </a:r>
            <a:endParaRPr altLang="en-US" lang="zh-CN"/>
          </a:p>
          <a:p>
            <a:pPr lvl="1"/>
            <a:r>
              <a:rPr altLang="en-US" lang="zh-CN"/>
              <a:t>（1）远程诊断：通过人工智能技术对医学影像、病理切片等进行智能分析，辅助医生进行远程诊断。</a:t>
            </a:r>
            <a:endParaRPr altLang="en-US" lang="zh-CN"/>
          </a:p>
          <a:p>
            <a:pPr lvl="1"/>
            <a:r>
              <a:rPr altLang="en-US" lang="zh-CN"/>
              <a:t>（2）远程监控：利用人工智能技术对患者的生理数据、健康状况等进行实时监测，及时发现异常情况。</a:t>
            </a:r>
            <a:endParaRPr altLang="en-US" lang="zh-CN"/>
          </a:p>
          <a:p>
            <a:pPr lvl="1"/>
            <a:r>
              <a:rPr altLang="en-US" lang="zh-CN"/>
              <a:t>（3）智能推荐：根据患者的病史、症状等信息，为医生提供诊疗建议和用药推荐。</a:t>
            </a:r>
            <a:endParaRPr altLang="en-US" lang="zh-CN"/>
          </a:p>
          <a:p>
            <a:r>
              <a:rPr altLang="en-US" lang="zh-CN"/>
              <a:t>人工智能在远程医疗中的发展历程： （1）起步阶段：人工智能技术在远程医疗中的应用处于起步阶段，主要集中在医学影像分析、病理切片识别等方面。 （2）发展阶段：随着技术的不断进步和应用场景的不断拓展，人工智能在远程医疗中的应用逐渐增多，涉及领域不断扩大。 （3）成熟阶段：目前，人工智能在远程医疗中的应用已经逐渐成熟，成为医疗领域的重要发展方向之一。  总结： 人工智能在远程医疗中的应用和发展历程表明，人工智能技术为远程医疗提供了强大的技术支持和辅助作用。未来，随着技术的不断进步和应用场景的不断拓展，人工智能在远程医疗中的应用将会更加广泛和深入。</a:t>
            </a:r>
            <a:endParaRPr altLang="en-US" lang="zh-CN"/>
          </a:p>
          <a:p>
            <a:pPr lvl="1"/>
            <a:r>
              <a:rPr altLang="en-US" lang="zh-CN"/>
              <a:t>（1）起步阶段：人工智能技术在远程医疗中的应用处于起步阶段，主要集中在医学影像分析、病理切片识别等方面。</a:t>
            </a:r>
            <a:endParaRPr altLang="en-US" lang="zh-CN"/>
          </a:p>
          <a:p>
            <a:pPr lvl="1"/>
            <a:r>
              <a:rPr altLang="en-US" lang="zh-CN"/>
              <a:t>（2）发展阶段：随着技术的不断进步和应用场景的不断拓展，人工智能在远程医疗中的应用逐渐增多，涉及领域不断扩大。</a:t>
            </a:r>
            <a:endParaRPr altLang="en-US" lang="zh-CN"/>
          </a:p>
          <a:p>
            <a:pPr lvl="1"/>
            <a:r>
              <a:rPr altLang="en-US" lang="zh-CN"/>
              <a:t>（3）成熟阶段：目前，人工智能在远程医疗中的应用已经逐渐成熟，成为医疗领域的重要发展方向之一。</a:t>
            </a:r>
            <a:endParaRPr altLang="en-US" lang="zh-CN"/>
          </a:p>
          <a:p>
            <a:pPr lvl="1"/>
            <a:r>
              <a:rPr altLang="en-US" lang="zh-CN"/>
              <a:t>总结：</a:t>
            </a:r>
            <a:endParaRPr altLang="en-US" lang="zh-CN"/>
          </a:p>
          <a:p>
            <a:pPr lvl="1"/>
            <a:r>
              <a:rPr altLang="en-US" lang="zh-CN"/>
              <a:t>人工智能在远程医疗中的应用和发展历程表明，人工智能技术为远程医疗提供了强大的技术支持和辅助作用。未来，随着技术的不断进步和应用场景的不断拓展，人工智能在远程医疗中的应用将会更加广泛和深入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展望未来人工智能在远程医疗中的应用和发展前景</a:t>
            </a:r>
            <a:endParaRPr altLang="en-US" lang="zh-CN"/>
          </a:p>
        </p:txBody>
      </p:sp>
      <p:sp>
        <p:nvSpPr>
          <p:cNvPr id="1049956" name="矩形: 圆角 1"/>
          <p:cNvSpPr/>
          <p:nvPr>
            <p:custDataLst>
              <p:tags r:id="rId1"/>
            </p:custDataLst>
          </p:nvPr>
        </p:nvSpPr>
        <p:spPr>
          <a:xfrm>
            <a:off x="608330" y="2350292"/>
            <a:ext cx="5418575" cy="1394964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958" name="Freeform 7"/>
          <p:cNvSpPr/>
          <p:nvPr>
            <p:custDataLst>
              <p:tags r:id="rId2"/>
            </p:custDataLst>
          </p:nvPr>
        </p:nvSpPr>
        <p:spPr bwMode="auto">
          <a:xfrm flipV="1">
            <a:off x="733360" y="2488650"/>
            <a:ext cx="1476670" cy="1120912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960" name="标题"/>
          <p:cNvSpPr txBox="1"/>
          <p:nvPr>
            <p:custDataLst>
              <p:tags r:id="rId3"/>
            </p:custDataLst>
          </p:nvPr>
        </p:nvSpPr>
        <p:spPr>
          <a:xfrm>
            <a:off x="733360" y="2446761"/>
            <a:ext cx="1146525" cy="120396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62" name="正文"/>
          <p:cNvSpPr txBox="1"/>
          <p:nvPr>
            <p:custDataLst>
              <p:tags r:id="rId4"/>
            </p:custDataLst>
          </p:nvPr>
        </p:nvSpPr>
        <p:spPr>
          <a:xfrm>
            <a:off x="2169617" y="2351561"/>
            <a:ext cx="3857344" cy="139496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未来发展趋势：随着技术的不断进步，人工智能在远程医疗中的应用将更加广泛，为患者提供更加便捷、高效、个性化的医疗服务。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964" name="矩形: 圆角 19"/>
          <p:cNvSpPr/>
          <p:nvPr>
            <p:custDataLst>
              <p:tags r:id="rId5"/>
            </p:custDataLst>
          </p:nvPr>
        </p:nvSpPr>
        <p:spPr>
          <a:xfrm>
            <a:off x="6159148" y="2350292"/>
            <a:ext cx="5418575" cy="1394964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966" name="Freeform 7"/>
          <p:cNvSpPr/>
          <p:nvPr>
            <p:custDataLst>
              <p:tags r:id="rId6"/>
            </p:custDataLst>
          </p:nvPr>
        </p:nvSpPr>
        <p:spPr bwMode="auto">
          <a:xfrm flipV="1">
            <a:off x="6277831" y="2487380"/>
            <a:ext cx="1476670" cy="1120912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968" name="标题"/>
          <p:cNvSpPr txBox="1"/>
          <p:nvPr>
            <p:custDataLst>
              <p:tags r:id="rId7"/>
            </p:custDataLst>
          </p:nvPr>
        </p:nvSpPr>
        <p:spPr>
          <a:xfrm>
            <a:off x="6277831" y="2446127"/>
            <a:ext cx="1146525" cy="120396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70" name="正文"/>
          <p:cNvSpPr txBox="1"/>
          <p:nvPr>
            <p:custDataLst>
              <p:tags r:id="rId8"/>
            </p:custDataLst>
          </p:nvPr>
        </p:nvSpPr>
        <p:spPr>
          <a:xfrm>
            <a:off x="7714723" y="2352830"/>
            <a:ext cx="3857344" cy="139496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未来应用场景：除了现有的远程诊断、远程手术等应用场景外，未来还可能出现更多创新性的应用场景，如基于人工智能的智能健康管理、个性化医疗等。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972" name="矩形: 圆角 28"/>
          <p:cNvSpPr/>
          <p:nvPr>
            <p:custDataLst>
              <p:tags r:id="rId9"/>
            </p:custDataLst>
          </p:nvPr>
        </p:nvSpPr>
        <p:spPr>
          <a:xfrm>
            <a:off x="608330" y="3992816"/>
            <a:ext cx="5418575" cy="1394964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974" name="Freeform 7"/>
          <p:cNvSpPr/>
          <p:nvPr>
            <p:custDataLst>
              <p:tags r:id="rId10"/>
            </p:custDataLst>
          </p:nvPr>
        </p:nvSpPr>
        <p:spPr bwMode="auto">
          <a:xfrm flipV="1">
            <a:off x="733360" y="4131174"/>
            <a:ext cx="1476670" cy="1120912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976" name="标题"/>
          <p:cNvSpPr txBox="1"/>
          <p:nvPr>
            <p:custDataLst>
              <p:tags r:id="rId11"/>
            </p:custDataLst>
          </p:nvPr>
        </p:nvSpPr>
        <p:spPr>
          <a:xfrm>
            <a:off x="733360" y="4089286"/>
            <a:ext cx="1146525" cy="120396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78" name="正文"/>
          <p:cNvSpPr txBox="1"/>
          <p:nvPr>
            <p:custDataLst>
              <p:tags r:id="rId12"/>
            </p:custDataLst>
          </p:nvPr>
        </p:nvSpPr>
        <p:spPr>
          <a:xfrm>
            <a:off x="2169617" y="3994085"/>
            <a:ext cx="3857344" cy="139496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未来技术挑战：虽然人工智能在远程医疗中的应用前景广阔，但也面临着一些技术挑战，如数据隐私保护、技术标准制定等，需要不断探索和解决。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980" name="矩形: 圆角 24"/>
          <p:cNvSpPr/>
          <p:nvPr>
            <p:custDataLst>
              <p:tags r:id="rId13"/>
            </p:custDataLst>
          </p:nvPr>
        </p:nvSpPr>
        <p:spPr>
          <a:xfrm>
            <a:off x="6159148" y="3992816"/>
            <a:ext cx="5418575" cy="1394964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982" name="Freeform 7"/>
          <p:cNvSpPr/>
          <p:nvPr>
            <p:custDataLst>
              <p:tags r:id="rId14"/>
            </p:custDataLst>
          </p:nvPr>
        </p:nvSpPr>
        <p:spPr bwMode="auto">
          <a:xfrm flipV="1">
            <a:off x="6277831" y="4129905"/>
            <a:ext cx="1476670" cy="1120912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984" name="标题"/>
          <p:cNvSpPr txBox="1"/>
          <p:nvPr>
            <p:custDataLst>
              <p:tags r:id="rId15"/>
            </p:custDataLst>
          </p:nvPr>
        </p:nvSpPr>
        <p:spPr>
          <a:xfrm>
            <a:off x="6277831" y="4088016"/>
            <a:ext cx="1146525" cy="120396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86" name="正文"/>
          <p:cNvSpPr txBox="1"/>
          <p:nvPr>
            <p:custDataLst>
              <p:tags r:id="rId16"/>
            </p:custDataLst>
          </p:nvPr>
        </p:nvSpPr>
        <p:spPr>
          <a:xfrm>
            <a:off x="7714723" y="3994720"/>
            <a:ext cx="3857344" cy="139496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未来发展前景：随着人工智能技术的不断进步和应用场景的不断拓展，未来人工智能在远程医疗中的应用和发展前景将更加广阔，为人类健康事业做出更大的贡献。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0" name="标题 2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  <p:sp>
        <p:nvSpPr>
          <p:cNvPr id="1050022" name="文本占位符 3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2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文本样式 第二级 第三级 第四级 第五级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1*i*6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1*i*7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7"/>
  <p:tag name="KSO_WM_SPECIAL_SOURCE" val="bdnull"/>
  <p:tag name="KSO_WM_TEMPLATE_THUMBS_INDEX" val="1、11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7_1*b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9.xml><?xml version="1.0" encoding="utf-8"?>
<p:tagLst xmlns:p="http://schemas.openxmlformats.org/presentationml/2006/main">
  <p:tag name="KSO_WM_SLIDE_ID" val="custom2023091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32.2&quot;,&quot;top&quot;:&quot;127.65&quot;,&quot;width&quot;:&quot;698.95&quot;,&quot;height&quot;:&quot;343.45&quot;}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6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1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7_6*l_h_i*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1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2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7_6*l_h_i*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2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3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7_6*l_h_i*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3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4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7_6*l_h_i*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4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5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7_6*l_h_i*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5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6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17_6*l_h_i*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6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91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7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1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1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1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1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1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1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1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1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1*l_h_i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1*l_h_i*1_1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1*l_h_i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1*l_h_f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1*l_h_i*1_2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1*l_h_f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44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4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4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4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4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4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04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28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2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59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4_3*l_h_i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4_3*l_h_i*1_1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4_3*l_h_a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4_3*l_h_f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4_3*l_h_i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4_3*l_h_i*1_2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4_3*l_h_a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4_3*l_h_f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4_3*l_h_i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4_3*l_h_i*1_3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4_3*l_h_a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4_3*l_h_f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4_3*l_h_i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4_3*l_h_i*1_4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4_3*l_h_a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4_3*l_h_f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27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278.xml><?xml version="1.0" encoding="utf-8"?>
<p:tagLst xmlns:p="http://schemas.openxmlformats.org/presentationml/2006/main">
  <p:tag name="KSO_WM_SLIDE_ID" val="custom2023091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91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&quot;,&quot;top&quot;:&quot;101.9&quot;,&quot;width&quot;:&quot;498.95&quot;,&quot;height&quot;:&quot;364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3">
      <a:dk1>
        <a:srgbClr val="000000"/>
      </a:dk1>
      <a:lt1>
        <a:srgbClr val="FFFFFF"/>
      </a:lt1>
      <a:dk2>
        <a:srgbClr val="161D32"/>
      </a:dk2>
      <a:lt2>
        <a:srgbClr val="FFFAEF"/>
      </a:lt2>
      <a:accent1>
        <a:srgbClr val="FFC955"/>
      </a:accent1>
      <a:accent2>
        <a:srgbClr val="CFB058"/>
      </a:accent2>
      <a:accent3>
        <a:srgbClr val="9F975B"/>
      </a:accent3>
      <a:accent4>
        <a:srgbClr val="707D5E"/>
      </a:accent4>
      <a:accent5>
        <a:srgbClr val="707D5E"/>
      </a:accent5>
      <a:accent6>
        <a:srgbClr val="104B64"/>
      </a:accent6>
      <a:hlink>
        <a:srgbClr val="0563C1"/>
      </a:hlink>
      <a:folHlink>
        <a:srgbClr val="954D72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2023-12-17T04:38:51Z</dcterms:created>
  <dcterms:modified xsi:type="dcterms:W3CDTF">2023-12-17T04:38:51Z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e3ccdb3f35844c51959563bb3feff5b9_21</vt:lpwstr>
  </property>
</Properties>
</file>