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884" r:id="rId1"/>
    <p:sldMasterId id="2147488921" r:id="rId2"/>
  </p:sldMasterIdLst>
  <p:notesMasterIdLst>
    <p:notesMasterId r:id="rId3"/>
  </p:notesMasterIdLst>
  <p:sldIdLst>
    <p:sldId id="2700" r:id="rId4"/>
    <p:sldId id="2705" r:id="rId5"/>
    <p:sldId id="2709" r:id="rId6"/>
    <p:sldId id="2712" r:id="rId7"/>
    <p:sldId id="2718" r:id="rId9"/>
    <p:sldId id="2721" r:id="rId10"/>
    <p:sldId id="2724" r:id="rId11"/>
    <p:sldId id="2727" r:id="rId12"/>
    <p:sldId id="2733" r:id="rId14"/>
    <p:sldId id="2736" r:id="rId15"/>
    <p:sldId id="2739" r:id="rId16"/>
    <p:sldId id="2742" r:id="rId17"/>
    <p:sldId id="2745" r:id="rId18"/>
    <p:sldId id="2751" r:id="rId20"/>
    <p:sldId id="2754" r:id="rId21"/>
    <p:sldId id="2757" r:id="rId22"/>
    <p:sldId id="2760" r:id="rId23"/>
    <p:sldId id="2763" r:id="rId24"/>
    <p:sldId id="2769" r:id="rId26"/>
    <p:sldId id="2772" r:id="rId27"/>
    <p:sldId id="2775" r:id="rId28"/>
    <p:sldId id="2778" r:id="rId29"/>
    <p:sldId id="2781" r:id="rId30"/>
    <p:sldId id="2787" r:id="rId32"/>
    <p:sldId id="2790" r:id="rId33"/>
    <p:sldId id="2794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85" r:id="rId1"/>
    <p:sldLayoutId id="2147488886" r:id="rId2"/>
    <p:sldLayoutId id="2147488887" r:id="rId3"/>
    <p:sldLayoutId id="2147488888" r:id="rId4"/>
    <p:sldLayoutId id="2147488889" r:id="rId5"/>
    <p:sldLayoutId id="2147488890" r:id="rId6"/>
    <p:sldLayoutId id="2147488891" r:id="rId7"/>
    <p:sldLayoutId id="2147488892" r:id="rId8"/>
    <p:sldLayoutId id="2147488893" r:id="rId9"/>
    <p:sldLayoutId id="2147488894" r:id="rId10"/>
    <p:sldLayoutId id="21474888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922" r:id="rId1"/>
    <p:sldLayoutId id="2147488923" r:id="rId2"/>
    <p:sldLayoutId id="2147488924" r:id="rId3"/>
    <p:sldLayoutId id="2147488925" r:id="rId4"/>
    <p:sldLayoutId id="2147488926" r:id="rId5"/>
    <p:sldLayoutId id="2147488927" r:id="rId6"/>
    <p:sldLayoutId id="2147488928" r:id="rId7"/>
    <p:sldLayoutId id="2147488929" r:id="rId8"/>
    <p:sldLayoutId id="2147488930" r:id="rId9"/>
    <p:sldLayoutId id="2147488931" r:id="rId10"/>
    <p:sldLayoutId id="21474889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2024包装与印刷机械行业工作总结与展望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展望未来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结论与建议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包装与印刷机械行业的定义和范围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行业的发展历程和重要事件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行业在国民经济中的地位和作用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行业发展趋势和未来展望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89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行业规模：2024年包装与印刷机械行业的市场规模和产值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增长趋势：近年来行业的增长速度和未来预测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行业结构：主要企业和产品类型，市场份额分布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行业发展趋势：未来几年行业的发展方向和重点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行业主要产品与服务</a:t>
            </a:r>
            <a:endParaRPr altLang="en-US" lang="zh-CN"/>
          </a:p>
        </p:txBody>
      </p:sp>
      <p:sp>
        <p:nvSpPr>
          <p:cNvPr id="1049050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2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54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包装机械：包括各种包装机、封口机、贴标机等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8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0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印刷机械：包括各种印刷机、凹版印刷机、丝网印刷机等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4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6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包装材料：包括各种纸、塑料、金属等包装材料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0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2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印刷材料：包括各种油墨、纸张、版材等印刷材料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6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8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其他相关产品与服务：如包装设计、印刷技术咨询等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1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2024年工作重点与成果</a:t>
            </a:r>
            <a:endParaRPr altLang="en-US" lang="zh-CN"/>
          </a:p>
        </p:txBody>
      </p:sp>
      <p:sp>
        <p:nvSpPr>
          <p:cNvPr id="10491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重点工作：推动技术创新，提高产品质量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成果展示：成功研发出多款新型包装与印刷机械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客户反馈：获得客户高度认可，市场份额稳步提升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未来展望：持续加大研发投入，拓展国际市场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行业技术创新与突破</a:t>
            </a:r>
            <a:endParaRPr altLang="en-US" lang="zh-CN"/>
          </a:p>
        </p:txBody>
      </p:sp>
      <p:sp>
        <p:nvSpPr>
          <p:cNvPr id="10492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创新驱动发展的成功案例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未来技术创新趋势与展望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包装与印刷机械行业技术创新成果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关键技术突破及对行业的影响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行业标准制定与实施</a:t>
            </a:r>
            <a:endParaRPr altLang="en-US" lang="zh-CN"/>
          </a:p>
        </p:txBody>
      </p:sp>
      <p:sp>
        <p:nvSpPr>
          <p:cNvPr id="10492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行业标准的制定：介绍了包装与印刷机械行业标准的制定过程，包括标准的内容、制定原则和制定流程等。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行业标准的实施：介绍了包装与印刷机械行业标准的实施情况，包括标准的宣传、培训和监督等方面的工作。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行业标准的影响：分析了包装与印刷机械行业标准对行业发展的影响，包括提高产品质量、促进技术创新和推动产业升级等方面。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行业标准的未来发展：探讨了包装与印刷机械行业标准的未来发展趋势，包括标准的不断完善、国际化发展和跨界融合等方面。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行业人才培养与引进</a:t>
            </a:r>
            <a:endParaRPr altLang="en-US" lang="zh-CN"/>
          </a:p>
        </p:txBody>
      </p:sp>
      <p:sp>
        <p:nvSpPr>
          <p:cNvPr id="10493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人才培养：加强专业技能培训，提高员工素质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人才引进：积极引进优秀人才，为行业发展注入新鲜血液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人才激励：建立激励机制，激发员工工作积极性和创造力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人才交流：加强行业内部人才交流，促进经验共享和技术创新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市场分析</a:t>
            </a:r>
            <a:endParaRPr altLang="en-US" dirty="0" lang="zh-CN"/>
          </a:p>
        </p:txBody>
      </p:sp>
      <p:sp>
        <p:nvSpPr>
          <p:cNvPr id="1049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国内外市场需求分析</a:t>
            </a:r>
            <a:endParaRPr altLang="en-US" lang="zh-CN"/>
          </a:p>
        </p:txBody>
      </p:sp>
      <p:sp>
        <p:nvSpPr>
          <p:cNvPr id="10494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国内市场需求：持续增长，多样化需求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国外市场需求：出口增长，国际竞争激烈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行业发展趋势：环保、智能、高效、个性化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未来市场预测：市场规模将持续扩大，技术水平将不断提升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行业竞争格局与趋势分析</a:t>
            </a:r>
            <a:endParaRPr altLang="en-US" lang="zh-CN"/>
          </a:p>
        </p:txBody>
      </p:sp>
      <p:sp>
        <p:nvSpPr>
          <p:cNvPr id="10495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行业挑战与机遇：面临的挑战和机遇，以及应对策略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行业竞争格局：主要企业及其市场份额、产品特点、优势与劣势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行业趋势分析：未来发展方向、技术创新、市场需求变化等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行业前景展望：未来市场规模、增长速度、市场机会等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客户群体特征与需求分析</a:t>
            </a:r>
            <a:endParaRPr altLang="en-US" lang="zh-CN"/>
          </a:p>
        </p:txBody>
      </p:sp>
      <p:sp>
        <p:nvSpPr>
          <p:cNvPr id="104958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客户群体特征： - 包装与印刷机械行业的主要客户群体包括包装企业、印刷企业、食品加工企业等。 - 这些客户群体通常具有规模较大、技术水平较高、对产品质量和性能要求较高等特点。 </a:t>
            </a:r>
            <a:endParaRPr altLang="en-US" lang="zh-CN"/>
          </a:p>
          <a:p>
            <a:pPr lvl="1"/>
            <a:r>
              <a:rPr altLang="en-US" lang="zh-CN"/>
              <a:t>- 包装与印刷机械行业的主要客户群体包括包装企业、印刷企业、食品加工企业等。</a:t>
            </a:r>
            <a:endParaRPr altLang="en-US" lang="zh-CN"/>
          </a:p>
          <a:p>
            <a:pPr lvl="1"/>
            <a:r>
              <a:rPr altLang="en-US" lang="zh-CN"/>
              <a:t>- 这些客户群体通常具有规模较大、技术水平较高、对产品质量和性能要求较高等特点。</a:t>
            </a:r>
            <a:endParaRPr altLang="en-US" lang="zh-CN"/>
          </a:p>
          <a:p>
            <a:r>
              <a:rPr altLang="en-US" lang="zh-CN"/>
              <a:t>客户需求分析： - 包装与印刷机械行业客户对产品的需求主要包括以下几个方面： - 产品质量和性能稳定可靠，能够满足生产需要； - 产品价格合理，性价比高； - 产品交货期及时，售后服务良好； - 产品创新性强，能够满足不断变化的市场需求。  通过对客户群体特征和需求的分析，可以更好地了解市场状况和客户需求，为包装与印刷机械行业的发展提供有力的支持。</a:t>
            </a:r>
            <a:endParaRPr altLang="en-US" lang="zh-CN"/>
          </a:p>
          <a:p>
            <a:pPr lvl="1"/>
            <a:r>
              <a:rPr altLang="en-US" lang="zh-CN"/>
              <a:t>- 包装与印刷机械行业客户对产品的需求主要包括以下几个方面：</a:t>
            </a:r>
            <a:endParaRPr altLang="en-US" lang="zh-CN"/>
          </a:p>
          <a:p>
            <a:pPr lvl="1"/>
            <a:r>
              <a:rPr altLang="en-US" lang="zh-CN"/>
              <a:t>- 产品质量和性能稳定可靠，能够满足生产需要；</a:t>
            </a:r>
            <a:endParaRPr altLang="en-US" lang="zh-CN"/>
          </a:p>
          <a:p>
            <a:pPr lvl="1"/>
            <a:r>
              <a:rPr altLang="en-US" lang="zh-CN"/>
              <a:t>- 产品价格合理，性价比高；</a:t>
            </a:r>
            <a:endParaRPr altLang="en-US" lang="zh-CN"/>
          </a:p>
          <a:p>
            <a:pPr lvl="1"/>
            <a:r>
              <a:rPr altLang="en-US" lang="zh-CN"/>
              <a:t>- 产品交货期及时，售后服务良好；</a:t>
            </a:r>
            <a:endParaRPr altLang="en-US" lang="zh-CN"/>
          </a:p>
          <a:p>
            <a:pPr lvl="1"/>
            <a:r>
              <a:rPr altLang="en-US" lang="zh-CN"/>
              <a:t>- 产品创新性强，能够满足不断变化的市场需求。</a:t>
            </a:r>
            <a:endParaRPr altLang="en-US" lang="zh-CN"/>
          </a:p>
          <a:p>
            <a:pPr lvl="1"/>
            <a:r>
              <a:rPr altLang="en-US" lang="zh-CN"/>
              <a:t>通过对客户群体特征和需求的分析，可以更好地了解市场状况和客户需求，为包装与印刷机械行业的发展提供有力的支持。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市场机会与挑战分析</a:t>
            </a:r>
            <a:endParaRPr altLang="en-US" lang="zh-CN"/>
          </a:p>
        </p:txBody>
      </p:sp>
      <p:sp>
        <p:nvSpPr>
          <p:cNvPr id="1049618" name="任意多边形 5"/>
          <p:cNvSpPr/>
          <p:nvPr>
            <p:custDataLst>
              <p:tags r:id="rId1"/>
            </p:custDataLst>
          </p:nvPr>
        </p:nvSpPr>
        <p:spPr>
          <a:xfrm>
            <a:off x="1193344" y="1506608"/>
            <a:ext cx="10161178" cy="1985477"/>
          </a:xfrm>
          <a:custGeom>
            <a:avLst/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33"/>
          <p:cNvSpPr txBox="1"/>
          <p:nvPr>
            <p:custDataLst>
              <p:tags r:id="rId2"/>
            </p:custDataLst>
          </p:nvPr>
        </p:nvSpPr>
        <p:spPr>
          <a:xfrm>
            <a:off x="1974384" y="1657129"/>
            <a:ext cx="9132963" cy="168306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altLang="en-US" dirty="0" sz="2400" lang="zh-CN">
                <a:latin typeface="+mn-ea"/>
                <a:sym typeface="+mn-ea"/>
              </a:rPr>
              <a:t>市场机会：随着包装与印刷行业的快速发展，市场对包装与印刷机械的需求不断增加，为该行业提供了广阔的市场机会。</a:t>
            </a:r>
            <a:endParaRPr altLang="en-US" dirty="0" sz="2400" lang="zh-CN">
              <a:latin typeface="+mn-ea"/>
              <a:sym typeface="+mn-ea"/>
            </a:endParaRPr>
          </a:p>
        </p:txBody>
      </p:sp>
      <p:sp>
        <p:nvSpPr>
          <p:cNvPr id="1049622" name="椭圆 4"/>
          <p:cNvSpPr/>
          <p:nvPr>
            <p:custDataLst>
              <p:tags r:id="rId3"/>
            </p:custDataLst>
          </p:nvPr>
        </p:nvSpPr>
        <p:spPr>
          <a:xfrm>
            <a:off x="838200" y="2033082"/>
            <a:ext cx="930510" cy="930510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100000"/>
          </a:bodyPr>
          <a:p>
            <a:pPr algn="ctr"/>
            <a:r>
              <a:rPr altLang="zh-CN" b="1" sz="2800" lang="en-US">
                <a:latin typeface="+mn-ea"/>
              </a:rPr>
              <a:t>01</a:t>
            </a:r>
            <a:endParaRPr altLang="zh-CN" b="1" sz="2800" lang="en-US">
              <a:latin typeface="+mn-ea"/>
            </a:endParaRPr>
          </a:p>
        </p:txBody>
      </p:sp>
      <p:sp>
        <p:nvSpPr>
          <p:cNvPr id="1049624" name="任意多边形 19"/>
          <p:cNvSpPr/>
          <p:nvPr>
            <p:custDataLst>
              <p:tags r:id="rId4"/>
            </p:custDataLst>
          </p:nvPr>
        </p:nvSpPr>
        <p:spPr>
          <a:xfrm>
            <a:off x="1193344" y="4050191"/>
            <a:ext cx="10161178" cy="1985477"/>
          </a:xfrm>
          <a:custGeom>
            <a:avLst/>
            <a:gdLst>
              <a:gd name="adj" fmla="val 1098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36" h="1707">
                <a:moveTo>
                  <a:pt x="188" y="0"/>
                </a:moveTo>
                <a:lnTo>
                  <a:pt x="8548" y="0"/>
                </a:lnTo>
                <a:cubicBezTo>
                  <a:pt x="8652" y="0"/>
                  <a:pt x="8736" y="84"/>
                  <a:pt x="8736" y="188"/>
                </a:cubicBezTo>
                <a:lnTo>
                  <a:pt x="8736" y="1519"/>
                </a:lnTo>
                <a:cubicBezTo>
                  <a:pt x="8736" y="1623"/>
                  <a:pt x="8652" y="1707"/>
                  <a:pt x="8548" y="1707"/>
                </a:cubicBezTo>
                <a:lnTo>
                  <a:pt x="188" y="1707"/>
                </a:lnTo>
                <a:cubicBezTo>
                  <a:pt x="84" y="1707"/>
                  <a:pt x="0" y="1623"/>
                  <a:pt x="0" y="1519"/>
                </a:cubicBezTo>
                <a:lnTo>
                  <a:pt x="0" y="1323"/>
                </a:lnTo>
                <a:lnTo>
                  <a:pt x="21" y="1326"/>
                </a:lnTo>
                <a:cubicBezTo>
                  <a:pt x="45" y="1330"/>
                  <a:pt x="70" y="1332"/>
                  <a:pt x="95" y="1332"/>
                </a:cubicBezTo>
                <a:cubicBezTo>
                  <a:pt x="362" y="1332"/>
                  <a:pt x="578" y="1116"/>
                  <a:pt x="578" y="849"/>
                </a:cubicBezTo>
                <a:cubicBezTo>
                  <a:pt x="578" y="582"/>
                  <a:pt x="362" y="366"/>
                  <a:pt x="95" y="366"/>
                </a:cubicBezTo>
                <a:cubicBezTo>
                  <a:pt x="70" y="366"/>
                  <a:pt x="45" y="368"/>
                  <a:pt x="21" y="372"/>
                </a:cubicBezTo>
                <a:lnTo>
                  <a:pt x="0" y="375"/>
                </a:lnTo>
                <a:lnTo>
                  <a:pt x="0" y="188"/>
                </a:ln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20"/>
          <p:cNvSpPr txBox="1"/>
          <p:nvPr>
            <p:custDataLst>
              <p:tags r:id="rId5"/>
            </p:custDataLst>
          </p:nvPr>
        </p:nvSpPr>
        <p:spPr>
          <a:xfrm>
            <a:off x="1974384" y="4201404"/>
            <a:ext cx="9132963" cy="168306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altLang="en-US" dirty="0" sz="2400" lang="zh-CN">
                <a:latin typeface="+mn-ea"/>
                <a:sym typeface="+mn-ea"/>
              </a:rPr>
              <a:t>挑战分析：市场竞争激烈，技术更新换代迅速，对企业的技术研发和市场开拓能力提出了更高的要求。同时，环保要求的提高也对企业的环保技术提出了更高的要求。</a:t>
            </a:r>
            <a:endParaRPr altLang="en-US" dirty="0" sz="2400" lang="zh-CN">
              <a:latin typeface="+mn-ea"/>
              <a:sym typeface="+mn-ea"/>
            </a:endParaRPr>
          </a:p>
        </p:txBody>
      </p:sp>
      <p:sp>
        <p:nvSpPr>
          <p:cNvPr id="1049628" name="椭圆 21"/>
          <p:cNvSpPr/>
          <p:nvPr>
            <p:custDataLst>
              <p:tags r:id="rId6"/>
            </p:custDataLst>
          </p:nvPr>
        </p:nvSpPr>
        <p:spPr>
          <a:xfrm>
            <a:off x="838200" y="4576664"/>
            <a:ext cx="930510" cy="930510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100000"/>
          </a:bodyPr>
          <a:p>
            <a:pPr algn="ctr"/>
            <a:r>
              <a:rPr altLang="zh-CN" b="1" sz="2800" lang="en-US">
                <a:latin typeface="+mn-ea"/>
              </a:rPr>
              <a:t>02</a:t>
            </a:r>
            <a:endParaRPr altLang="zh-CN" b="1" sz="2800" lang="en-US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展望未来</a:t>
            </a:r>
            <a:endParaRPr altLang="en-US" dirty="0" lang="zh-CN"/>
          </a:p>
        </p:txBody>
      </p:sp>
      <p:sp>
        <p:nvSpPr>
          <p:cNvPr id="10496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7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个性化与定制化：随着消费者需求的多样化，包装与印刷机械行业将更加注重个性化与定制化生产，满足不同客户的需求。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跨界合作与创新：包装与印刷机械行业将积极与其他产业进行跨界合作，推动技术创新和产业升级。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数字化与智能化：包装与印刷机械行业将更加注重数字化和智能化技术的应用，提高生产效率和产品质量。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绿色环保：随着环保意识的提高，包装与印刷机械行业将更加注重环保和可持续发展，推广绿色生产技术和环保材料。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技术创新方向与重点</a:t>
            </a:r>
            <a:endParaRPr altLang="en-US" lang="zh-CN"/>
          </a:p>
        </p:txBody>
      </p:sp>
      <p:sp>
        <p:nvSpPr>
          <p:cNvPr id="10497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数字化转型：利用先进技术提升生产效率和产品质量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智能化发展：实现设备自主决策和智能控制，提高生产自动化水平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绿色环保：推广环保材料和工艺，降低能源消耗和环境污染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拓展应用领域：开发新型包装和印刷机械，满足不断变化的市场需求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8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政策法规对行业发展的限制和约束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政策法规对行业发展的机遇和挑战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政策法规对行业发展的未来影响预测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行业未来发展策略建议</a:t>
            </a:r>
            <a:endParaRPr altLang="en-US" lang="zh-CN"/>
          </a:p>
        </p:txBody>
      </p:sp>
      <p:sp>
        <p:nvSpPr>
          <p:cNvPr id="10498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推动技术创新，提高包装与印刷机械行业的核心竞争力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拓展应用领域，满足不断变化的市场需求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推动绿色环保发展，提高可持续发展能力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加强产业链合作，实现资源共享和优势互补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499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工作总结结论</a:t>
            </a:r>
            <a:endParaRPr altLang="en-US" lang="zh-CN"/>
          </a:p>
        </p:txBody>
      </p:sp>
      <p:sp>
        <p:nvSpPr>
          <p:cNvPr id="10500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行业现状分析：总结2024年包装与印刷机械行业的现状，包括市场规模、技术水平、竞争格局等方面。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发展趋势分析：分析未来包装与印刷机械行业的发展趋势，包括技术进步、市场需求、政策法规等方面。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存在问题分析：总结当前包装与印刷机械行业存在的问题，如技术瓶颈、市场竞争激烈、政策法规不完善等。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未来发展建议：提出针对未来包装与印刷机械行业发展的建议，如加强技术创新、提高产品质量、拓展市场渠道等。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对行业的建议与展望</a:t>
            </a:r>
            <a:endParaRPr altLang="en-US" lang="zh-CN"/>
          </a:p>
        </p:txBody>
      </p:sp>
      <p:sp>
        <p:nvSpPr>
          <p:cNvPr id="10500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加强产业链合作，实现资源共享和互利共赢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拓展国际市场，提高品牌知名度和影响力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加强技术创新，提高产品质量和竞争力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推动绿色包装和印刷机械的发展，减少对环境的影响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4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14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8_1*l_h_i*1_1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8_1*l_h_f*1_1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，请尽量言简意赅的阐述观点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ID" val="diagram20231308_1*l_h_i*1_1_2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8_1*l_h_i*1_2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8_1*l_h_f*1_2_1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，请尽量言简意赅的阐述观点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308_1*l_h_i*1_2_2"/>
  <p:tag name="KSO_WM_TEMPLATE_CATEGORY" val="diagram"/>
  <p:tag name="KSO_WM_TEMPLATE_INDEX" val="20231308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267.0745669291338,&quot;width&quot;:863.649999999999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9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2023-12-17T17:12:34Z</dcterms:created>
  <dcterms:modified xsi:type="dcterms:W3CDTF">2023-12-17T17:12:34Z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f5fd7de6df314e49980bb8befaade919_21</vt:lpwstr>
  </property>
</Properties>
</file>