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806" r:id="rId1"/>
    <p:sldMasterId id="2147501843" r:id="rId2"/>
  </p:sldMasterIdLst>
  <p:notesMasterIdLst>
    <p:notesMasterId r:id="rId3"/>
  </p:notesMasterIdLst>
  <p:sldIdLst>
    <p:sldId id="8124" r:id="rId4"/>
    <p:sldId id="8129" r:id="rId5"/>
    <p:sldId id="8133" r:id="rId6"/>
    <p:sldId id="8136" r:id="rId7"/>
    <p:sldId id="8139" r:id="rId8"/>
    <p:sldId id="8142" r:id="rId9"/>
    <p:sldId id="8145" r:id="rId10"/>
    <p:sldId id="8148" r:id="rId11"/>
    <p:sldId id="8151" r:id="rId12"/>
    <p:sldId id="8154" r:id="rId13"/>
    <p:sldId id="8157" r:id="rId14"/>
    <p:sldId id="8160" r:id="rId15"/>
    <p:sldId id="8163" r:id="rId16"/>
    <p:sldId id="8166" r:id="rId17"/>
    <p:sldId id="8169" r:id="rId18"/>
    <p:sldId id="8172" r:id="rId19"/>
    <p:sldId id="8175" r:id="rId20"/>
    <p:sldId id="8178" r:id="rId21"/>
    <p:sldId id="8181" r:id="rId22"/>
    <p:sldId id="8184" r:id="rId23"/>
    <p:sldId id="8187" r:id="rId24"/>
    <p:sldId id="8190" r:id="rId25"/>
    <p:sldId id="8193" r:id="rId26"/>
    <p:sldId id="8196" r:id="rId27"/>
    <p:sldId id="8199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807" r:id="rId1"/>
    <p:sldLayoutId id="2147501808" r:id="rId2"/>
    <p:sldLayoutId id="2147501809" r:id="rId3"/>
    <p:sldLayoutId id="2147501810" r:id="rId4"/>
    <p:sldLayoutId id="2147501811" r:id="rId5"/>
    <p:sldLayoutId id="2147501812" r:id="rId6"/>
    <p:sldLayoutId id="2147501813" r:id="rId7"/>
    <p:sldLayoutId id="2147501814" r:id="rId8"/>
    <p:sldLayoutId id="2147501815" r:id="rId9"/>
    <p:sldLayoutId id="2147501816" r:id="rId10"/>
    <p:sldLayoutId id="21475018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1844" r:id="rId1"/>
    <p:sldLayoutId id="2147501845" r:id="rId2"/>
    <p:sldLayoutId id="2147501846" r:id="rId3"/>
    <p:sldLayoutId id="2147501847" r:id="rId4"/>
    <p:sldLayoutId id="2147501848" r:id="rId5"/>
    <p:sldLayoutId id="2147501849" r:id="rId6"/>
    <p:sldLayoutId id="2147501850" r:id="rId7"/>
    <p:sldLayoutId id="2147501851" r:id="rId8"/>
    <p:sldLayoutId id="2147501852" r:id="rId9"/>
    <p:sldLayoutId id="2147501853" r:id="rId10"/>
    <p:sldLayoutId id="214750185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小学生环境教育的策略与实践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小学生环境教育的背景和意义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小学生环境教育的策略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小学生环境教育的未来展望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小学生环境教育的实践案例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小学生环境教育的挑战与对策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小学生环境教育的背景和意义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当前环境问题的严重性</a:t>
            </a:r>
            <a:endParaRPr altLang="en-US" lang="zh-CN"/>
          </a:p>
        </p:txBody>
      </p:sp>
      <p:sp>
        <p:nvSpPr>
          <p:cNvPr id="10490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全球气候变化：温室气体排放导致的气候变暖和极端天气事件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资源枯竭：过度开采和消耗导致的水、森林、土壤等资源日益减少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生态破坏：环境污染、物种灭绝和生态系统失衡等环境问题日益严重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人类健康问题：空气、水污染等环境问题对人类健康造成严重影响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小学生环境教育的重要性</a:t>
            </a:r>
            <a:endParaRPr altLang="en-US" lang="zh-CN"/>
          </a:p>
        </p:txBody>
      </p:sp>
      <p:sp>
        <p:nvSpPr>
          <p:cNvPr id="10490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提高小学生环保意识，培养可持续发展观念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促进小学生全面发展和综合素质提升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响应国家生态文明建设，培养绿色公民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增强小学生社会责任感，积极参与环保行动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环境教育对小学生成长的影响</a:t>
            </a:r>
            <a:endParaRPr altLang="en-US" lang="zh-CN"/>
          </a:p>
        </p:txBody>
      </p:sp>
      <p:sp>
        <p:nvSpPr>
          <p:cNvPr id="10491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提高环保意识：培养小学生的环保观念，让他们从小就意识到保护环境的重要性。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培养责任感：让小学生明白自己在环境保护中的角色和责任，从而培养他们的社会责任感。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促进全面发展：环境教育不仅涉及到环境保护，还涉及到科学、地理、数学等多个学科，有助于促进小学生的全面发展。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增强实践能力：环境教育注重实践和探究，有助于培养小学生的动手能力和解决问题的能力。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小学生环境教育的策略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课堂教育策略</a:t>
            </a:r>
            <a:endParaRPr altLang="en-US" lang="zh-CN"/>
          </a:p>
        </p:txBody>
      </p:sp>
      <p:sp>
        <p:nvSpPr>
          <p:cNvPr id="10492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结合生活实际：将环境教育融入日常生活，使学生更好地理解和体验。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培养环保意识：通过主题班会、环保活动等形式，培养学生的环保意识和责任感。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强化科学知识：结合科学课程，讲解环境保护的重要性，引导学生探究环境问题。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创新教学方式：采用游戏、实验、实地考察等多种形式，激发学生学习兴趣。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课外活动策略</a:t>
            </a:r>
            <a:endParaRPr altLang="en-US" lang="zh-CN"/>
          </a:p>
        </p:txBody>
      </p:sp>
      <p:sp>
        <p:nvSpPr>
          <p:cNvPr id="10493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开展环保主题的手工制作、绘画比赛等创意活动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组织小学生参加环保志愿者活动，如植树、捡垃圾等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邀请环保专家、学者为小学生开展讲座，增加其环保知识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引导小学生参与家庭、社区的环保行动，如垃圾分类、节约用水等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家庭教育策略</a:t>
            </a:r>
            <a:endParaRPr altLang="en-US" lang="zh-CN"/>
          </a:p>
        </p:txBody>
      </p:sp>
      <p:sp>
        <p:nvSpPr>
          <p:cNvPr id="10494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家长以身作则，树立榜样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培养孩子的环保意识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鼓励孩子参与环保活动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引导孩子关注环境问题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社会参与策略</a:t>
            </a:r>
            <a:endParaRPr altLang="en-US" lang="zh-CN"/>
          </a:p>
        </p:txBody>
      </p:sp>
      <p:sp>
        <p:nvSpPr>
          <p:cNvPr id="10494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家庭参与：鼓励家长参与环境教育活动，提高家庭环保意识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学校参与：开展环保课程和实践活动，加强学校环保教育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社会组织参与：与环保组织合作，共同开展环保活动和宣传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政府参与：制定环保政策，推动环保事业发展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小学生环境教育的实践案例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成功的教育实践案例</a:t>
            </a:r>
            <a:endParaRPr altLang="en-US" lang="zh-CN"/>
          </a:p>
        </p:txBody>
      </p:sp>
      <p:sp>
        <p:nvSpPr>
          <p:cNvPr id="10496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实践内容：开展环保课程、组织环保活动、建立环保社团等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实践效果：提高学生环保意识，改善校园环境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案例名称：绿色校园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实施学校：某小学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实践案例的特色和亮点</a:t>
            </a:r>
            <a:endParaRPr altLang="en-US" lang="zh-CN"/>
          </a:p>
        </p:txBody>
      </p:sp>
      <p:sp>
        <p:nvSpPr>
          <p:cNvPr id="10496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案例效果显著，对小学生环境意识的提高和行为的改变有明显促进作用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案例选择具有代表性，能够反映小学生环境教育的现状和问题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案例实施过程具体，可操作性强，能够为其他学校提供借鉴和参考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案例的推广价值和影响力较大，能够为小学生环境教育的发展提供支持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实践案例的推广价值</a:t>
            </a:r>
            <a:endParaRPr altLang="en-US" lang="zh-CN"/>
          </a:p>
        </p:txBody>
      </p:sp>
      <p:sp>
        <p:nvSpPr>
          <p:cNvPr id="10497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提高学生环保意识：通过实践案例，让学生亲身体验环保行动，增强环保意识。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促进学校与社区合作：实践案例可以促进学校与社区的合作，共同推进环保工作。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提供可复制的模式：成功的实践案例可以为其他学校提供可复制的模式，推广环保教育。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引领社会风尚：通过实践案例的推广，可以引领更多人关注和参与环保，推动社会风尚的改变。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小学生环境教育的挑战与对策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教育资源不足的挑战与对策</a:t>
            </a:r>
            <a:endParaRPr altLang="en-US" lang="zh-CN"/>
          </a:p>
        </p:txBody>
      </p:sp>
      <p:sp>
        <p:nvSpPr>
          <p:cNvPr id="10498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挑战：缺乏专业的环境教育师资力量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挑战：教育设施和教材的不足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对策：加强师资培训，提高教师的环境教育能力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对策：利用互联网资源，开展线上环境教育课程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教育效果不彰的挑战与对策</a:t>
            </a:r>
            <a:endParaRPr altLang="en-US" lang="zh-CN"/>
          </a:p>
        </p:txBody>
      </p:sp>
      <p:sp>
        <p:nvSpPr>
          <p:cNvPr id="10499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挑战：小学生缺乏环境意识，难以激发学习兴趣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对策：采用多样化的教学方法，如实地考察、游戏化教学等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对策：加强家校合作，共同推进小学生环境教育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挑战：家庭和社会环境对小学生环境教育的影响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家庭教育缺失的挑战与对策</a:t>
            </a:r>
            <a:endParaRPr altLang="en-US" lang="zh-CN"/>
          </a:p>
        </p:txBody>
      </p:sp>
      <p:sp>
        <p:nvSpPr>
          <p:cNvPr id="10500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挑战：家长缺乏环保意识，难以引导孩子形成良好的环保习惯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挑战：家长过度溺爱，导致孩子缺乏独立解决问题的能力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对策：加强家长环保教育，提高环保意识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对策：鼓励家长适度放手，培养孩子独立解决问题的能力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社会支持不足的挑战与对策</a:t>
            </a:r>
            <a:endParaRPr altLang="en-US" lang="zh-CN"/>
          </a:p>
        </p:txBody>
      </p:sp>
      <p:sp>
        <p:nvSpPr>
          <p:cNvPr id="10501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对策：加强与政府、企业和社会组织的合作，争取更多的资源和支持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挑战：缺乏足够的社会资源和支持，难以开展有效的环境教育活动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挑战：社会对环境教育的重视程度不够，缺乏足够的宣传和教育氛围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对策：通过媒体、网络等渠道加强宣传，提高社会对环境教育的关注度和重视程度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1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小学生环境教育的未来展望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环境教育的发展趋势</a:t>
            </a:r>
            <a:endParaRPr altLang="en-US" lang="zh-CN"/>
          </a:p>
        </p:txBody>
      </p:sp>
      <p:sp>
        <p:nvSpPr>
          <p:cNvPr id="10502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跨学科：将环境教育与其它学科进行整合，如地理、生物、化学等，以促进学生对环境问题的全面理解。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数字化：利用现代科技手段，如虚拟现实、增强现实等技术，提高环境教育的互动性和趣味性。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实践导向：加强环境教育的实践环节，鼓励学生参与环保活动，培养他们的环保意识和行动力。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全球视野：关注全球环境问题，培养学生的国际视野和全球意识，鼓励他们为解决全球环境问题贡献力量。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小学生环境教育的未来发展方向</a:t>
            </a:r>
            <a:endParaRPr altLang="en-US" lang="zh-CN"/>
          </a:p>
        </p:txBody>
      </p:sp>
      <p:sp>
        <p:nvSpPr>
          <p:cNvPr id="10502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数字化教育：利用信息技术手段，提高环境教育的趣味性和互动性。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实践与体验：加强户外实践和实地考察，让学生在亲身体验中感受环境保护的重要性。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跨学科整合：将环境教育与科学、地理、历史等学科进行整合，提高教育的综合性和实效性。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培养环保意识：注重培养学生的环保意识和行为习惯，让他们成为未来的环保行动者。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提高小学生环境教育水平的建议</a:t>
            </a:r>
            <a:endParaRPr altLang="en-US" lang="zh-CN"/>
          </a:p>
        </p:txBody>
      </p:sp>
      <p:sp>
        <p:nvSpPr>
          <p:cNvPr id="10503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增加实践环节：通过实地考察、环保活动等形式，提高小学生的环保意识和实践能力。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创新教学方式：利用多媒体、网络等手段，丰富教学手段，提高小学生对环境教育的兴趣和参与度。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完善教材体系：编写符合小学生认知特点的环保教材，提供系统化的环保教育资源。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加强师资培训：提高小学教师的环保意识和教学水平，为小学生环境教育提供有力保障。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2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2024-01-05T09:23:18Z</dcterms:created>
  <dcterms:modified xsi:type="dcterms:W3CDTF">2024-01-05T09:23:18Z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b9c38d71a93a49908063364f62abbad5_21</vt:lpwstr>
  </property>
</Properties>
</file>