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7" r:id="rId5"/>
    <p:sldId id="270" r:id="rId6"/>
    <p:sldId id="273" r:id="rId7"/>
    <p:sldId id="279" r:id="rId9"/>
    <p:sldId id="282" r:id="rId10"/>
    <p:sldId id="285" r:id="rId11"/>
    <p:sldId id="288" r:id="rId12"/>
    <p:sldId id="294" r:id="rId14"/>
    <p:sldId id="297" r:id="rId15"/>
    <p:sldId id="300" r:id="rId16"/>
    <p:sldId id="303" r:id="rId17"/>
    <p:sldId id="306" r:id="rId18"/>
    <p:sldId id="312" r:id="rId20"/>
    <p:sldId id="315" r:id="rId21"/>
    <p:sldId id="318" r:id="rId22"/>
    <p:sldId id="321" r:id="rId23"/>
    <p:sldId id="324" r:id="rId24"/>
    <p:sldId id="330" r:id="rId26"/>
    <p:sldId id="333" r:id="rId27"/>
    <p:sldId id="336" r:id="rId28"/>
    <p:sldId id="339" r:id="rId29"/>
    <p:sldId id="342" r:id="rId30"/>
    <p:sldId id="348" r:id="rId32"/>
    <p:sldId id="351" r:id="rId33"/>
    <p:sldId id="354" r:id="rId34"/>
    <p:sldId id="357" r:id="rId35"/>
    <p:sldId id="360" r:id="rId36"/>
    <p:sldId id="366" r:id="rId38"/>
    <p:sldId id="369" r:id="rId39"/>
    <p:sldId id="372" r:id="rId40"/>
    <p:sldId id="375" r:id="rId41"/>
    <p:sldId id="378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tags" Target="../tags/tag234.xml"/><Relationship Id="rId22" Type="http://schemas.openxmlformats.org/officeDocument/2006/relationships/tags" Target="../tags/tag235.xml"/><Relationship Id="rId23" Type="http://schemas.openxmlformats.org/officeDocument/2006/relationships/tags" Target="../tags/tag236.xml"/><Relationship Id="rId24" Type="http://schemas.openxmlformats.org/officeDocument/2006/relationships/tags" Target="../tags/tag237.xml"/><Relationship Id="rId25" Type="http://schemas.openxmlformats.org/officeDocument/2006/relationships/tags" Target="../tags/tag238.xml"/><Relationship Id="rId26" Type="http://schemas.openxmlformats.org/officeDocument/2006/relationships/tags" Target="../tags/tag239.xml"/><Relationship Id="rId27" Type="http://schemas.openxmlformats.org/officeDocument/2006/relationships/tags" Target="../tags/tag240.xml"/><Relationship Id="rId28" Type="http://schemas.openxmlformats.org/officeDocument/2006/relationships/tags" Target="../tags/tag241.xml"/><Relationship Id="rId29" Type="http://schemas.openxmlformats.org/officeDocument/2006/relationships/tags" Target="../tags/tag242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tags" Target="../tags/tag427.xml"/><Relationship Id="rId14" Type="http://schemas.openxmlformats.org/officeDocument/2006/relationships/tags" Target="../tags/tag428.xml"/><Relationship Id="rId15" Type="http://schemas.openxmlformats.org/officeDocument/2006/relationships/tags" Target="../tags/tag429.xml"/><Relationship Id="rId16" Type="http://schemas.openxmlformats.org/officeDocument/2006/relationships/tags" Target="../tags/tag430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1.xml"/><Relationship Id="rId2" Type="http://schemas.openxmlformats.org/officeDocument/2006/relationships/tags" Target="../tags/tag432.xml"/><Relationship Id="rId3" Type="http://schemas.openxmlformats.org/officeDocument/2006/relationships/tags" Target="../tags/tag433.xml"/><Relationship Id="rId4" Type="http://schemas.openxmlformats.org/officeDocument/2006/relationships/tags" Target="../tags/tag434.xml"/><Relationship Id="rId5" Type="http://schemas.openxmlformats.org/officeDocument/2006/relationships/tags" Target="../tags/tag435.xml"/><Relationship Id="rId6" Type="http://schemas.openxmlformats.org/officeDocument/2006/relationships/tags" Target="../tags/tag436.xml"/><Relationship Id="rId7" Type="http://schemas.openxmlformats.org/officeDocument/2006/relationships/tags" Target="../tags/tag437.xml"/><Relationship Id="rId8" Type="http://schemas.openxmlformats.org/officeDocument/2006/relationships/tags" Target="../tags/tag438.xml"/><Relationship Id="rId9" Type="http://schemas.openxmlformats.org/officeDocument/2006/relationships/tags" Target="../tags/tag439.xml"/><Relationship Id="rId10" Type="http://schemas.openxmlformats.org/officeDocument/2006/relationships/tags" Target="../tags/tag440.xml"/><Relationship Id="rId11" Type="http://schemas.openxmlformats.org/officeDocument/2006/relationships/tags" Target="../tags/tag441.xml"/><Relationship Id="rId12" Type="http://schemas.openxmlformats.org/officeDocument/2006/relationships/tags" Target="../tags/tag442.xml"/><Relationship Id="rId13" Type="http://schemas.openxmlformats.org/officeDocument/2006/relationships/tags" Target="../tags/tag443.xml"/><Relationship Id="rId14" Type="http://schemas.openxmlformats.org/officeDocument/2006/relationships/tags" Target="../tags/tag444.xml"/><Relationship Id="rId15" Type="http://schemas.openxmlformats.org/officeDocument/2006/relationships/tags" Target="../tags/tag445.xml"/><Relationship Id="rId16" Type="http://schemas.openxmlformats.org/officeDocument/2006/relationships/tags" Target="../tags/tag446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tags" Target="../tags/tag45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企业管理与高绩效激励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企业管理的重要性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高绩效激励的策略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高绩效激励的方法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高绩效激励的实践案例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高绩效激励的注意事项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优化资源配置：合理分配人力、物力、财力等资源，实现资源利用最大化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激发员工潜力：通过激励机制和培训计划，提高员工的工作积极性和能力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提升品牌形象：通过规范化的管理，提高企业的品牌形象和市场地位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增强创新能力：通过不断的技术创新和管理创新，提高企业的核心竞争力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促进企业发展</a:t>
            </a:r>
            <a:endParaRPr altLang="en-US" lang="zh-CN"/>
          </a:p>
        </p:txBody>
      </p:sp>
      <p:sp>
        <p:nvSpPr>
          <p:cNvPr id="10491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推动企业创新：企业管理可以激发企业的创新意识和创新能力，推动企业不断推出新的产品和服务，满足市场需求，从而促进企业的发展。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提升员工绩效：通过有效的企业管理，可以激发员工的积极性和创造力，提高工作效率和绩效，从而促进企业的发展。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增强企业竞争力：企业管理可以帮助企业更好地适应市场变化，优化资源配置，提高生产效率和质量，从而增强企业的竞争力和市场份额。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提升企业形象：通过有效的企业管理，可以提升企业的形象和品牌价值，增强企业的社会影响力和市场认可度，从而为企业的发展提供更好的环境和条件。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建立良好的沟通机制：建立良好的沟通机制，及时了解员工的需求和意见，帮助员工解决工作和生活上的问题，增强员工的归属感。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212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关注员工福利：关注员工的福利待遇，包括薪资、保险、培训等方面，提高员工的生活质量和工作积极性。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216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建立良好的企业文化：通过营造积极向上的企业文化，增强员工的归属感和忠诚度。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220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制定明确的规章制度：制定明确的规章制度，确保员工在工作中有章可循，提高工作效率和员工满意度。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6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高绩效激励的策略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目标激励</a:t>
            </a:r>
            <a:endParaRPr altLang="en-US" lang="zh-CN"/>
          </a:p>
        </p:txBody>
      </p:sp>
      <p:sp>
        <p:nvSpPr>
          <p:cNvPr id="10493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定义：通过设置明确、可实现的目标，激发员工积极性和工作动力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作用：提高员工的工作效率和积极性，促进企业整体绩效提升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实施方法：制定具体、可衡量、可达成、相关性强和时限明确的目标，及时给予员工反馈和奖励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注意事项：目标设置要合理，避免过于简单或过于困难，同时要关注员工的个人发展需求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奖励激励</a:t>
            </a:r>
            <a:endParaRPr altLang="en-US" lang="zh-CN"/>
          </a:p>
        </p:txBody>
      </p:sp>
      <p:sp>
        <p:nvSpPr>
          <p:cNvPr id="10494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类型：奖金、晋升、荣誉证书等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定义：通过物质或非物质奖励，激发员工积极性和创造力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实施方式：明确目标、制定计划、考核评估、兑现奖励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注意事项：公平公正、个性化定制、及时反馈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竞争激励</a:t>
            </a:r>
            <a:endParaRPr altLang="en-US" lang="zh-CN"/>
          </a:p>
        </p:txBody>
      </p:sp>
      <p:sp>
        <p:nvSpPr>
          <p:cNvPr id="10494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定义：通过设置合理的竞争机制，激发员工的积极性和创造力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目的：提高员工的工作效率和工作质量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实施方式：设立奖励制度、开展竞赛活动、鼓励员工内部竞争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注意事项：避免过度竞争导致员工关系紧张，合理设置竞争规则和奖励标准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关怀激励</a:t>
            </a:r>
            <a:endParaRPr altLang="en-US" lang="zh-CN"/>
          </a:p>
        </p:txBody>
      </p:sp>
      <p:sp>
        <p:nvSpPr>
          <p:cNvPr id="10495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了解员工需求：关注员工的生活和工作状况，了解他们的需求和问题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关心员工成长：为员工提供培训和发展机会，帮助他们实现个人职业发展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认可员工贡献：及时认可员工的努力和贡献，给予适当的奖励和荣誉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营造积极氛围：营造积极向上、团结互助的工作氛围，增强员工的归属感和凝聚力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0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高绩效激励的方法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物质激励</a:t>
            </a:r>
            <a:endParaRPr altLang="en-US" lang="zh-CN"/>
          </a:p>
        </p:txBody>
      </p:sp>
      <p:sp>
        <p:nvSpPr>
          <p:cNvPr id="104970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奖金制度：根据员工的工作表现和业绩，给予相应的奖金奖励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培训机会：为员工提供各种培训机会，帮助员工提升技能和能力，增强个人竞争力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福利待遇：提供良好的福利待遇，如医疗保险、养老保险、带薪休假等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晋升机制：通过设立明确的晋升通道和标准，激励员工努力提升自己的能力和职位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精神激励</a:t>
            </a:r>
            <a:endParaRPr altLang="en-US" lang="zh-CN"/>
          </a:p>
        </p:txBody>
      </p:sp>
      <p:sp>
        <p:nvSpPr>
          <p:cNvPr id="10497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参与决策和授权：让员工参与决策和授权，提高员工的责任感和工作积极性，增强工作满意度。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表扬和奖励：对员工的优秀表现给予及时的表扬和奖励，增强员工的自信心和归属感。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晋升和晋升机会：提供晋升机会和职业发展路径，让员工看到自己在企业中的未来，激发工作动力。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培训和发展机会：提供培训和发展机会，帮助员工提升技能和能力，增强个人竞争力，促进个人成长。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培训激励</a:t>
            </a:r>
            <a:endParaRPr altLang="en-US" lang="zh-CN"/>
          </a:p>
        </p:txBody>
      </p:sp>
      <p:sp>
        <p:nvSpPr>
          <p:cNvPr id="10498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培训方式：采用线上和线下相结合的方式，灵活安排培训时间和地点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培训内容：提供有针对性的培训课程，提高员工的专业技能和知识水平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培训效果评估：对培训效果进行评估，确保培训内容与实际工作相结合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培训激励措施：将培训与激励机制相结合，鼓励员工积极参加培训并取得优异成绩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晋升激励</a:t>
            </a:r>
            <a:endParaRPr altLang="en-US" lang="zh-CN"/>
          </a:p>
        </p:txBody>
      </p:sp>
      <p:sp>
        <p:nvSpPr>
          <p:cNvPr id="10499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晋升激励的定义和意义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晋升激励的种类和方式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晋升激励的实施步骤和注意事项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晋升激励的优点和局限性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7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高绩效激励的实践案例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企业A的激励方案</a:t>
            </a:r>
            <a:endParaRPr altLang="en-US" lang="zh-CN"/>
          </a:p>
        </p:txBody>
      </p:sp>
      <p:sp>
        <p:nvSpPr>
          <p:cNvPr id="10500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实施效果：员工满意度、业绩提升、团队凝聚力等方面的变化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背景介绍：企业A的行业地位、发展历程及现状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激励方案的设计：目标设定、奖励机制、考核标准等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经验总结：成功因素、存在的问题及改进方向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企业B的激励方案</a:t>
            </a:r>
            <a:endParaRPr altLang="en-US" lang="zh-CN"/>
          </a:p>
        </p:txBody>
      </p:sp>
      <p:sp>
        <p:nvSpPr>
          <p:cNvPr id="10501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激励目标：提高员工绩效，促进企业发展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激励措施：奖金、晋升、培训、荣誉等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激励实施：制定详细的激励计划，确保公平公正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激励效果：提高员工满意度和忠诚度，促进企业业绩提升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企业C的激励方案</a:t>
            </a:r>
            <a:endParaRPr altLang="en-US" lang="zh-CN"/>
          </a:p>
        </p:txBody>
      </p:sp>
      <p:sp>
        <p:nvSpPr>
          <p:cNvPr id="10502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背景介绍：企业C的背景、现状和发展目标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实施效果：对激励方案实施后的效果进行评估，包括员工满意度、业绩提升等方面的指标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经验总结：总结企业C在激励方案设计和实施过程中的经验教训，为其他企业提供参考和借鉴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激励方案设计：针对企业C的实际情况，制定相应的激励方案，包括薪酬、奖金、股权、晋升等方面的激励措施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企业D的激励方案</a:t>
            </a:r>
            <a:endParaRPr altLang="en-US" lang="zh-CN"/>
          </a:p>
        </p:txBody>
      </p:sp>
      <p:sp>
        <p:nvSpPr>
          <p:cNvPr id="10502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背景介绍：企业D的发展历程和现状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激励方案的目标和原则：提高员工绩效，促进企业发展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激励方案的具体措施：奖金、晋升、培训等多种手段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激励方案的效果评估：员工满意度提高，业绩显著提升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5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高绩效激励的注意事项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公平公正</a:t>
            </a:r>
            <a:endParaRPr altLang="en-US" lang="zh-CN"/>
          </a:p>
        </p:txBody>
      </p:sp>
      <p:sp>
        <p:nvSpPr>
          <p:cNvPr id="10504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激励制度要公平：确保每个员工都受到相同的评价和待遇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激励制度要公正：避免偏袒或歧视某些员工，确保公正性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激励制度要透明：让员工清楚地了解奖励和惩罚的原因和标准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激励制度要及时：及时给予员工奖励和反馈，确保激励效果最大化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及时兑现</a:t>
            </a:r>
            <a:endParaRPr altLang="en-US" lang="zh-CN"/>
          </a:p>
        </p:txBody>
      </p:sp>
      <p:sp>
        <p:nvSpPr>
          <p:cNvPr id="10505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兑现承诺：确保激励措施及时兑现，不拖欠员工奖励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透明公开：确保奖励过程透明，让员工清楚了解奖励标准和发放情况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公平公正：确保奖励公平公正，不偏袒任何一方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合法合规：确保奖励符合法律法规和公司政策，不违反相关规定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多样化手段</a:t>
            </a:r>
            <a:endParaRPr altLang="en-US" lang="zh-CN"/>
          </a:p>
        </p:txBody>
      </p:sp>
      <p:sp>
        <p:nvSpPr>
          <p:cNvPr id="10505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物质激励与非物质激励相结合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短期激励与长期激励相结合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奖励与惩罚相结合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激励与约束相结合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长期规划</a:t>
            </a:r>
            <a:endParaRPr altLang="en-US" lang="zh-CN"/>
          </a:p>
        </p:txBody>
      </p:sp>
      <p:sp>
        <p:nvSpPr>
          <p:cNvPr id="10506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明确激励目标：确保激励目标与企业的长期战略目标相一致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制定激励计划：根据员工的需求和企业的实际情况，制定合理的激励计划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激励措施多样化：采用多种激励措施，如晋升、加薪、奖金、培训等，以满足不同员工的需求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激励与约束相结合：在激励的同时，也要建立相应的约束机制，确保员工的行为符合企业的要求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6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68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高绩效激励的未来趋势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个性化激励方案</a:t>
            </a:r>
            <a:endParaRPr altLang="en-US" lang="zh-CN"/>
          </a:p>
        </p:txBody>
      </p:sp>
      <p:sp>
        <p:nvSpPr>
          <p:cNvPr id="10507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定义：根据员工需求和偏好，制定个性化的激励方案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重要性：提高员工满意度和忠诚度，促进企业可持续发展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实施方法：通过了解员工需求、提供定制化福利、制定弹性工作时间等措施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未来趋势：随着科技的发展，个性化激励方案将更加智能化和个性化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跨界合作与激励</a:t>
            </a:r>
            <a:endParaRPr altLang="en-US" lang="zh-CN"/>
          </a:p>
        </p:txBody>
      </p:sp>
      <p:sp>
        <p:nvSpPr>
          <p:cNvPr id="10508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未来趋势：跨界合作与激励将成为企业发展的重要趋势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实施策略：制定跨界合作与激励的实施策略，提高企业绩效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跨界合作：企业与其他行业、领域的合作，共同创造价值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激励方式：采用多种激励方式，如股权激励、虚拟股份分红等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数字化与智能化激励手段</a:t>
            </a:r>
            <a:endParaRPr altLang="en-US" lang="zh-CN"/>
          </a:p>
        </p:txBody>
      </p:sp>
      <p:sp>
        <p:nvSpPr>
          <p:cNvPr id="1050906" name="矩形 3"/>
          <p:cNvSpPr/>
          <p:nvPr>
            <p:custDataLst>
              <p:tags r:id="rId1"/>
            </p:custDataLst>
          </p:nvPr>
        </p:nvSpPr>
        <p:spPr>
          <a:xfrm>
            <a:off x="26078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08" name="任意多边形 5"/>
          <p:cNvSpPr/>
          <p:nvPr>
            <p:custDataLst>
              <p:tags r:id="rId2"/>
            </p:custDataLst>
          </p:nvPr>
        </p:nvSpPr>
        <p:spPr>
          <a:xfrm>
            <a:off x="26684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910" name="正文"/>
          <p:cNvSpPr txBox="1"/>
          <p:nvPr>
            <p:custDataLst>
              <p:tags r:id="rId3"/>
            </p:custDataLst>
          </p:nvPr>
        </p:nvSpPr>
        <p:spPr>
          <a:xfrm>
            <a:off x="31170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激励与文化融合：将激励手段与企业文化相结合，让员工在获得物质激励的同时，更加认同企业的价值观和文化，提高员工的归属感和忠诚度。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912" name="标题"/>
          <p:cNvSpPr txBox="1"/>
          <p:nvPr>
            <p:custDataLst>
              <p:tags r:id="rId4"/>
            </p:custDataLst>
          </p:nvPr>
        </p:nvSpPr>
        <p:spPr>
          <a:xfrm>
            <a:off x="30747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914" name="矩形 8"/>
          <p:cNvSpPr/>
          <p:nvPr>
            <p:custDataLst>
              <p:tags r:id="rId5"/>
            </p:custDataLst>
          </p:nvPr>
        </p:nvSpPr>
        <p:spPr>
          <a:xfrm>
            <a:off x="26078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16" name="任意多边形 5"/>
          <p:cNvSpPr/>
          <p:nvPr>
            <p:custDataLst>
              <p:tags r:id="rId6"/>
            </p:custDataLst>
          </p:nvPr>
        </p:nvSpPr>
        <p:spPr>
          <a:xfrm>
            <a:off x="26684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918" name="正文"/>
          <p:cNvSpPr txBox="1"/>
          <p:nvPr>
            <p:custDataLst>
              <p:tags r:id="rId7"/>
            </p:custDataLst>
          </p:nvPr>
        </p:nvSpPr>
        <p:spPr>
          <a:xfrm>
            <a:off x="31170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跨界合作与联合激励：企业可以与其他品牌、机构等跨界合作，共同推出具有吸引力的激励方案，提高员工的参与度和获得感。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920" name="标题"/>
          <p:cNvSpPr txBox="1"/>
          <p:nvPr>
            <p:custDataLst>
              <p:tags r:id="rId8"/>
            </p:custDataLst>
          </p:nvPr>
        </p:nvSpPr>
        <p:spPr>
          <a:xfrm>
            <a:off x="30747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922" name="矩形 23"/>
          <p:cNvSpPr/>
          <p:nvPr>
            <p:custDataLst>
              <p:tags r:id="rId9"/>
            </p:custDataLst>
          </p:nvPr>
        </p:nvSpPr>
        <p:spPr>
          <a:xfrm>
            <a:off x="26078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24" name="任意多边形 5"/>
          <p:cNvSpPr/>
          <p:nvPr>
            <p:custDataLst>
              <p:tags r:id="rId10"/>
            </p:custDataLst>
          </p:nvPr>
        </p:nvSpPr>
        <p:spPr>
          <a:xfrm>
            <a:off x="26684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926" name="正文"/>
          <p:cNvSpPr txBox="1"/>
          <p:nvPr>
            <p:custDataLst>
              <p:tags r:id="rId11"/>
            </p:custDataLst>
          </p:nvPr>
        </p:nvSpPr>
        <p:spPr>
          <a:xfrm>
            <a:off x="31170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数字化激励手段：利用大数据、人工智能等技术，实现个性化、精准化的激励方案，提高员工满意度和忠诚度。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928" name="标题"/>
          <p:cNvSpPr txBox="1"/>
          <p:nvPr>
            <p:custDataLst>
              <p:tags r:id="rId12"/>
            </p:custDataLst>
          </p:nvPr>
        </p:nvSpPr>
        <p:spPr>
          <a:xfrm>
            <a:off x="31170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930" name="矩形 27"/>
          <p:cNvSpPr/>
          <p:nvPr>
            <p:custDataLst>
              <p:tags r:id="rId13"/>
            </p:custDataLst>
          </p:nvPr>
        </p:nvSpPr>
        <p:spPr>
          <a:xfrm>
            <a:off x="26078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32" name="任意多边形 5"/>
          <p:cNvSpPr/>
          <p:nvPr>
            <p:custDataLst>
              <p:tags r:id="rId14"/>
            </p:custDataLst>
          </p:nvPr>
        </p:nvSpPr>
        <p:spPr>
          <a:xfrm>
            <a:off x="26684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934" name="正文"/>
          <p:cNvSpPr txBox="1"/>
          <p:nvPr>
            <p:custDataLst>
              <p:tags r:id="rId15"/>
            </p:custDataLst>
          </p:nvPr>
        </p:nvSpPr>
        <p:spPr>
          <a:xfrm>
            <a:off x="31170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智能化激励手段：通过智能化的数据分析、预测和优化，实现激励效果的实时监控和调整，提高激励的针对性和有效性。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936" name="标题"/>
          <p:cNvSpPr txBox="1"/>
          <p:nvPr>
            <p:custDataLst>
              <p:tags r:id="rId16"/>
            </p:custDataLst>
          </p:nvPr>
        </p:nvSpPr>
        <p:spPr>
          <a:xfrm>
            <a:off x="30747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社会责任与可持续发展</a:t>
            </a:r>
            <a:endParaRPr altLang="en-US" lang="zh-CN"/>
          </a:p>
        </p:txBody>
      </p:sp>
      <p:sp>
        <p:nvSpPr>
          <p:cNvPr id="1050978" name="矩形 3"/>
          <p:cNvSpPr/>
          <p:nvPr>
            <p:custDataLst>
              <p:tags r:id="rId1"/>
            </p:custDataLst>
          </p:nvPr>
        </p:nvSpPr>
        <p:spPr>
          <a:xfrm>
            <a:off x="26078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0" name="任意多边形 5"/>
          <p:cNvSpPr/>
          <p:nvPr>
            <p:custDataLst>
              <p:tags r:id="rId2"/>
            </p:custDataLst>
          </p:nvPr>
        </p:nvSpPr>
        <p:spPr>
          <a:xfrm>
            <a:off x="26684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982" name="正文"/>
          <p:cNvSpPr txBox="1"/>
          <p:nvPr>
            <p:custDataLst>
              <p:tags r:id="rId3"/>
            </p:custDataLst>
          </p:nvPr>
        </p:nvSpPr>
        <p:spPr>
          <a:xfrm>
            <a:off x="31170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社会责任与可持续发展相结合：企业应将社会责任与可持续发展相结合，通过高绩效激励措施，推动企业可持续发展，实现企业与社会的共赢。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984" name="标题"/>
          <p:cNvSpPr txBox="1"/>
          <p:nvPr>
            <p:custDataLst>
              <p:tags r:id="rId4"/>
            </p:custDataLst>
          </p:nvPr>
        </p:nvSpPr>
        <p:spPr>
          <a:xfrm>
            <a:off x="30747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986" name="矩形 8"/>
          <p:cNvSpPr/>
          <p:nvPr>
            <p:custDataLst>
              <p:tags r:id="rId5"/>
            </p:custDataLst>
          </p:nvPr>
        </p:nvSpPr>
        <p:spPr>
          <a:xfrm>
            <a:off x="26078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8" name="任意多边形 5"/>
          <p:cNvSpPr/>
          <p:nvPr>
            <p:custDataLst>
              <p:tags r:id="rId6"/>
            </p:custDataLst>
          </p:nvPr>
        </p:nvSpPr>
        <p:spPr>
          <a:xfrm>
            <a:off x="26684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990" name="正文"/>
          <p:cNvSpPr txBox="1"/>
          <p:nvPr>
            <p:custDataLst>
              <p:tags r:id="rId7"/>
            </p:custDataLst>
          </p:nvPr>
        </p:nvSpPr>
        <p:spPr>
          <a:xfrm>
            <a:off x="31170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员工激励：企业应关注员工福利和职业发展，通过高绩效激励措施，激发员工积极性和创造力，提高员工满意度和忠诚度。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992" name="标题"/>
          <p:cNvSpPr txBox="1"/>
          <p:nvPr>
            <p:custDataLst>
              <p:tags r:id="rId8"/>
            </p:custDataLst>
          </p:nvPr>
        </p:nvSpPr>
        <p:spPr>
          <a:xfrm>
            <a:off x="30747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994" name="矩形 23"/>
          <p:cNvSpPr/>
          <p:nvPr>
            <p:custDataLst>
              <p:tags r:id="rId9"/>
            </p:custDataLst>
          </p:nvPr>
        </p:nvSpPr>
        <p:spPr>
          <a:xfrm>
            <a:off x="26078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96" name="任意多边形 5"/>
          <p:cNvSpPr/>
          <p:nvPr>
            <p:custDataLst>
              <p:tags r:id="rId10"/>
            </p:custDataLst>
          </p:nvPr>
        </p:nvSpPr>
        <p:spPr>
          <a:xfrm>
            <a:off x="26684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998" name="正文"/>
          <p:cNvSpPr txBox="1"/>
          <p:nvPr>
            <p:custDataLst>
              <p:tags r:id="rId11"/>
            </p:custDataLst>
          </p:nvPr>
        </p:nvSpPr>
        <p:spPr>
          <a:xfrm>
            <a:off x="31170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社会责任：企业应关注环境保护、社会公益等方面，积极履行社会责任，提高企业形象和品牌价值。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000" name="标题"/>
          <p:cNvSpPr txBox="1"/>
          <p:nvPr>
            <p:custDataLst>
              <p:tags r:id="rId12"/>
            </p:custDataLst>
          </p:nvPr>
        </p:nvSpPr>
        <p:spPr>
          <a:xfrm>
            <a:off x="31170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1002" name="矩形 27"/>
          <p:cNvSpPr/>
          <p:nvPr>
            <p:custDataLst>
              <p:tags r:id="rId13"/>
            </p:custDataLst>
          </p:nvPr>
        </p:nvSpPr>
        <p:spPr>
          <a:xfrm>
            <a:off x="26078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04" name="任意多边形 5"/>
          <p:cNvSpPr/>
          <p:nvPr>
            <p:custDataLst>
              <p:tags r:id="rId14"/>
            </p:custDataLst>
          </p:nvPr>
        </p:nvSpPr>
        <p:spPr>
          <a:xfrm>
            <a:off x="26684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1006" name="正文"/>
          <p:cNvSpPr txBox="1"/>
          <p:nvPr>
            <p:custDataLst>
              <p:tags r:id="rId15"/>
            </p:custDataLst>
          </p:nvPr>
        </p:nvSpPr>
        <p:spPr>
          <a:xfrm>
            <a:off x="31170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可持续发展：企业应注重长期发展，通过技术创新、绿色生产等方式，实现可持续发展，提高企业竞争力。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008" name="标题"/>
          <p:cNvSpPr txBox="1"/>
          <p:nvPr>
            <p:custDataLst>
              <p:tags r:id="rId16"/>
            </p:custDataLst>
          </p:nvPr>
        </p:nvSpPr>
        <p:spPr>
          <a:xfrm>
            <a:off x="30747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10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105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4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9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50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2023-12-19T23:57:44Z</dcterms:created>
  <dcterms:modified xsi:type="dcterms:W3CDTF">2023-12-19T23:57:44Z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c8be943394634ba79d7d69145a1acca0_21</vt:lpwstr>
  </property>
</Properties>
</file>