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44" r:id="rId1"/>
    <p:sldMasterId id="2147486781" r:id="rId2"/>
  </p:sldMasterIdLst>
  <p:notesMasterIdLst>
    <p:notesMasterId r:id="rId3"/>
  </p:notesMasterIdLst>
  <p:sldIdLst>
    <p:sldId id="1669" r:id="rId4"/>
    <p:sldId id="1672" r:id="rId5"/>
    <p:sldId id="1675" r:id="rId6"/>
    <p:sldId id="1678" r:id="rId7"/>
    <p:sldId id="1681" r:id="rId8"/>
    <p:sldId id="1684" r:id="rId9"/>
    <p:sldId id="1687" r:id="rId10"/>
    <p:sldId id="1690" r:id="rId11"/>
    <p:sldId id="1693" r:id="rId12"/>
    <p:sldId id="1696" r:id="rId13"/>
    <p:sldId id="1699" r:id="rId14"/>
    <p:sldId id="1702" r:id="rId15"/>
    <p:sldId id="1705" r:id="rId16"/>
    <p:sldId id="1708" r:id="rId17"/>
    <p:sldId id="1711" r:id="rId18"/>
    <p:sldId id="1714" r:id="rId19"/>
    <p:sldId id="1717" r:id="rId20"/>
    <p:sldId id="1720" r:id="rId21"/>
    <p:sldId id="1723" r:id="rId22"/>
    <p:sldId id="1726" r:id="rId23"/>
    <p:sldId id="1729" r:id="rId24"/>
    <p:sldId id="1732" r:id="rId25"/>
    <p:sldId id="1735" r:id="rId26"/>
    <p:sldId id="1738" r:id="rId27"/>
    <p:sldId id="1741" r:id="rId28"/>
    <p:sldId id="1744" r:id="rId29"/>
    <p:sldId id="1747" r:id="rId30"/>
    <p:sldId id="175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45" r:id="rId1"/>
    <p:sldLayoutId id="2147486746" r:id="rId2"/>
    <p:sldLayoutId id="2147486747" r:id="rId3"/>
    <p:sldLayoutId id="2147486748" r:id="rId4"/>
    <p:sldLayoutId id="2147486749" r:id="rId5"/>
    <p:sldLayoutId id="2147486750" r:id="rId6"/>
    <p:sldLayoutId id="2147486751" r:id="rId7"/>
    <p:sldLayoutId id="2147486752" r:id="rId8"/>
    <p:sldLayoutId id="2147486753" r:id="rId9"/>
    <p:sldLayoutId id="2147486754" r:id="rId10"/>
    <p:sldLayoutId id="21474867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782" r:id="rId1"/>
    <p:sldLayoutId id="2147486783" r:id="rId2"/>
    <p:sldLayoutId id="2147486784" r:id="rId3"/>
    <p:sldLayoutId id="2147486785" r:id="rId4"/>
    <p:sldLayoutId id="2147486786" r:id="rId5"/>
    <p:sldLayoutId id="2147486787" r:id="rId6"/>
    <p:sldLayoutId id="2147486788" r:id="rId7"/>
    <p:sldLayoutId id="2147486789" r:id="rId8"/>
    <p:sldLayoutId id="2147486790" r:id="rId9"/>
    <p:sldLayoutId id="2147486791" r:id="rId10"/>
    <p:sldLayoutId id="21474867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tags" Target="../tags/tag374.xml"/><Relationship Id="rId22" Type="http://schemas.openxmlformats.org/officeDocument/2006/relationships/tags" Target="../tags/tag375.xml"/><Relationship Id="rId23" Type="http://schemas.openxmlformats.org/officeDocument/2006/relationships/tags" Target="../tags/tag376.xml"/><Relationship Id="rId24" Type="http://schemas.openxmlformats.org/officeDocument/2006/relationships/tags" Target="../tags/tag377.xml"/><Relationship Id="rId25" Type="http://schemas.openxmlformats.org/officeDocument/2006/relationships/tags" Target="../tags/tag378.xml"/><Relationship Id="rId26" Type="http://schemas.openxmlformats.org/officeDocument/2006/relationships/tags" Target="../tags/tag379.xml"/><Relationship Id="rId27" Type="http://schemas.openxmlformats.org/officeDocument/2006/relationships/tags" Target="../tags/tag380.xml"/><Relationship Id="rId28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20" Type="http://schemas.openxmlformats.org/officeDocument/2006/relationships/tags" Target="../tags/tag40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2024年电子产品行业可穿戴设备创新研发方案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可穿戴设备技术发展趋势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可穿戴设备产品创新方向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可穿戴设备生态系统建设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可穿戴设备市场推广策略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可穿戴设备市场现状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可穿戴设备市场现状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2024年全球可穿戴设备市场规模预计达到259亿美元，比2023年增长18.9%。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中国市场是全球最大的可穿戴设备市场，2024年市场规模将超过120亿美元。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智能手表和智能手环是可穿戴设备市场的主要组成部分，2024年市场规模预计分别达到93亿美元和53亿美元。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随着人们对健康和健身的关注度不断提高，可穿戴设备市场未来几年将继续保持快速增长趋势。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健康监测、运动跟踪等功能需求旺盛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全球可穿戴设备市场规模持续增长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智能手环、智能手表占据主导地位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品牌竞争激烈，技术创新成为竞争焦点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用户需求和行为分析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用户对可穿戴设备的需求呈现多元化趋势，包括健康监测、运动辅助、生活便利等方面。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用户对可穿戴设备的舒适度和设计感要求越来越高，更加注重个性化定制和品牌口碑。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用户对可穿戴设备的交互体验和数据隐私保护越来越关注，要求设备具备更好的易用性和安全性。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用户对可穿戴设备的续航能力和充电体验也提出更高要求，期望设备能够提供更长时间的使用和更便捷的充电方式。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市场痛点和挑战</a:t>
            </a:r>
            <a:endParaRPr altLang="en-US" lang="zh-CN"/>
          </a:p>
        </p:txBody>
      </p:sp>
      <p:sp>
        <p:nvSpPr>
          <p:cNvPr id="10492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缺乏创新：产品同质化严重，缺乏差异化竞争优势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用户体验不佳：设备笨重、功能繁琐，影响用户使用体验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隐私安全问题：数据泄露、黑客攻击等安全隐患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价格高昂：消费者对价格敏感，高价阻碍市场拓展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3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可穿戴设备技术发展趋势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新型材料和制造工艺</a:t>
            </a:r>
            <a:endParaRPr altLang="en-US" lang="zh-CN"/>
          </a:p>
        </p:txBody>
      </p:sp>
      <p:sp>
        <p:nvSpPr>
          <p:cNvPr id="10494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柔性可穿戴材料：如柔性电池、导电纤维等，为可穿戴设备提供更好的舒适性和适应性。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3D打印技术：用于制造定制化的可穿戴设备，具有快速原型制造、个性化生产等优势。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纳米技术：在可穿戴设备中应用纳米材料，提高设备的灵敏度和耐用性，并实现更小的体积和更轻的重量。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生物相容性材料：用于医疗可穿戴设备，如健康监测器等，能够与人体紧密贴合，长时间使用不易产生过敏和排斥反应。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智能传感器和芯片技术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传感器技术：可穿戴设备通过集成传感器实现健康监测、运动跟踪等功能，传感器技术不断升级，提高准确性和稳定性。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芯片技术：随着芯片制程工艺的不断提升，可穿戴设备运算能力更强，功耗更低，为设备性能和续航能力提供保障。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集成化技术：智能传感器和芯片技术的集成化程度不断提高，实现更高效的数据处理和传输，提升用户体验。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人工智能技术：结合人工智能技术，可穿戴设备能够实现更智能化的分析和预测，为用户提供更个性化的服务。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人工智能和机器学习在可穿戴设备中的应用</a:t>
            </a:r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语音识别：提高可穿戴设备的语音交互能力，实现更智能的语音助手功能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健康监测：通过机器学习算法对可穿戴设备收集的健康数据进行智能分析，提供个性化健康建议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智能推荐：利用机器学习技术，根据用户行为和偏好，为用户提供个性化的内容推荐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智能提醒：通过语音或震动提醒用户重要事件或信息，提高用户的生活和工作效率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5G和物联网技术在可穿戴设备中的应用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5G技术为可穿戴设备提供更快的网络连接速度和更低的延迟，提升用户体验。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物联网技术实现可穿戴设备间的互联互通，提升设备间的协同工作能力。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可穿戴设备将借助5G和物联网技术，实现远程医疗、智能家居等更多应用场景。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5G和物联网技术将推动可穿戴设备的技术创新和产业升级，促进可穿戴设备市场的快速发展。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69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可穿戴设备产品创新方向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智能手表和手环的创新方向</a:t>
            </a:r>
            <a:endParaRPr altLang="en-US" lang="zh-CN"/>
          </a:p>
        </p:txBody>
      </p:sp>
      <p:sp>
        <p:nvSpPr>
          <p:cNvPr id="10497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健康监测：增加更多健康相关功能，如心率监测、血压监测等。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运动模式：增加更多运动模式，满足不同用户的需求。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智能提醒：通过智能算法提醒用户重要事项，提高生活效率。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外观设计：注重时尚与个性化，满足用户审美需求。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虚拟现实和增强现实眼镜的创新方向</a:t>
            </a:r>
            <a:endParaRPr altLang="en-US" lang="zh-CN"/>
          </a:p>
        </p:txBody>
      </p:sp>
      <p:sp>
        <p:nvSpPr>
          <p:cNvPr id="104982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轻量化设计：采用更轻的材料和紧凑的组件，提高佩戴舒适度。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智能交互：集成语音识别、手势控制等智能交互功能，提升用户体验。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高清晰度显示：研发更高分辨率的显示屏，提供更逼真的虚拟现实和增强现实体验。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无线连接：优化蓝牙、Wi-Fi等无线连接技术，实现更快速、稳定的传输速度。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健康监测和医疗保健领域的可穿戴设备创新方向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个性化健康管理：可穿戴设备可以根据用户的需求和健康状况，提供个性化的健康管理方案，如运动计划、饮食建议等。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实时监测身体状况：可穿戴设备能够实时监测用户的心率、血压、血糖等健康数据，及时发现异常情况并提供预警。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医疗级监测：可穿戴设备可以与医疗设备连接，实现医疗级监测，如心电图、血氧饱和度等。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远程医疗：可穿戴设备可以与远程医疗平台连接，实现远程诊疗、健康咨询等功能，方便用户随时随地获得医疗帮助。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儿童和老年人专用的可穿戴设备创新方向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儿童专用的可穿戴设备：增加娱乐和教育功能，提高安全性，如智能手表、智能眼镜等。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老年人专用的可穿戴设备：具备健康监测、紧急呼叫等功能，提高便利性和舒适性，如智能手环、智能拐杖等。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针对儿童和老年人的特殊需求进行定制化设计，如个性化外观、易于操作等。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结合人工智能技术，实现智能语音交互、远程控制等功能，提高用户体验。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500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可穿戴设备生态系统建设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硬件和软件协同创新</a:t>
            </a:r>
            <a:endParaRPr altLang="en-US" lang="zh-CN"/>
          </a:p>
        </p:txBody>
      </p:sp>
      <p:sp>
        <p:nvSpPr>
          <p:cNvPr id="10501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开放式创新平台，吸引更多开发者参与可穿戴设备生态系统建设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强化安全保障，确保用户数据的安全和隐私保护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硬件与软件的深度融合，提升可穿戴设备的性能和功能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跨平台的协同创新，实现不同设备间的无缝连接和数据共享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数据安全和隐私保护</a:t>
            </a:r>
            <a:endParaRPr altLang="en-US" lang="zh-CN"/>
          </a:p>
        </p:txBody>
      </p:sp>
      <p:sp>
        <p:nvSpPr>
          <p:cNvPr id="10502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确保数据传输和存储的安全性，采用加密技术保护用户隐私。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建立严格的数据访问控制和审计机制，防止数据泄露和滥用。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定期进行安全漏洞扫描和修复，提高系统安全性。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加强用户隐私政策宣传和教育，提高用户隐私保护意识。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商业模式和盈利模式创新</a:t>
            </a:r>
            <a:endParaRPr altLang="en-US" lang="zh-CN"/>
          </a:p>
        </p:txBody>
      </p:sp>
      <p:sp>
        <p:nvSpPr>
          <p:cNvPr id="10502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商业模式创新：采用订阅制、租赁制等新型商业模式，提供个性化服务，满足不同用户需求。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盈利模式创新：通过广告投放、数据分析、内容付费等方式实现盈利，提高可穿戴设备生态系统的商业价值。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合作伙伴关系创新：与医疗、健身、娱乐等行业建立合作关系，共同开发新产品和服务，实现互利共赢。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用户体验创新：注重用户反馈和需求，持续优化产品和服务，提高用户满意度和忠诚度。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跨界合作和产业链整合</a:t>
            </a:r>
            <a:endParaRPr altLang="en-US" lang="zh-CN"/>
          </a:p>
        </p:txBody>
      </p:sp>
      <p:sp>
        <p:nvSpPr>
          <p:cNvPr id="10503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内容：可穿戴设备生态系统建设需要跨界合作，整合产业链上下游资源，共同推动创新发展。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内容：通过跨界合作，可以突破行业壁垒，共享技术和市场资源，加速可穿戴设备的研发进程。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内容：产业链整合可以实现优势互补，优化资源配置，降低成本，提高生产效率，提升整体竞争力。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内容：跨界合作和产业链整合有助于推动可穿戴设备行业的可持续发展，促进产业升级和转型。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41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可穿戴设备市场推广策略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品牌建设和营销策略</a:t>
            </a:r>
            <a:endParaRPr altLang="en-US" lang="zh-CN"/>
          </a:p>
        </p:txBody>
      </p:sp>
      <p:sp>
        <p:nvSpPr>
          <p:cNvPr id="10504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品牌定位：明确目标市场和消费者群体，塑造独特的品牌形象和价值观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品牌传播：通过多种渠道和媒体进行品牌宣传和推广，提高品牌知名度和美誉度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营销策略：制定有针对性的营销策略，包括定价、渠道、促销等，以吸引消费者和提高销售量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客户关系管理：建立良好的客户关系管理体系，提供优质的售前、售中和售后服务，增强客户忠诚度和口碑效应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线上线下渠道拓展</a:t>
            </a:r>
            <a:endParaRPr altLang="en-US" lang="zh-CN"/>
          </a:p>
        </p:txBody>
      </p:sp>
      <p:sp>
        <p:nvSpPr>
          <p:cNvPr id="10505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跨界合作：与其他产业合作，共同开发新产品和市场，扩大市场份额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线上推广：利用社交媒体、电商平台、内容营销等手段，提高品牌知名度和用户认知度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线下拓展：与实体店合作，开展体验式营销，提高用户参与度和购买意愿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精准定位：根据目标用户需求，制定个性化推广策略，提高转化率和用户满意度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用户体验和售后服务提升</a:t>
            </a:r>
            <a:endParaRPr altLang="en-US" lang="zh-CN"/>
          </a:p>
        </p:txBody>
      </p:sp>
      <p:sp>
        <p:nvSpPr>
          <p:cNvPr id="1050644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6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8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0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2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4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6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2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4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6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0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用户体验：注重用户需求，提供个性化、舒适的使用体验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售后服务：建立完善的售后服务体系，及时解决用户问题，提高用户满意度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国际化战略和市场拓展计划</a:t>
            </a:r>
            <a:endParaRPr altLang="en-US" lang="zh-CN"/>
          </a:p>
        </p:txBody>
      </p:sp>
      <p:sp>
        <p:nvSpPr>
          <p:cNvPr id="1050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针对不同国家和地区的市场特点，制定相应的营销策略和推广计划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针对不同国家和地区的需求，推出定制化的产品和服务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积极参与国际展览和会议，提升品牌形象和影响力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加强与国际知名品牌和渠道商的合作，提高品牌知名度和市场份额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8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3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2024-01-03T11:49:04Z</dcterms:created>
  <dcterms:modified xsi:type="dcterms:W3CDTF">2024-01-03T11:49:04Z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aa1169ed0144465ca748c4274d6498fd_21</vt:lpwstr>
  </property>
</Properties>
</file>