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1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3"/>
  </p:notesMasterIdLst>
  <p:sldIdLst>
    <p:sldId id="256" r:id="rId4"/>
    <p:sldId id="257" r:id="rId5"/>
    <p:sldId id="269" r:id="rId6"/>
    <p:sldId id="266" r:id="rId7"/>
    <p:sldId id="272" r:id="rId8"/>
    <p:sldId id="273" r:id="rId9"/>
    <p:sldId id="275" r:id="rId10"/>
    <p:sldId id="276" r:id="rId11"/>
    <p:sldId id="279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CC6D"/>
    <a:srgbClr val="FFF6A3"/>
    <a:srgbClr val="AF8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769" autoAdjust="0"/>
  </p:normalViewPr>
  <p:slideViewPr>
    <p:cSldViewPr snapToGrid="0" showGuides="1">
      <p:cViewPr>
        <p:scale>
          <a:sx n="75" d="100"/>
          <a:sy n="75" d="100"/>
        </p:scale>
        <p:origin x="-1914" y="-9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94F8C9-0745-4B95-96AF-E2BC9714E0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EC314-5A22-4C85-8C9A-80E482D4772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b="4546"/>
          <a:stretch>
            <a:fillRect/>
          </a:stretch>
        </p:blipFill>
        <p:spPr>
          <a:xfrm flipV="1">
            <a:off x="0" y="-1"/>
            <a:ext cx="12192000" cy="685799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6545583"/>
            <a:ext cx="12192000" cy="45719"/>
          </a:xfrm>
          <a:prstGeom prst="rect">
            <a:avLst/>
          </a:prstGeom>
          <a:gradFill>
            <a:gsLst>
              <a:gs pos="0">
                <a:srgbClr val="AF8125"/>
              </a:gs>
              <a:gs pos="43000">
                <a:srgbClr val="FFF6A3"/>
              </a:gs>
              <a:gs pos="65000">
                <a:srgbClr val="E7CC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9" b="47136"/>
          <a:stretch>
            <a:fillRect/>
          </a:stretch>
        </p:blipFill>
        <p:spPr>
          <a:xfrm flipH="1">
            <a:off x="7891721" y="6032500"/>
            <a:ext cx="4300279" cy="825500"/>
          </a:xfrm>
          <a:custGeom>
            <a:avLst/>
            <a:gdLst>
              <a:gd name="connsiteX0" fmla="*/ 12192000 w 12192000"/>
              <a:gd name="connsiteY0" fmla="*/ 0 h 2340428"/>
              <a:gd name="connsiteX1" fmla="*/ 0 w 12192000"/>
              <a:gd name="connsiteY1" fmla="*/ 0 h 2340428"/>
              <a:gd name="connsiteX2" fmla="*/ 0 w 12192000"/>
              <a:gd name="connsiteY2" fmla="*/ 2340428 h 2340428"/>
              <a:gd name="connsiteX3" fmla="*/ 12192000 w 12192000"/>
              <a:gd name="connsiteY3" fmla="*/ 2340428 h 234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40428">
                <a:moveTo>
                  <a:pt x="12192000" y="0"/>
                </a:moveTo>
                <a:lnTo>
                  <a:pt x="0" y="0"/>
                </a:lnTo>
                <a:lnTo>
                  <a:pt x="0" y="2340428"/>
                </a:lnTo>
                <a:lnTo>
                  <a:pt x="12192000" y="2340428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651940" y="2998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ADD06-5AB5-41CB-A5CA-CF2848F6A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7CE78-AE73-483D-9072-36E21B8629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7" Type="http://schemas.openxmlformats.org/officeDocument/2006/relationships/slideLayout" Target="../slideLayouts/slideLayout7.xml"/><Relationship Id="rId16" Type="http://schemas.openxmlformats.org/officeDocument/2006/relationships/themeOverride" Target="../theme/themeOverride2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tags" Target="../tags/tag14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6" Type="http://schemas.openxmlformats.org/officeDocument/2006/relationships/slideLayout" Target="../slideLayouts/slideLayout2.xml"/><Relationship Id="rId25" Type="http://schemas.openxmlformats.org/officeDocument/2006/relationships/image" Target="../media/image14.jpeg"/><Relationship Id="rId24" Type="http://schemas.openxmlformats.org/officeDocument/2006/relationships/image" Target="../media/image13.jpeg"/><Relationship Id="rId23" Type="http://schemas.openxmlformats.org/officeDocument/2006/relationships/image" Target="../media/image12.jpeg"/><Relationship Id="rId22" Type="http://schemas.openxmlformats.org/officeDocument/2006/relationships/image" Target="../media/image5.jpeg"/><Relationship Id="rId21" Type="http://schemas.openxmlformats.org/officeDocument/2006/relationships/tags" Target="../tags/tag34.xml"/><Relationship Id="rId20" Type="http://schemas.openxmlformats.org/officeDocument/2006/relationships/tags" Target="../tags/tag33.xml"/><Relationship Id="rId2" Type="http://schemas.openxmlformats.org/officeDocument/2006/relationships/tags" Target="../tags/tag20.xml"/><Relationship Id="rId19" Type="http://schemas.openxmlformats.org/officeDocument/2006/relationships/image" Target="../media/image11.svg"/><Relationship Id="rId18" Type="http://schemas.openxmlformats.org/officeDocument/2006/relationships/tags" Target="../tags/tag32.xml"/><Relationship Id="rId17" Type="http://schemas.openxmlformats.org/officeDocument/2006/relationships/image" Target="../media/image10.svg"/><Relationship Id="rId16" Type="http://schemas.openxmlformats.org/officeDocument/2006/relationships/image" Target="../media/image9.png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image" Target="../media/image8.svg"/><Relationship Id="rId10" Type="http://schemas.openxmlformats.org/officeDocument/2006/relationships/image" Target="../media/image7.png"/><Relationship Id="rId1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041959" y="1869260"/>
            <a:ext cx="75558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gradFill>
                  <a:gsLst>
                    <a:gs pos="0">
                      <a:srgbClr val="AF8125"/>
                    </a:gs>
                    <a:gs pos="43000">
                      <a:srgbClr val="FFF6A3"/>
                    </a:gs>
                    <a:gs pos="65000">
                      <a:srgbClr val="E7CC6D"/>
                    </a:gs>
                  </a:gsLst>
                  <a:lin ang="10800000" scaled="0"/>
                </a:gradFill>
                <a:latin typeface="Aharoni" pitchFamily="2" charset="-79"/>
                <a:ea typeface="微软雅黑" panose="020B0503020204020204" pitchFamily="34" charset="-122"/>
                <a:cs typeface="Aharoni" pitchFamily="2" charset="-79"/>
                <a:sym typeface="阿里巴巴普惠体 Heavy"/>
              </a:rPr>
              <a:t>气动挡车梁</a:t>
            </a:r>
            <a:r>
              <a:rPr lang="en-US" altLang="zh-CN" sz="6000" dirty="0">
                <a:gradFill>
                  <a:gsLst>
                    <a:gs pos="0">
                      <a:srgbClr val="AF8125"/>
                    </a:gs>
                    <a:gs pos="43000">
                      <a:srgbClr val="FFF6A3"/>
                    </a:gs>
                    <a:gs pos="65000">
                      <a:srgbClr val="E7CC6D"/>
                    </a:gs>
                  </a:gsLst>
                  <a:lin ang="10800000" scaled="0"/>
                </a:gradFill>
                <a:latin typeface="Aharoni" pitchFamily="2" charset="-79"/>
                <a:ea typeface="微软雅黑" panose="020B0503020204020204" pitchFamily="34" charset="-122"/>
                <a:cs typeface="Aharoni" pitchFamily="2" charset="-79"/>
                <a:sym typeface="阿里巴巴普惠体 Heavy"/>
              </a:rPr>
              <a:t> </a:t>
            </a:r>
            <a:endParaRPr lang="zh-CN" altLang="en-US" sz="6000" dirty="0">
              <a:gradFill>
                <a:gsLst>
                  <a:gs pos="0">
                    <a:srgbClr val="AF8125"/>
                  </a:gs>
                  <a:gs pos="43000">
                    <a:srgbClr val="FFF6A3"/>
                  </a:gs>
                  <a:gs pos="65000">
                    <a:srgbClr val="E7CC6D"/>
                  </a:gs>
                </a:gsLst>
                <a:lin ang="10800000" scaled="0"/>
              </a:gradFill>
              <a:latin typeface="Aharoni" pitchFamily="2" charset="-79"/>
              <a:ea typeface="微软雅黑" panose="020B0503020204020204" pitchFamily="34" charset="-122"/>
              <a:cs typeface="Aharoni" pitchFamily="2" charset="-79"/>
              <a:sym typeface="阿里巴巴普惠体 Heavy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71523" y="1474305"/>
            <a:ext cx="482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400" dirty="0">
                <a:solidFill>
                  <a:srgbClr val="E7CC6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Standard Template</a:t>
            </a:r>
            <a:endParaRPr lang="en-US" altLang="zh-CN" sz="1400" dirty="0">
              <a:solidFill>
                <a:srgbClr val="E7CC6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371523" y="1851297"/>
            <a:ext cx="4824000" cy="18000"/>
          </a:xfrm>
          <a:prstGeom prst="rect">
            <a:avLst/>
          </a:prstGeom>
          <a:gradFill>
            <a:gsLst>
              <a:gs pos="100000">
                <a:srgbClr val="E7CC6D">
                  <a:alpha val="0"/>
                </a:srgbClr>
              </a:gs>
              <a:gs pos="0">
                <a:srgbClr val="AF8125"/>
              </a:gs>
              <a:gs pos="34000">
                <a:srgbClr val="FFF6A3"/>
              </a:gs>
              <a:gs pos="59000">
                <a:srgbClr val="E7CC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28604" y="2961874"/>
            <a:ext cx="4824000" cy="18000"/>
          </a:xfrm>
          <a:prstGeom prst="rect">
            <a:avLst/>
          </a:prstGeom>
          <a:gradFill>
            <a:gsLst>
              <a:gs pos="100000">
                <a:srgbClr val="E7CC6D">
                  <a:alpha val="0"/>
                </a:srgbClr>
              </a:gs>
              <a:gs pos="0">
                <a:srgbClr val="AF8125"/>
              </a:gs>
              <a:gs pos="34000">
                <a:srgbClr val="FFF6A3"/>
              </a:gs>
              <a:gs pos="59000">
                <a:srgbClr val="E7CC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623425" y="3474085"/>
            <a:ext cx="13544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200" dirty="0">
                <a:solidFill>
                  <a:srgbClr val="E7CC6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Kuangan001</a:t>
            </a:r>
            <a:endParaRPr lang="en-US" altLang="zh-CN" sz="1200" dirty="0">
              <a:solidFill>
                <a:srgbClr val="E7CC6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  <p:bldP spid="13" grpId="0" bldLvl="0" animBg="1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9" b="47136"/>
          <a:stretch>
            <a:fillRect/>
          </a:stretch>
        </p:blipFill>
        <p:spPr>
          <a:xfrm flipH="1">
            <a:off x="0" y="4517572"/>
            <a:ext cx="12192000" cy="2340428"/>
          </a:xfrm>
          <a:custGeom>
            <a:avLst/>
            <a:gdLst>
              <a:gd name="connsiteX0" fmla="*/ 12192000 w 12192000"/>
              <a:gd name="connsiteY0" fmla="*/ 0 h 2340428"/>
              <a:gd name="connsiteX1" fmla="*/ 0 w 12192000"/>
              <a:gd name="connsiteY1" fmla="*/ 0 h 2340428"/>
              <a:gd name="connsiteX2" fmla="*/ 0 w 12192000"/>
              <a:gd name="connsiteY2" fmla="*/ 2340428 h 2340428"/>
              <a:gd name="connsiteX3" fmla="*/ 12192000 w 12192000"/>
              <a:gd name="connsiteY3" fmla="*/ 2340428 h 234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40428">
                <a:moveTo>
                  <a:pt x="12192000" y="0"/>
                </a:moveTo>
                <a:lnTo>
                  <a:pt x="0" y="0"/>
                </a:lnTo>
                <a:lnTo>
                  <a:pt x="0" y="2340428"/>
                </a:lnTo>
                <a:lnTo>
                  <a:pt x="12192000" y="2340428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6749143" y="1078581"/>
            <a:ext cx="51972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>
                <a:gradFill>
                  <a:gsLst>
                    <a:gs pos="0">
                      <a:srgbClr val="AF8125"/>
                    </a:gs>
                    <a:gs pos="43000">
                      <a:srgbClr val="FFF6A3"/>
                    </a:gs>
                    <a:gs pos="65000">
                      <a:srgbClr val="E7CC6D"/>
                    </a:gs>
                  </a:gsLst>
                  <a:lin ang="10800000" scaled="0"/>
                </a:gradFill>
                <a:latin typeface="Aharoni" pitchFamily="2" charset="-79"/>
                <a:ea typeface="微软雅黑" panose="020B0503020204020204" pitchFamily="34" charset="-122"/>
                <a:cs typeface="Aharoni" pitchFamily="2" charset="-79"/>
                <a:sym typeface="阿里巴巴普惠体 Heavy"/>
              </a:rPr>
              <a:t>CONTENTS</a:t>
            </a:r>
            <a:endParaRPr lang="en-US" altLang="zh-CN" sz="4800" dirty="0">
              <a:gradFill>
                <a:gsLst>
                  <a:gs pos="0">
                    <a:srgbClr val="AF8125"/>
                  </a:gs>
                  <a:gs pos="43000">
                    <a:srgbClr val="FFF6A3"/>
                  </a:gs>
                  <a:gs pos="65000">
                    <a:srgbClr val="E7CC6D"/>
                  </a:gs>
                </a:gsLst>
                <a:lin ang="10800000" scaled="0"/>
              </a:gradFill>
              <a:latin typeface="Aharoni" pitchFamily="2" charset="-79"/>
              <a:ea typeface="微软雅黑" panose="020B0503020204020204" pitchFamily="34" charset="-122"/>
              <a:cs typeface="Aharoni" pitchFamily="2" charset="-79"/>
              <a:sym typeface="阿里巴巴普惠体 Heavy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6749143" y="941434"/>
            <a:ext cx="4824000" cy="18000"/>
          </a:xfrm>
          <a:prstGeom prst="rect">
            <a:avLst/>
          </a:prstGeom>
          <a:gradFill>
            <a:gsLst>
              <a:gs pos="100000">
                <a:srgbClr val="E7CC6D">
                  <a:alpha val="0"/>
                </a:srgbClr>
              </a:gs>
              <a:gs pos="0">
                <a:srgbClr val="AF8125"/>
              </a:gs>
              <a:gs pos="34000">
                <a:srgbClr val="FFF6A3"/>
              </a:gs>
              <a:gs pos="59000">
                <a:srgbClr val="E7CC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22437" y="1890086"/>
            <a:ext cx="4824000" cy="18000"/>
          </a:xfrm>
          <a:prstGeom prst="rect">
            <a:avLst/>
          </a:prstGeom>
          <a:gradFill>
            <a:gsLst>
              <a:gs pos="100000">
                <a:srgbClr val="E7CC6D">
                  <a:alpha val="0"/>
                </a:srgbClr>
              </a:gs>
              <a:gs pos="0">
                <a:srgbClr val="AF8125"/>
              </a:gs>
              <a:gs pos="34000">
                <a:srgbClr val="FFF6A3"/>
              </a:gs>
              <a:gs pos="59000">
                <a:srgbClr val="E7CC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grpSp>
        <p:nvGrpSpPr>
          <p:cNvPr id="31" name="组合 30"/>
          <p:cNvGrpSpPr/>
          <p:nvPr>
            <p:custDataLst>
              <p:tags r:id="rId3"/>
            </p:custDataLst>
          </p:nvPr>
        </p:nvGrpSpPr>
        <p:grpSpPr>
          <a:xfrm>
            <a:off x="609879" y="2585460"/>
            <a:ext cx="10972243" cy="2432226"/>
            <a:chOff x="346068" y="2585459"/>
            <a:chExt cx="10972242" cy="2432226"/>
          </a:xfrm>
        </p:grpSpPr>
        <p:grpSp>
          <p:nvGrpSpPr>
            <p:cNvPr id="18" name="组合 17"/>
            <p:cNvGrpSpPr/>
            <p:nvPr/>
          </p:nvGrpSpPr>
          <p:grpSpPr>
            <a:xfrm>
              <a:off x="346068" y="2585459"/>
              <a:ext cx="2935483" cy="2246316"/>
              <a:chOff x="1347553" y="2585459"/>
              <a:chExt cx="2935483" cy="2246316"/>
            </a:xfrm>
          </p:grpSpPr>
          <p:sp>
            <p:nvSpPr>
              <p:cNvPr id="13" name="文本框 1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168374" y="2585459"/>
                <a:ext cx="1293840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7200" b="1" dirty="0">
                    <a:ln w="19050">
                      <a:solidFill>
                        <a:srgbClr val="E7CC6D"/>
                      </a:solidFill>
                    </a:ln>
                    <a:noFill/>
                    <a:latin typeface="阿里巴巴普惠体 Heavy"/>
                    <a:ea typeface="微软雅黑" panose="020B0503020204020204" pitchFamily="34" charset="-122"/>
                    <a:cs typeface="阿里巴巴普惠体 Heavy" pitchFamily="18" charset="-122"/>
                    <a:sym typeface="阿里巴巴普惠体 Heavy"/>
                  </a:rPr>
                  <a:t>01</a:t>
                </a:r>
                <a:endParaRPr lang="en-US" altLang="zh-CN" sz="7200" b="1" dirty="0">
                  <a:ln w="19050">
                    <a:solidFill>
                      <a:srgbClr val="E7CC6D"/>
                    </a:solidFill>
                  </a:ln>
                  <a:noFill/>
                  <a:latin typeface="阿里巴巴普惠体 Heavy"/>
                  <a:ea typeface="微软雅黑" panose="020B0503020204020204" pitchFamily="34" charset="-122"/>
                  <a:cs typeface="阿里巴巴普惠体 Heavy" pitchFamily="18" charset="-122"/>
                  <a:sym typeface="阿里巴巴普惠体 Heavy"/>
                </a:endParaRPr>
              </a:p>
            </p:txBody>
          </p:sp>
          <p:sp>
            <p:nvSpPr>
              <p:cNvPr id="14" name="文本框 13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347553" y="3878640"/>
                <a:ext cx="2935483" cy="9531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gradFill>
                      <a:gsLst>
                        <a:gs pos="0">
                          <a:srgbClr val="E7CC6D"/>
                        </a:gs>
                        <a:gs pos="74000">
                          <a:srgbClr val="FFF6A3"/>
                        </a:gs>
                        <a:gs pos="100000">
                          <a:srgbClr val="AF8125"/>
                        </a:gs>
                      </a:gsLst>
                      <a:lin ang="5400000" scaled="1"/>
                    </a:gradFill>
                    <a:latin typeface="阿里巴巴普惠体 Heavy"/>
                    <a:ea typeface="微软雅黑" panose="020B0503020204020204" pitchFamily="34" charset="-122"/>
                    <a:sym typeface="阿里巴巴普惠体 Heavy"/>
                  </a:rPr>
                  <a:t>气动挡车梁工作简介</a:t>
                </a:r>
                <a:endParaRPr lang="zh-CN" altLang="en-US" sz="2800" b="1" dirty="0">
                  <a:gradFill>
                    <a:gsLst>
                      <a:gs pos="0">
                        <a:srgbClr val="E7CC6D"/>
                      </a:gs>
                      <a:gs pos="74000">
                        <a:srgbClr val="FFF6A3"/>
                      </a:gs>
                      <a:gs pos="100000">
                        <a:srgbClr val="AF8125"/>
                      </a:gs>
                    </a:gsLst>
                    <a:lin ang="5400000" scaled="1"/>
                  </a:gradFill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  <p:sp>
            <p:nvSpPr>
              <p:cNvPr id="16" name="矩形 15"/>
              <p:cNvSpPr/>
              <p:nvPr>
                <p:custDataLst>
                  <p:tags r:id="rId6"/>
                </p:custDataLst>
              </p:nvPr>
            </p:nvSpPr>
            <p:spPr>
              <a:xfrm>
                <a:off x="1719466" y="3739111"/>
                <a:ext cx="2191656" cy="18000"/>
              </a:xfrm>
              <a:prstGeom prst="rect">
                <a:avLst/>
              </a:prstGeom>
              <a:gradFill>
                <a:gsLst>
                  <a:gs pos="0">
                    <a:srgbClr val="AF8125"/>
                  </a:gs>
                  <a:gs pos="43000">
                    <a:srgbClr val="FFF6A3"/>
                  </a:gs>
                  <a:gs pos="65000">
                    <a:srgbClr val="E7CC6D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3024988" y="2585459"/>
              <a:ext cx="2935483" cy="2245660"/>
              <a:chOff x="1347553" y="2585459"/>
              <a:chExt cx="2935483" cy="2245660"/>
            </a:xfrm>
          </p:grpSpPr>
          <p:sp>
            <p:nvSpPr>
              <p:cNvPr id="20" name="文本框 19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2168608" y="2585459"/>
                <a:ext cx="1546225" cy="1198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7200" b="1">
                    <a:ln w="19050">
                      <a:solidFill>
                        <a:srgbClr val="E7CC6D"/>
                      </a:solidFill>
                    </a:ln>
                    <a:noFill/>
                    <a:latin typeface="阿里巴巴普惠体 Heavy" pitchFamily="18" charset="-122"/>
                    <a:ea typeface="阿里巴巴普惠体 Heavy" pitchFamily="18" charset="-122"/>
                    <a:cs typeface="阿里巴巴普惠体 Heavy" pitchFamily="18" charset="-122"/>
                  </a:defRPr>
                </a:lvl1pPr>
              </a:lstStyle>
              <a:p>
                <a:r>
                  <a:rPr lang="en-US" altLang="zh-CN" dirty="0">
                    <a:latin typeface="阿里巴巴普惠体 Heavy"/>
                    <a:ea typeface="微软雅黑" panose="020B0503020204020204" pitchFamily="34" charset="-122"/>
                    <a:sym typeface="阿里巴巴普惠体 Heavy"/>
                  </a:rPr>
                  <a:t>02</a:t>
                </a:r>
                <a:endParaRPr lang="en-US" altLang="zh-CN" dirty="0"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  <p:sp>
            <p:nvSpPr>
              <p:cNvPr id="21" name="文本框 2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347553" y="3878640"/>
                <a:ext cx="2935483" cy="9524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gradFill>
                      <a:gsLst>
                        <a:gs pos="0">
                          <a:srgbClr val="E7CC6D"/>
                        </a:gs>
                        <a:gs pos="74000">
                          <a:srgbClr val="FFF6A3"/>
                        </a:gs>
                        <a:gs pos="100000">
                          <a:srgbClr val="AF8125"/>
                        </a:gs>
                      </a:gsLst>
                      <a:lin ang="5400000" scaled="1"/>
                    </a:gradFill>
                    <a:latin typeface="阿里巴巴普惠体 Heavy"/>
                    <a:ea typeface="微软雅黑" panose="020B0503020204020204" pitchFamily="34" charset="-122"/>
                    <a:sym typeface="阿里巴巴普惠体 Heavy"/>
                  </a:rPr>
                  <a:t>气动挡车梁安装要求</a:t>
                </a:r>
                <a:endParaRPr lang="zh-CN" altLang="en-US" sz="2800" b="1" dirty="0">
                  <a:gradFill>
                    <a:gsLst>
                      <a:gs pos="0">
                        <a:srgbClr val="E7CC6D"/>
                      </a:gs>
                      <a:gs pos="74000">
                        <a:srgbClr val="FFF6A3"/>
                      </a:gs>
                      <a:gs pos="100000">
                        <a:srgbClr val="AF8125"/>
                      </a:gs>
                    </a:gsLst>
                    <a:lin ang="5400000" scaled="1"/>
                  </a:gradFill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  <p:sp>
            <p:nvSpPr>
              <p:cNvPr id="22" name="矩形 21"/>
              <p:cNvSpPr/>
              <p:nvPr>
                <p:custDataLst>
                  <p:tags r:id="rId9"/>
                </p:custDataLst>
              </p:nvPr>
            </p:nvSpPr>
            <p:spPr>
              <a:xfrm>
                <a:off x="1719466" y="3739111"/>
                <a:ext cx="2191656" cy="18000"/>
              </a:xfrm>
              <a:prstGeom prst="rect">
                <a:avLst/>
              </a:prstGeom>
              <a:gradFill>
                <a:gsLst>
                  <a:gs pos="0">
                    <a:srgbClr val="AF8125"/>
                  </a:gs>
                  <a:gs pos="43000">
                    <a:srgbClr val="FFF6A3"/>
                  </a:gs>
                  <a:gs pos="65000">
                    <a:srgbClr val="E7CC6D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5703908" y="2585459"/>
              <a:ext cx="2935483" cy="2432226"/>
              <a:chOff x="1347553" y="2585459"/>
              <a:chExt cx="2935483" cy="2432226"/>
            </a:xfrm>
          </p:grpSpPr>
          <p:sp>
            <p:nvSpPr>
              <p:cNvPr id="24" name="文本框 23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2168608" y="2585459"/>
                <a:ext cx="1507490" cy="1198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7200" b="1">
                    <a:ln w="19050">
                      <a:solidFill>
                        <a:srgbClr val="E7CC6D"/>
                      </a:solidFill>
                    </a:ln>
                    <a:noFill/>
                    <a:latin typeface="阿里巴巴普惠体 Heavy" pitchFamily="18" charset="-122"/>
                    <a:ea typeface="阿里巴巴普惠体 Heavy" pitchFamily="18" charset="-122"/>
                    <a:cs typeface="阿里巴巴普惠体 Heavy" pitchFamily="18" charset="-122"/>
                  </a:defRPr>
                </a:lvl1pPr>
              </a:lstStyle>
              <a:p>
                <a:r>
                  <a:rPr lang="en-US" altLang="zh-CN" dirty="0">
                    <a:latin typeface="阿里巴巴普惠体 Heavy"/>
                    <a:ea typeface="微软雅黑" panose="020B0503020204020204" pitchFamily="34" charset="-122"/>
                    <a:sym typeface="阿里巴巴普惠体 Heavy"/>
                  </a:rPr>
                  <a:t>03</a:t>
                </a:r>
                <a:endParaRPr lang="en-US" altLang="zh-CN" dirty="0"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  <p:sp>
            <p:nvSpPr>
              <p:cNvPr id="25" name="文本框 24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7553" y="3878640"/>
                <a:ext cx="2935483" cy="1139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gradFill>
                      <a:gsLst>
                        <a:gs pos="0">
                          <a:srgbClr val="E7CC6D"/>
                        </a:gs>
                        <a:gs pos="74000">
                          <a:srgbClr val="FFF6A3"/>
                        </a:gs>
                        <a:gs pos="100000">
                          <a:srgbClr val="AF8125"/>
                        </a:gs>
                      </a:gsLst>
                      <a:lin ang="5400000" scaled="1"/>
                    </a:gradFill>
                    <a:latin typeface="阿里巴巴普惠体 Heavy"/>
                    <a:ea typeface="微软雅黑" panose="020B0503020204020204" pitchFamily="34" charset="-122"/>
                    <a:sym typeface="阿里巴巴普惠体 Heavy"/>
                  </a:rPr>
                  <a:t>气动挡车梁产品结构</a:t>
                </a:r>
                <a:endParaRPr lang="zh-CN" altLang="en-US" sz="2800" b="1" dirty="0">
                  <a:gradFill>
                    <a:gsLst>
                      <a:gs pos="0">
                        <a:srgbClr val="E7CC6D"/>
                      </a:gs>
                      <a:gs pos="74000">
                        <a:srgbClr val="FFF6A3"/>
                      </a:gs>
                      <a:gs pos="100000">
                        <a:srgbClr val="AF8125"/>
                      </a:gs>
                    </a:gsLst>
                    <a:lin ang="5400000" scaled="1"/>
                  </a:gradFill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  <p:sp>
            <p:nvSpPr>
              <p:cNvPr id="26" name="矩形 25"/>
              <p:cNvSpPr/>
              <p:nvPr>
                <p:custDataLst>
                  <p:tags r:id="rId12"/>
                </p:custDataLst>
              </p:nvPr>
            </p:nvSpPr>
            <p:spPr>
              <a:xfrm>
                <a:off x="1719466" y="3739111"/>
                <a:ext cx="2191656" cy="18000"/>
              </a:xfrm>
              <a:prstGeom prst="rect">
                <a:avLst/>
              </a:prstGeom>
              <a:gradFill>
                <a:gsLst>
                  <a:gs pos="0">
                    <a:srgbClr val="AF8125"/>
                  </a:gs>
                  <a:gs pos="43000">
                    <a:srgbClr val="FFF6A3"/>
                  </a:gs>
                  <a:gs pos="65000">
                    <a:srgbClr val="E7CC6D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382827" y="2585459"/>
              <a:ext cx="2935483" cy="2245660"/>
              <a:chOff x="1347553" y="2585459"/>
              <a:chExt cx="2935483" cy="2245660"/>
            </a:xfrm>
          </p:grpSpPr>
          <p:sp>
            <p:nvSpPr>
              <p:cNvPr id="28" name="文本框 27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2168608" y="2585459"/>
                <a:ext cx="1478280" cy="1198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7200" b="1">
                    <a:ln w="19050">
                      <a:solidFill>
                        <a:srgbClr val="E7CC6D"/>
                      </a:solidFill>
                    </a:ln>
                    <a:noFill/>
                    <a:latin typeface="阿里巴巴普惠体 Heavy" pitchFamily="18" charset="-122"/>
                    <a:ea typeface="阿里巴巴普惠体 Heavy" pitchFamily="18" charset="-122"/>
                    <a:cs typeface="阿里巴巴普惠体 Heavy" pitchFamily="18" charset="-122"/>
                  </a:defRPr>
                </a:lvl1pPr>
              </a:lstStyle>
              <a:p>
                <a:r>
                  <a:rPr lang="en-US" altLang="zh-CN" dirty="0">
                    <a:latin typeface="阿里巴巴普惠体 Heavy"/>
                    <a:ea typeface="微软雅黑" panose="020B0503020204020204" pitchFamily="34" charset="-122"/>
                    <a:sym typeface="阿里巴巴普惠体 Heavy"/>
                  </a:rPr>
                  <a:t>04</a:t>
                </a:r>
                <a:endParaRPr lang="en-US" altLang="zh-CN" dirty="0"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  <p:sp>
            <p:nvSpPr>
              <p:cNvPr id="29" name="文本框 28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7553" y="3878640"/>
                <a:ext cx="2935483" cy="9524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gradFill>
                      <a:gsLst>
                        <a:gs pos="0">
                          <a:srgbClr val="E7CC6D"/>
                        </a:gs>
                        <a:gs pos="74000">
                          <a:srgbClr val="FFF6A3"/>
                        </a:gs>
                        <a:gs pos="100000">
                          <a:srgbClr val="AF8125"/>
                        </a:gs>
                      </a:gsLst>
                      <a:lin ang="5400000" scaled="1"/>
                    </a:gradFill>
                    <a:latin typeface="阿里巴巴普惠体 Heavy"/>
                    <a:ea typeface="微软雅黑" panose="020B0503020204020204" pitchFamily="34" charset="-122"/>
                    <a:sym typeface="阿里巴巴普惠体 Heavy"/>
                  </a:rPr>
                  <a:t>气动挡车梁工作原理</a:t>
                </a:r>
                <a:endParaRPr lang="zh-CN" altLang="en-US" sz="2800" b="1" dirty="0">
                  <a:gradFill>
                    <a:gsLst>
                      <a:gs pos="0">
                        <a:srgbClr val="E7CC6D"/>
                      </a:gs>
                      <a:gs pos="74000">
                        <a:srgbClr val="FFF6A3"/>
                      </a:gs>
                      <a:gs pos="100000">
                        <a:srgbClr val="AF8125"/>
                      </a:gs>
                    </a:gsLst>
                    <a:lin ang="5400000" scaled="1"/>
                  </a:gradFill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  <p:sp>
            <p:nvSpPr>
              <p:cNvPr id="30" name="矩形 29"/>
              <p:cNvSpPr/>
              <p:nvPr>
                <p:custDataLst>
                  <p:tags r:id="rId15"/>
                </p:custDataLst>
              </p:nvPr>
            </p:nvSpPr>
            <p:spPr>
              <a:xfrm>
                <a:off x="1719466" y="3739111"/>
                <a:ext cx="2191656" cy="18000"/>
              </a:xfrm>
              <a:prstGeom prst="rect">
                <a:avLst/>
              </a:prstGeom>
              <a:gradFill>
                <a:gsLst>
                  <a:gs pos="0">
                    <a:srgbClr val="AF8125"/>
                  </a:gs>
                  <a:gs pos="43000">
                    <a:srgbClr val="FFF6A3"/>
                  </a:gs>
                  <a:gs pos="65000">
                    <a:srgbClr val="E7CC6D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</p:grpSp>
      </p:grpSp>
      <p:sp>
        <p:nvSpPr>
          <p:cNvPr id="32" name="TextBox 3"/>
          <p:cNvSpPr txBox="1"/>
          <p:nvPr/>
        </p:nvSpPr>
        <p:spPr>
          <a:xfrm>
            <a:off x="0" y="2255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模板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îṥļïďè"/>
          <p:cNvSpPr/>
          <p:nvPr/>
        </p:nvSpPr>
        <p:spPr>
          <a:xfrm>
            <a:off x="8652510" y="627380"/>
            <a:ext cx="3386455" cy="62039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zh-CN" altLang="en-US" sz="2400" b="1" dirty="0">
                <a:gradFill>
                  <a:gsLst>
                    <a:gs pos="0">
                      <a:srgbClr val="E7CC6D"/>
                    </a:gs>
                    <a:gs pos="74000">
                      <a:srgbClr val="FFF6A3"/>
                    </a:gs>
                    <a:gs pos="100000">
                      <a:srgbClr val="AF8125"/>
                    </a:gs>
                  </a:gsLst>
                  <a:lin ang="5400000" scaled="1"/>
                </a:gra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气动挡车梁工作简介</a:t>
            </a:r>
            <a:endParaRPr lang="en-US" altLang="zh-CN" sz="2400" b="1" dirty="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348917" y="1123952"/>
            <a:ext cx="0" cy="501967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ś1îḋè"/>
          <p:cNvSpPr/>
          <p:nvPr/>
        </p:nvSpPr>
        <p:spPr>
          <a:xfrm flipH="1">
            <a:off x="6193208" y="3272474"/>
            <a:ext cx="304800" cy="566057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86026" y="1418399"/>
            <a:ext cx="4309975" cy="0"/>
          </a:xfrm>
          <a:prstGeom prst="line">
            <a:avLst/>
          </a:prstGeom>
          <a:ln w="3175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786026" y="2714611"/>
            <a:ext cx="4309975" cy="0"/>
          </a:xfrm>
          <a:prstGeom prst="line">
            <a:avLst/>
          </a:prstGeom>
          <a:ln w="3175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işľiḑé"/>
          <p:cNvSpPr txBox="1"/>
          <p:nvPr>
            <p:custDataLst>
              <p:tags r:id="rId1"/>
            </p:custDataLst>
          </p:nvPr>
        </p:nvSpPr>
        <p:spPr>
          <a:xfrm>
            <a:off x="1152525" y="2442845"/>
            <a:ext cx="4789805" cy="22256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 anchorCtr="0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56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气动挡车梁是一种矿井斜巷运输防止跑车的装置。该装置采用了气体动力实现挡车梁的起吊，操作省力、动作平稳、</a:t>
            </a:r>
            <a:r>
              <a:rPr lang="en-US" altLang="zh-CN" sz="56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an</a:t>
            </a:r>
            <a:r>
              <a:rPr lang="zh-CN" altLang="en-US" sz="56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全可靠，对斜巷运输进行</a:t>
            </a:r>
            <a:r>
              <a:rPr lang="en-US" altLang="zh-CN" sz="56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an</a:t>
            </a:r>
            <a:r>
              <a:rPr lang="zh-CN" altLang="en-US" sz="56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全保护。该产品远销各地的煤矿企业，有着广阔的推广前景</a:t>
            </a:r>
            <a:r>
              <a:rPr lang="zh-CN" altLang="en-US" sz="64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。</a:t>
            </a:r>
            <a:endParaRPr lang="zh-CN" altLang="en-US" sz="6400" b="1" dirty="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1786026" y="4010823"/>
            <a:ext cx="4309975" cy="0"/>
          </a:xfrm>
          <a:prstGeom prst="line">
            <a:avLst/>
          </a:prstGeom>
          <a:ln w="3175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1786026" y="5307036"/>
            <a:ext cx="4309975" cy="0"/>
          </a:xfrm>
          <a:prstGeom prst="line">
            <a:avLst/>
          </a:prstGeom>
          <a:ln w="3175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组合 54"/>
          <p:cNvGrpSpPr/>
          <p:nvPr/>
        </p:nvGrpSpPr>
        <p:grpSpPr>
          <a:xfrm>
            <a:off x="9100459" y="527996"/>
            <a:ext cx="2690554" cy="596064"/>
            <a:chOff x="330198" y="326793"/>
            <a:chExt cx="2690554" cy="596064"/>
          </a:xfrm>
        </p:grpSpPr>
        <p:sp>
          <p:nvSpPr>
            <p:cNvPr id="56" name="矩形 55"/>
            <p:cNvSpPr/>
            <p:nvPr/>
          </p:nvSpPr>
          <p:spPr>
            <a:xfrm>
              <a:off x="1400752" y="897657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 flipH="1">
              <a:off x="330198" y="326793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</p:grpSp>
      <p:pic>
        <p:nvPicPr>
          <p:cNvPr id="2" name="图片 1" descr="挡车梁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165" y="2190115"/>
            <a:ext cx="3175635" cy="3175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30911" y="4674872"/>
            <a:ext cx="10467975" cy="1114425"/>
          </a:xfrm>
          <a:prstGeom prst="rect">
            <a:avLst/>
          </a:prstGeom>
          <a:solidFill>
            <a:srgbClr val="2C2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4645025" y="2070735"/>
            <a:ext cx="2842895" cy="169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、当气动挡车梁安装在斜井上部时，挡车橡胶垫距上变坡点距离</a:t>
            </a: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s=n</a:t>
            </a:r>
            <a:r>
              <a:rPr lang="en-US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×</a:t>
            </a: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L+(n-1)</a:t>
            </a:r>
            <a:r>
              <a:rPr lang="en-US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×</a:t>
            </a: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b+(3M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～</a:t>
            </a: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8M) (n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为列车节数，</a:t>
            </a: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L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为一节列车长度，</a:t>
            </a: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b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为两节列车间长度</a:t>
            </a: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)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8185150" y="2070736"/>
            <a:ext cx="296672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、当安装在斜巷下部时，挡车橡胶垫距下变坡点距离</a:t>
            </a: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s=3M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～</a:t>
            </a: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8M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3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、当气动挡车梁安装在斜巷上部时，气动控制箱应安装在上车场的躲避硐中，反之，安装在下车场的躲避硐中。</a:t>
            </a:r>
            <a:endParaRPr lang="zh-CN" altLang="en-US" sz="1400" dirty="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44391" y="4871086"/>
            <a:ext cx="65074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、调试：气缸、挡车梁及气控箱安装完毕后，依据气缸的伸缩长度和挡车梁的起吊高度，调整钢丝绳的松紧度。</a:t>
            </a:r>
            <a:endParaRPr lang="zh-CN" altLang="en-US" sz="1400" dirty="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93471" y="4531792"/>
            <a:ext cx="307657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4</a:t>
            </a:r>
            <a:r>
              <a:rPr lang="zh-CN" altLang="en-US" sz="14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、当气缸固定座、定位板、滑车座及挡车梁座用锚杆固定在斜井顶板上时，其中心线应一致，与道轨平行，且在道轨中心线正上方。</a:t>
            </a:r>
            <a:endParaRPr lang="zh-CN" altLang="en-US" sz="1400" dirty="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4727575" y="1589407"/>
            <a:ext cx="92711" cy="371475"/>
          </a:xfrm>
          <a:prstGeom prst="rect">
            <a:avLst/>
          </a:prstGeom>
          <a:solidFill>
            <a:schemeClr val="accent1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8188326" y="1589407"/>
            <a:ext cx="92711" cy="371475"/>
          </a:xfrm>
          <a:prstGeom prst="rect">
            <a:avLst/>
          </a:prstGeom>
          <a:solidFill>
            <a:schemeClr val="accent1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093845" y="4888865"/>
            <a:ext cx="76200" cy="685800"/>
          </a:xfrm>
          <a:prstGeom prst="rect">
            <a:avLst/>
          </a:prstGeom>
          <a:solidFill>
            <a:schemeClr val="accent1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30911" y="1828800"/>
            <a:ext cx="3300727" cy="211264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136" b="-21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188599" y="527996"/>
            <a:ext cx="3602414" cy="596064"/>
            <a:chOff x="-581662" y="326793"/>
            <a:chExt cx="3602414" cy="596064"/>
          </a:xfrm>
        </p:grpSpPr>
        <p:sp>
          <p:nvSpPr>
            <p:cNvPr id="21" name="矩形 20"/>
            <p:cNvSpPr/>
            <p:nvPr/>
          </p:nvSpPr>
          <p:spPr>
            <a:xfrm>
              <a:off x="1400752" y="897657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330198" y="326793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-581662" y="399818"/>
              <a:ext cx="3602355" cy="521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gradFill>
                    <a:gsLst>
                      <a:gs pos="0">
                        <a:srgbClr val="E7CC6D"/>
                      </a:gs>
                      <a:gs pos="74000">
                        <a:srgbClr val="FFF6A3"/>
                      </a:gs>
                      <a:gs pos="100000">
                        <a:srgbClr val="AF8125"/>
                      </a:gs>
                    </a:gsLst>
                    <a:lin ang="5400000" scaled="1"/>
                  </a:gradFill>
                  <a:latin typeface="阿里巴巴普惠体 Heavy"/>
                  <a:ea typeface="微软雅黑" panose="020B0503020204020204" pitchFamily="34" charset="-122"/>
                  <a:sym typeface="阿里巴巴普惠体 Heavy"/>
                </a:rPr>
                <a:t>气动挡车梁安装要求</a:t>
              </a:r>
              <a:endParaRPr lang="en-US" altLang="zh-CN" sz="28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1" grpId="0"/>
      <p:bldP spid="14" grpId="0"/>
      <p:bldP spid="15" grpId="0"/>
      <p:bldP spid="16" grpId="0" bldLvl="0" animBg="1"/>
      <p:bldP spid="17" grpId="0" bldLvl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915670" y="2011046"/>
            <a:ext cx="2399031" cy="379793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7" name="椭圆 6"/>
          <p:cNvSpPr/>
          <p:nvPr>
            <p:custDataLst>
              <p:tags r:id="rId2"/>
            </p:custDataLst>
          </p:nvPr>
        </p:nvSpPr>
        <p:spPr>
          <a:xfrm>
            <a:off x="1673860" y="1582421"/>
            <a:ext cx="908051" cy="904875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>
            <a:outerShdw blurRad="444500" sx="106000" sy="106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sz="320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3562986" y="2011046"/>
            <a:ext cx="2399031" cy="3797935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8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9" name="椭圆 8"/>
          <p:cNvSpPr/>
          <p:nvPr>
            <p:custDataLst>
              <p:tags r:id="rId4"/>
            </p:custDataLst>
          </p:nvPr>
        </p:nvSpPr>
        <p:spPr>
          <a:xfrm>
            <a:off x="4321175" y="1582421"/>
            <a:ext cx="908051" cy="904875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>
            <a:outerShdw blurRad="444500" sx="106000" sy="106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sz="320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6243955" y="2011046"/>
            <a:ext cx="2399031" cy="379793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1" name="椭圆 10"/>
          <p:cNvSpPr/>
          <p:nvPr>
            <p:custDataLst>
              <p:tags r:id="rId6"/>
            </p:custDataLst>
          </p:nvPr>
        </p:nvSpPr>
        <p:spPr>
          <a:xfrm>
            <a:off x="7002780" y="1582421"/>
            <a:ext cx="908051" cy="904875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>
            <a:outerShdw blurRad="444500" sx="106000" sy="106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sz="320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8891906" y="2011046"/>
            <a:ext cx="2399031" cy="3797935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8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3" name="椭圆 12"/>
          <p:cNvSpPr/>
          <p:nvPr>
            <p:custDataLst>
              <p:tags r:id="rId8"/>
            </p:custDataLst>
          </p:nvPr>
        </p:nvSpPr>
        <p:spPr>
          <a:xfrm>
            <a:off x="9650095" y="1582421"/>
            <a:ext cx="908051" cy="904875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>
            <a:outerShdw blurRad="444500" sx="106000" sy="106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sz="320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pic>
        <p:nvPicPr>
          <p:cNvPr id="18" name="图片 26" descr="303b32303036333030343bd4b2d0ce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64360" y="1771650"/>
            <a:ext cx="501651" cy="501650"/>
          </a:xfrm>
          <a:prstGeom prst="rect">
            <a:avLst/>
          </a:prstGeom>
        </p:spPr>
      </p:pic>
      <p:pic>
        <p:nvPicPr>
          <p:cNvPr id="19" name="图片 27" descr="303b32303036333030343bd4b2d0ce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24375" y="1783715"/>
            <a:ext cx="501651" cy="501650"/>
          </a:xfrm>
          <a:prstGeom prst="rect">
            <a:avLst/>
          </a:prstGeom>
        </p:spPr>
      </p:pic>
      <p:pic>
        <p:nvPicPr>
          <p:cNvPr id="20" name="图片 28" descr="303b32303036333030343bd4b2d0ce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06615" y="1784350"/>
            <a:ext cx="501651" cy="501650"/>
          </a:xfrm>
          <a:prstGeom prst="rect">
            <a:avLst/>
          </a:prstGeom>
        </p:spPr>
      </p:pic>
      <p:pic>
        <p:nvPicPr>
          <p:cNvPr id="21" name="图片 29" descr="303b32303036333030343bd4b2d0ce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58375" y="1771650"/>
            <a:ext cx="501651" cy="501650"/>
          </a:xfrm>
          <a:prstGeom prst="rect">
            <a:avLst/>
          </a:prstGeom>
        </p:spPr>
      </p:pic>
      <p:pic>
        <p:nvPicPr>
          <p:cNvPr id="22" name="图片 10" descr="303b333633373531333bbcfdcdb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V="1">
            <a:off x="1877697" y="5137152"/>
            <a:ext cx="501015" cy="259715"/>
          </a:xfrm>
          <a:prstGeom prst="rect">
            <a:avLst/>
          </a:prstGeom>
        </p:spPr>
      </p:pic>
      <p:pic>
        <p:nvPicPr>
          <p:cNvPr id="23" name="图片 12" descr="303b333633373531333bbcfdcdb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V="1">
            <a:off x="4525011" y="5137152"/>
            <a:ext cx="501015" cy="259715"/>
          </a:xfrm>
          <a:prstGeom prst="rect">
            <a:avLst/>
          </a:prstGeom>
        </p:spPr>
      </p:pic>
      <p:pic>
        <p:nvPicPr>
          <p:cNvPr id="24" name="图片 14" descr="303b333633373531333bbcfdcdb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V="1">
            <a:off x="7207251" y="5137152"/>
            <a:ext cx="501015" cy="259715"/>
          </a:xfrm>
          <a:prstGeom prst="rect">
            <a:avLst/>
          </a:prstGeom>
        </p:spPr>
      </p:pic>
      <p:pic>
        <p:nvPicPr>
          <p:cNvPr id="25" name="图片 15" descr="303b333633373531333bbcfdcdb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V="1">
            <a:off x="9859011" y="5137152"/>
            <a:ext cx="501015" cy="25971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9100459" y="527996"/>
            <a:ext cx="2690555" cy="596064"/>
            <a:chOff x="330198" y="326793"/>
            <a:chExt cx="2690555" cy="596064"/>
          </a:xfrm>
        </p:grpSpPr>
        <p:sp>
          <p:nvSpPr>
            <p:cNvPr id="27" name="矩形 26"/>
            <p:cNvSpPr/>
            <p:nvPr/>
          </p:nvSpPr>
          <p:spPr>
            <a:xfrm>
              <a:off x="1400752" y="897657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flipH="1">
              <a:off x="330198" y="326793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30199" y="399805"/>
              <a:ext cx="2690554" cy="521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spcBef>
                  <a:spcPct val="0"/>
                </a:spcBef>
              </a:pPr>
              <a:r>
                <a:rPr lang="zh-CN" altLang="en-US" sz="2800" b="1" dirty="0">
                  <a:gradFill>
                    <a:gsLst>
                      <a:gs pos="0">
                        <a:srgbClr val="E7CC6D"/>
                      </a:gs>
                      <a:gs pos="74000">
                        <a:srgbClr val="FFF6A3"/>
                      </a:gs>
                      <a:gs pos="100000">
                        <a:srgbClr val="AF8125"/>
                      </a:gs>
                    </a:gsLst>
                    <a:lin ang="5400000" scaled="1"/>
                  </a:gradFill>
                  <a:latin typeface="阿里巴巴普惠体 Heavy"/>
                  <a:ea typeface="微软雅黑" panose="020B0503020204020204" pitchFamily="34" charset="-122"/>
                  <a:sym typeface="阿里巴巴普惠体 Heavy"/>
                </a:rPr>
                <a:t>气动挡车梁</a:t>
              </a:r>
              <a:endParaRPr lang="en-US" altLang="zh-CN" sz="28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</p:grpSp>
      <p:pic>
        <p:nvPicPr>
          <p:cNvPr id="2" name="图片 1" descr="挡车梁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85250" y="2787650"/>
            <a:ext cx="2244725" cy="2244725"/>
          </a:xfrm>
          <a:prstGeom prst="rect">
            <a:avLst/>
          </a:prstGeom>
        </p:spPr>
      </p:pic>
      <p:pic>
        <p:nvPicPr>
          <p:cNvPr id="3" name="图片 2" descr="挡车梁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30315" y="2787650"/>
            <a:ext cx="2244725" cy="2244725"/>
          </a:xfrm>
          <a:prstGeom prst="rect">
            <a:avLst/>
          </a:prstGeom>
        </p:spPr>
      </p:pic>
      <p:pic>
        <p:nvPicPr>
          <p:cNvPr id="4" name="图片 3" descr="挡车梁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656965" y="2787650"/>
            <a:ext cx="2244725" cy="2244725"/>
          </a:xfrm>
          <a:prstGeom prst="rect">
            <a:avLst/>
          </a:prstGeom>
        </p:spPr>
      </p:pic>
      <p:pic>
        <p:nvPicPr>
          <p:cNvPr id="5" name="图片 4" descr="挡车梁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83615" y="2787650"/>
            <a:ext cx="2244725" cy="2244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4"/>
          <p:cNvSpPr/>
          <p:nvPr/>
        </p:nvSpPr>
        <p:spPr>
          <a:xfrm>
            <a:off x="6132195" y="3199130"/>
            <a:ext cx="44399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阿里巴巴普惠体 Heavy"/>
                <a:ea typeface="微软雅黑" panose="020B0503020204020204" pitchFamily="34" charset="-122"/>
                <a:cs typeface="思源黑体 CN Bold" panose="020B0800000000000000" pitchFamily="34" charset="-122"/>
                <a:sym typeface="阿里巴巴普惠体 Heavy"/>
              </a:rPr>
              <a:t>气动挡车梁主要由气缸、挡车梁、气控箱等部分构成。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 Heavy"/>
              <a:ea typeface="微软雅黑" panose="020B0503020204020204" pitchFamily="34" charset="-122"/>
              <a:cs typeface="思源黑体 CN Bold" panose="020B0800000000000000" pitchFamily="34" charset="-122"/>
              <a:sym typeface="阿里巴巴普惠体 Heavy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25034" y="2009777"/>
            <a:ext cx="4596303" cy="2690658"/>
            <a:chOff x="1378" y="2702"/>
            <a:chExt cx="8294" cy="4854"/>
          </a:xfrm>
        </p:grpSpPr>
        <p:sp>
          <p:nvSpPr>
            <p:cNvPr id="10" name="矩形 9"/>
            <p:cNvSpPr/>
            <p:nvPr/>
          </p:nvSpPr>
          <p:spPr>
            <a:xfrm>
              <a:off x="1378" y="2702"/>
              <a:ext cx="8294" cy="4854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741" y="2915"/>
              <a:ext cx="7568" cy="4429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6943" b="-694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09199" y="527996"/>
            <a:ext cx="3881814" cy="596064"/>
            <a:chOff x="-861062" y="326793"/>
            <a:chExt cx="3881814" cy="596064"/>
          </a:xfrm>
        </p:grpSpPr>
        <p:sp>
          <p:nvSpPr>
            <p:cNvPr id="17" name="矩形 16"/>
            <p:cNvSpPr/>
            <p:nvPr/>
          </p:nvSpPr>
          <p:spPr>
            <a:xfrm>
              <a:off x="1400752" y="897657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flipH="1">
              <a:off x="330198" y="326793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-861062" y="399818"/>
              <a:ext cx="3881755" cy="521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gradFill>
                    <a:gsLst>
                      <a:gs pos="0">
                        <a:srgbClr val="E7CC6D"/>
                      </a:gs>
                      <a:gs pos="74000">
                        <a:srgbClr val="FFF6A3"/>
                      </a:gs>
                      <a:gs pos="100000">
                        <a:srgbClr val="AF8125"/>
                      </a:gs>
                    </a:gsLst>
                    <a:lin ang="5400000" scaled="1"/>
                  </a:gradFill>
                  <a:latin typeface="阿里巴巴普惠体 Heavy"/>
                  <a:ea typeface="微软雅黑" panose="020B0503020204020204" pitchFamily="34" charset="-122"/>
                  <a:sym typeface="阿里巴巴普惠体 Heavy"/>
                </a:rPr>
                <a:t>气动挡车梁产品结构</a:t>
              </a:r>
              <a:endParaRPr lang="en-US" altLang="zh-CN" sz="28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>
            <p:custDataLst>
              <p:tags r:id="rId1"/>
            </p:custDataLst>
          </p:nvPr>
        </p:nvCxnSpPr>
        <p:spPr>
          <a:xfrm>
            <a:off x="5604512" y="3636645"/>
            <a:ext cx="5274945" cy="0"/>
          </a:xfrm>
          <a:prstGeom prst="line">
            <a:avLst/>
          </a:prstGeom>
          <a:ln w="3175" cap="rnd">
            <a:solidFill>
              <a:srgbClr val="DCBE9D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8242300" y="1853565"/>
            <a:ext cx="0" cy="3444240"/>
          </a:xfrm>
          <a:prstGeom prst="line">
            <a:avLst/>
          </a:prstGeom>
          <a:ln w="3175" cap="rnd">
            <a:solidFill>
              <a:srgbClr val="DCBE9D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6"/>
          <p:cNvSpPr/>
          <p:nvPr/>
        </p:nvSpPr>
        <p:spPr bwMode="auto">
          <a:xfrm>
            <a:off x="2123440" y="2004697"/>
            <a:ext cx="2183131" cy="1661795"/>
          </a:xfrm>
          <a:custGeom>
            <a:avLst/>
            <a:gdLst>
              <a:gd name="T0" fmla="*/ 16 w 1634"/>
              <a:gd name="T1" fmla="*/ 1212 h 1242"/>
              <a:gd name="T2" fmla="*/ 7 w 1634"/>
              <a:gd name="T3" fmla="*/ 1149 h 1242"/>
              <a:gd name="T4" fmla="*/ 0 w 1634"/>
              <a:gd name="T5" fmla="*/ 980 h 1242"/>
              <a:gd name="T6" fmla="*/ 10 w 1634"/>
              <a:gd name="T7" fmla="*/ 840 h 1242"/>
              <a:gd name="T8" fmla="*/ 47 w 1634"/>
              <a:gd name="T9" fmla="*/ 630 h 1242"/>
              <a:gd name="T10" fmla="*/ 85 w 1634"/>
              <a:gd name="T11" fmla="*/ 495 h 1242"/>
              <a:gd name="T12" fmla="*/ 135 w 1634"/>
              <a:gd name="T13" fmla="*/ 363 h 1242"/>
              <a:gd name="T14" fmla="*/ 187 w 1634"/>
              <a:gd name="T15" fmla="*/ 254 h 1242"/>
              <a:gd name="T16" fmla="*/ 248 w 1634"/>
              <a:gd name="T17" fmla="*/ 151 h 1242"/>
              <a:gd name="T18" fmla="*/ 296 w 1634"/>
              <a:gd name="T19" fmla="*/ 85 h 1242"/>
              <a:gd name="T20" fmla="*/ 321 w 1634"/>
              <a:gd name="T21" fmla="*/ 50 h 1242"/>
              <a:gd name="T22" fmla="*/ 333 w 1634"/>
              <a:gd name="T23" fmla="*/ 31 h 1242"/>
              <a:gd name="T24" fmla="*/ 357 w 1634"/>
              <a:gd name="T25" fmla="*/ 11 h 1242"/>
              <a:gd name="T26" fmla="*/ 384 w 1634"/>
              <a:gd name="T27" fmla="*/ 2 h 1242"/>
              <a:gd name="T28" fmla="*/ 462 w 1634"/>
              <a:gd name="T29" fmla="*/ 3 h 1242"/>
              <a:gd name="T30" fmla="*/ 583 w 1634"/>
              <a:gd name="T31" fmla="*/ 17 h 1242"/>
              <a:gd name="T32" fmla="*/ 702 w 1634"/>
              <a:gd name="T33" fmla="*/ 44 h 1242"/>
              <a:gd name="T34" fmla="*/ 889 w 1634"/>
              <a:gd name="T35" fmla="*/ 111 h 1242"/>
              <a:gd name="T36" fmla="*/ 1064 w 1634"/>
              <a:gd name="T37" fmla="*/ 207 h 1242"/>
              <a:gd name="T38" fmla="*/ 1170 w 1634"/>
              <a:gd name="T39" fmla="*/ 287 h 1242"/>
              <a:gd name="T40" fmla="*/ 1271 w 1634"/>
              <a:gd name="T41" fmla="*/ 378 h 1242"/>
              <a:gd name="T42" fmla="*/ 1360 w 1634"/>
              <a:gd name="T43" fmla="*/ 479 h 1242"/>
              <a:gd name="T44" fmla="*/ 1414 w 1634"/>
              <a:gd name="T45" fmla="*/ 551 h 1242"/>
              <a:gd name="T46" fmla="*/ 1511 w 1634"/>
              <a:gd name="T47" fmla="*/ 721 h 1242"/>
              <a:gd name="T48" fmla="*/ 1582 w 1634"/>
              <a:gd name="T49" fmla="*/ 903 h 1242"/>
              <a:gd name="T50" fmla="*/ 1612 w 1634"/>
              <a:gd name="T51" fmla="*/ 1032 h 1242"/>
              <a:gd name="T52" fmla="*/ 1634 w 1634"/>
              <a:gd name="T53" fmla="*/ 1217 h 1242"/>
              <a:gd name="T54" fmla="*/ 1634 w 1634"/>
              <a:gd name="T55" fmla="*/ 1226 h 1242"/>
              <a:gd name="T56" fmla="*/ 1627 w 1634"/>
              <a:gd name="T57" fmla="*/ 1230 h 1242"/>
              <a:gd name="T58" fmla="*/ 1618 w 1634"/>
              <a:gd name="T59" fmla="*/ 1223 h 1242"/>
              <a:gd name="T60" fmla="*/ 1510 w 1634"/>
              <a:gd name="T61" fmla="*/ 1142 h 1242"/>
              <a:gd name="T62" fmla="*/ 1439 w 1634"/>
              <a:gd name="T63" fmla="*/ 1098 h 1242"/>
              <a:gd name="T64" fmla="*/ 1338 w 1634"/>
              <a:gd name="T65" fmla="*/ 1044 h 1242"/>
              <a:gd name="T66" fmla="*/ 1200 w 1634"/>
              <a:gd name="T67" fmla="*/ 986 h 1242"/>
              <a:gd name="T68" fmla="*/ 977 w 1634"/>
              <a:gd name="T69" fmla="*/ 919 h 1242"/>
              <a:gd name="T70" fmla="*/ 819 w 1634"/>
              <a:gd name="T71" fmla="*/ 892 h 1242"/>
              <a:gd name="T72" fmla="*/ 693 w 1634"/>
              <a:gd name="T73" fmla="*/ 879 h 1242"/>
              <a:gd name="T74" fmla="*/ 567 w 1634"/>
              <a:gd name="T75" fmla="*/ 879 h 1242"/>
              <a:gd name="T76" fmla="*/ 490 w 1634"/>
              <a:gd name="T77" fmla="*/ 884 h 1242"/>
              <a:gd name="T78" fmla="*/ 376 w 1634"/>
              <a:gd name="T79" fmla="*/ 903 h 1242"/>
              <a:gd name="T80" fmla="*/ 264 w 1634"/>
              <a:gd name="T81" fmla="*/ 936 h 1242"/>
              <a:gd name="T82" fmla="*/ 198 w 1634"/>
              <a:gd name="T83" fmla="*/ 969 h 1242"/>
              <a:gd name="T84" fmla="*/ 127 w 1634"/>
              <a:gd name="T85" fmla="*/ 1022 h 1242"/>
              <a:gd name="T86" fmla="*/ 91 w 1634"/>
              <a:gd name="T87" fmla="*/ 1062 h 1242"/>
              <a:gd name="T88" fmla="*/ 63 w 1634"/>
              <a:gd name="T89" fmla="*/ 1110 h 1242"/>
              <a:gd name="T90" fmla="*/ 44 w 1634"/>
              <a:gd name="T91" fmla="*/ 1154 h 1242"/>
              <a:gd name="T92" fmla="*/ 22 w 1634"/>
              <a:gd name="T93" fmla="*/ 1242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34" h="1242">
                <a:moveTo>
                  <a:pt x="22" y="1242"/>
                </a:moveTo>
                <a:lnTo>
                  <a:pt x="22" y="1242"/>
                </a:lnTo>
                <a:lnTo>
                  <a:pt x="16" y="1212"/>
                </a:lnTo>
                <a:lnTo>
                  <a:pt x="11" y="1184"/>
                </a:lnTo>
                <a:lnTo>
                  <a:pt x="11" y="1184"/>
                </a:lnTo>
                <a:lnTo>
                  <a:pt x="7" y="1149"/>
                </a:lnTo>
                <a:lnTo>
                  <a:pt x="3" y="1116"/>
                </a:lnTo>
                <a:lnTo>
                  <a:pt x="0" y="1049"/>
                </a:lnTo>
                <a:lnTo>
                  <a:pt x="0" y="980"/>
                </a:lnTo>
                <a:lnTo>
                  <a:pt x="3" y="912"/>
                </a:lnTo>
                <a:lnTo>
                  <a:pt x="3" y="912"/>
                </a:lnTo>
                <a:lnTo>
                  <a:pt x="10" y="840"/>
                </a:lnTo>
                <a:lnTo>
                  <a:pt x="19" y="769"/>
                </a:lnTo>
                <a:lnTo>
                  <a:pt x="32" y="700"/>
                </a:lnTo>
                <a:lnTo>
                  <a:pt x="47" y="630"/>
                </a:lnTo>
                <a:lnTo>
                  <a:pt x="47" y="630"/>
                </a:lnTo>
                <a:lnTo>
                  <a:pt x="65" y="562"/>
                </a:lnTo>
                <a:lnTo>
                  <a:pt x="85" y="495"/>
                </a:lnTo>
                <a:lnTo>
                  <a:pt x="109" y="429"/>
                </a:lnTo>
                <a:lnTo>
                  <a:pt x="135" y="363"/>
                </a:lnTo>
                <a:lnTo>
                  <a:pt x="135" y="363"/>
                </a:lnTo>
                <a:lnTo>
                  <a:pt x="153" y="327"/>
                </a:lnTo>
                <a:lnTo>
                  <a:pt x="170" y="290"/>
                </a:lnTo>
                <a:lnTo>
                  <a:pt x="187" y="254"/>
                </a:lnTo>
                <a:lnTo>
                  <a:pt x="208" y="218"/>
                </a:lnTo>
                <a:lnTo>
                  <a:pt x="226" y="184"/>
                </a:lnTo>
                <a:lnTo>
                  <a:pt x="248" y="151"/>
                </a:lnTo>
                <a:lnTo>
                  <a:pt x="272" y="118"/>
                </a:lnTo>
                <a:lnTo>
                  <a:pt x="296" y="85"/>
                </a:lnTo>
                <a:lnTo>
                  <a:pt x="296" y="85"/>
                </a:lnTo>
                <a:lnTo>
                  <a:pt x="308" y="68"/>
                </a:lnTo>
                <a:lnTo>
                  <a:pt x="316" y="60"/>
                </a:lnTo>
                <a:lnTo>
                  <a:pt x="321" y="50"/>
                </a:lnTo>
                <a:lnTo>
                  <a:pt x="321" y="50"/>
                </a:lnTo>
                <a:lnTo>
                  <a:pt x="327" y="41"/>
                </a:lnTo>
                <a:lnTo>
                  <a:pt x="333" y="31"/>
                </a:lnTo>
                <a:lnTo>
                  <a:pt x="341" y="24"/>
                </a:lnTo>
                <a:lnTo>
                  <a:pt x="349" y="17"/>
                </a:lnTo>
                <a:lnTo>
                  <a:pt x="357" y="11"/>
                </a:lnTo>
                <a:lnTo>
                  <a:pt x="365" y="8"/>
                </a:lnTo>
                <a:lnTo>
                  <a:pt x="374" y="5"/>
                </a:lnTo>
                <a:lnTo>
                  <a:pt x="384" y="2"/>
                </a:lnTo>
                <a:lnTo>
                  <a:pt x="402" y="0"/>
                </a:lnTo>
                <a:lnTo>
                  <a:pt x="421" y="0"/>
                </a:lnTo>
                <a:lnTo>
                  <a:pt x="462" y="3"/>
                </a:lnTo>
                <a:lnTo>
                  <a:pt x="462" y="3"/>
                </a:lnTo>
                <a:lnTo>
                  <a:pt x="522" y="8"/>
                </a:lnTo>
                <a:lnTo>
                  <a:pt x="583" y="17"/>
                </a:lnTo>
                <a:lnTo>
                  <a:pt x="643" y="28"/>
                </a:lnTo>
                <a:lnTo>
                  <a:pt x="702" y="44"/>
                </a:lnTo>
                <a:lnTo>
                  <a:pt x="702" y="44"/>
                </a:lnTo>
                <a:lnTo>
                  <a:pt x="765" y="64"/>
                </a:lnTo>
                <a:lnTo>
                  <a:pt x="828" y="86"/>
                </a:lnTo>
                <a:lnTo>
                  <a:pt x="889" y="111"/>
                </a:lnTo>
                <a:lnTo>
                  <a:pt x="949" y="141"/>
                </a:lnTo>
                <a:lnTo>
                  <a:pt x="1007" y="173"/>
                </a:lnTo>
                <a:lnTo>
                  <a:pt x="1064" y="207"/>
                </a:lnTo>
                <a:lnTo>
                  <a:pt x="1119" y="247"/>
                </a:lnTo>
                <a:lnTo>
                  <a:pt x="1170" y="287"/>
                </a:lnTo>
                <a:lnTo>
                  <a:pt x="1170" y="287"/>
                </a:lnTo>
                <a:lnTo>
                  <a:pt x="1205" y="317"/>
                </a:lnTo>
                <a:lnTo>
                  <a:pt x="1240" y="347"/>
                </a:lnTo>
                <a:lnTo>
                  <a:pt x="1271" y="378"/>
                </a:lnTo>
                <a:lnTo>
                  <a:pt x="1302" y="411"/>
                </a:lnTo>
                <a:lnTo>
                  <a:pt x="1332" y="444"/>
                </a:lnTo>
                <a:lnTo>
                  <a:pt x="1360" y="479"/>
                </a:lnTo>
                <a:lnTo>
                  <a:pt x="1387" y="515"/>
                </a:lnTo>
                <a:lnTo>
                  <a:pt x="1414" y="551"/>
                </a:lnTo>
                <a:lnTo>
                  <a:pt x="1414" y="551"/>
                </a:lnTo>
                <a:lnTo>
                  <a:pt x="1450" y="606"/>
                </a:lnTo>
                <a:lnTo>
                  <a:pt x="1483" y="663"/>
                </a:lnTo>
                <a:lnTo>
                  <a:pt x="1511" y="721"/>
                </a:lnTo>
                <a:lnTo>
                  <a:pt x="1538" y="780"/>
                </a:lnTo>
                <a:lnTo>
                  <a:pt x="1562" y="842"/>
                </a:lnTo>
                <a:lnTo>
                  <a:pt x="1582" y="903"/>
                </a:lnTo>
                <a:lnTo>
                  <a:pt x="1599" y="967"/>
                </a:lnTo>
                <a:lnTo>
                  <a:pt x="1612" y="1032"/>
                </a:lnTo>
                <a:lnTo>
                  <a:pt x="1612" y="1032"/>
                </a:lnTo>
                <a:lnTo>
                  <a:pt x="1620" y="1077"/>
                </a:lnTo>
                <a:lnTo>
                  <a:pt x="1626" y="1124"/>
                </a:lnTo>
                <a:lnTo>
                  <a:pt x="1634" y="1217"/>
                </a:lnTo>
                <a:lnTo>
                  <a:pt x="1634" y="1217"/>
                </a:lnTo>
                <a:lnTo>
                  <a:pt x="1634" y="1223"/>
                </a:lnTo>
                <a:lnTo>
                  <a:pt x="1634" y="1226"/>
                </a:lnTo>
                <a:lnTo>
                  <a:pt x="1632" y="1228"/>
                </a:lnTo>
                <a:lnTo>
                  <a:pt x="1632" y="1228"/>
                </a:lnTo>
                <a:lnTo>
                  <a:pt x="1627" y="1230"/>
                </a:lnTo>
                <a:lnTo>
                  <a:pt x="1624" y="1228"/>
                </a:lnTo>
                <a:lnTo>
                  <a:pt x="1618" y="1223"/>
                </a:lnTo>
                <a:lnTo>
                  <a:pt x="1618" y="1223"/>
                </a:lnTo>
                <a:lnTo>
                  <a:pt x="1584" y="1195"/>
                </a:lnTo>
                <a:lnTo>
                  <a:pt x="1547" y="1168"/>
                </a:lnTo>
                <a:lnTo>
                  <a:pt x="1510" y="1142"/>
                </a:lnTo>
                <a:lnTo>
                  <a:pt x="1472" y="1118"/>
                </a:lnTo>
                <a:lnTo>
                  <a:pt x="1472" y="1118"/>
                </a:lnTo>
                <a:lnTo>
                  <a:pt x="1439" y="1098"/>
                </a:lnTo>
                <a:lnTo>
                  <a:pt x="1406" y="1079"/>
                </a:lnTo>
                <a:lnTo>
                  <a:pt x="1373" y="1062"/>
                </a:lnTo>
                <a:lnTo>
                  <a:pt x="1338" y="1044"/>
                </a:lnTo>
                <a:lnTo>
                  <a:pt x="1271" y="1013"/>
                </a:lnTo>
                <a:lnTo>
                  <a:pt x="1200" y="986"/>
                </a:lnTo>
                <a:lnTo>
                  <a:pt x="1200" y="986"/>
                </a:lnTo>
                <a:lnTo>
                  <a:pt x="1126" y="959"/>
                </a:lnTo>
                <a:lnTo>
                  <a:pt x="1053" y="937"/>
                </a:lnTo>
                <a:lnTo>
                  <a:pt x="977" y="919"/>
                </a:lnTo>
                <a:lnTo>
                  <a:pt x="902" y="904"/>
                </a:lnTo>
                <a:lnTo>
                  <a:pt x="902" y="904"/>
                </a:lnTo>
                <a:lnTo>
                  <a:pt x="819" y="892"/>
                </a:lnTo>
                <a:lnTo>
                  <a:pt x="776" y="886"/>
                </a:lnTo>
                <a:lnTo>
                  <a:pt x="735" y="883"/>
                </a:lnTo>
                <a:lnTo>
                  <a:pt x="693" y="879"/>
                </a:lnTo>
                <a:lnTo>
                  <a:pt x="652" y="878"/>
                </a:lnTo>
                <a:lnTo>
                  <a:pt x="610" y="878"/>
                </a:lnTo>
                <a:lnTo>
                  <a:pt x="567" y="879"/>
                </a:lnTo>
                <a:lnTo>
                  <a:pt x="567" y="879"/>
                </a:lnTo>
                <a:lnTo>
                  <a:pt x="528" y="881"/>
                </a:lnTo>
                <a:lnTo>
                  <a:pt x="490" y="884"/>
                </a:lnTo>
                <a:lnTo>
                  <a:pt x="453" y="889"/>
                </a:lnTo>
                <a:lnTo>
                  <a:pt x="413" y="895"/>
                </a:lnTo>
                <a:lnTo>
                  <a:pt x="376" y="903"/>
                </a:lnTo>
                <a:lnTo>
                  <a:pt x="338" y="912"/>
                </a:lnTo>
                <a:lnTo>
                  <a:pt x="302" y="923"/>
                </a:lnTo>
                <a:lnTo>
                  <a:pt x="264" y="936"/>
                </a:lnTo>
                <a:lnTo>
                  <a:pt x="264" y="936"/>
                </a:lnTo>
                <a:lnTo>
                  <a:pt x="230" y="952"/>
                </a:lnTo>
                <a:lnTo>
                  <a:pt x="198" y="969"/>
                </a:lnTo>
                <a:lnTo>
                  <a:pt x="168" y="988"/>
                </a:lnTo>
                <a:lnTo>
                  <a:pt x="140" y="1010"/>
                </a:lnTo>
                <a:lnTo>
                  <a:pt x="127" y="1022"/>
                </a:lnTo>
                <a:lnTo>
                  <a:pt x="115" y="1035"/>
                </a:lnTo>
                <a:lnTo>
                  <a:pt x="102" y="1047"/>
                </a:lnTo>
                <a:lnTo>
                  <a:pt x="91" y="1062"/>
                </a:lnTo>
                <a:lnTo>
                  <a:pt x="82" y="1077"/>
                </a:lnTo>
                <a:lnTo>
                  <a:pt x="73" y="1093"/>
                </a:lnTo>
                <a:lnTo>
                  <a:pt x="63" y="1110"/>
                </a:lnTo>
                <a:lnTo>
                  <a:pt x="55" y="1127"/>
                </a:lnTo>
                <a:lnTo>
                  <a:pt x="55" y="1127"/>
                </a:lnTo>
                <a:lnTo>
                  <a:pt x="44" y="1154"/>
                </a:lnTo>
                <a:lnTo>
                  <a:pt x="35" y="1182"/>
                </a:lnTo>
                <a:lnTo>
                  <a:pt x="27" y="1212"/>
                </a:lnTo>
                <a:lnTo>
                  <a:pt x="22" y="1242"/>
                </a:lnTo>
                <a:lnTo>
                  <a:pt x="22" y="1242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  <a:ln w="9525">
            <a:solidFill>
              <a:srgbClr val="000000">
                <a:alpha val="0"/>
              </a:srgb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7" name="Freeform 7"/>
          <p:cNvSpPr/>
          <p:nvPr/>
        </p:nvSpPr>
        <p:spPr bwMode="auto">
          <a:xfrm>
            <a:off x="2646046" y="3204847"/>
            <a:ext cx="1660525" cy="2185035"/>
          </a:xfrm>
          <a:custGeom>
            <a:avLst/>
            <a:gdLst>
              <a:gd name="T0" fmla="*/ 33 w 1243"/>
              <a:gd name="T1" fmla="*/ 1600 h 1633"/>
              <a:gd name="T2" fmla="*/ 107 w 1243"/>
              <a:gd name="T3" fmla="*/ 1498 h 1633"/>
              <a:gd name="T4" fmla="*/ 172 w 1243"/>
              <a:gd name="T5" fmla="*/ 1389 h 1633"/>
              <a:gd name="T6" fmla="*/ 222 w 1243"/>
              <a:gd name="T7" fmla="*/ 1283 h 1633"/>
              <a:gd name="T8" fmla="*/ 299 w 1243"/>
              <a:gd name="T9" fmla="*/ 1071 h 1633"/>
              <a:gd name="T10" fmla="*/ 346 w 1243"/>
              <a:gd name="T11" fmla="*/ 851 h 1633"/>
              <a:gd name="T12" fmla="*/ 358 w 1243"/>
              <a:gd name="T13" fmla="*/ 724 h 1633"/>
              <a:gd name="T14" fmla="*/ 362 w 1243"/>
              <a:gd name="T15" fmla="*/ 568 h 1633"/>
              <a:gd name="T16" fmla="*/ 346 w 1243"/>
              <a:gd name="T17" fmla="*/ 414 h 1633"/>
              <a:gd name="T18" fmla="*/ 324 w 1243"/>
              <a:gd name="T19" fmla="*/ 320 h 1633"/>
              <a:gd name="T20" fmla="*/ 291 w 1243"/>
              <a:gd name="T21" fmla="*/ 234 h 1633"/>
              <a:gd name="T22" fmla="*/ 271 w 1243"/>
              <a:gd name="T23" fmla="*/ 193 h 1633"/>
              <a:gd name="T24" fmla="*/ 233 w 1243"/>
              <a:gd name="T25" fmla="*/ 141 h 1633"/>
              <a:gd name="T26" fmla="*/ 190 w 1243"/>
              <a:gd name="T27" fmla="*/ 99 h 1633"/>
              <a:gd name="T28" fmla="*/ 142 w 1243"/>
              <a:gd name="T29" fmla="*/ 66 h 1633"/>
              <a:gd name="T30" fmla="*/ 87 w 1243"/>
              <a:gd name="T31" fmla="*/ 44 h 1633"/>
              <a:gd name="T32" fmla="*/ 24 w 1243"/>
              <a:gd name="T33" fmla="*/ 28 h 1633"/>
              <a:gd name="T34" fmla="*/ 19 w 1243"/>
              <a:gd name="T35" fmla="*/ 18 h 1633"/>
              <a:gd name="T36" fmla="*/ 77 w 1243"/>
              <a:gd name="T37" fmla="*/ 9 h 1633"/>
              <a:gd name="T38" fmla="*/ 219 w 1243"/>
              <a:gd name="T39" fmla="*/ 0 h 1633"/>
              <a:gd name="T40" fmla="*/ 358 w 1243"/>
              <a:gd name="T41" fmla="*/ 4 h 1633"/>
              <a:gd name="T42" fmla="*/ 497 w 1243"/>
              <a:gd name="T43" fmla="*/ 22 h 1633"/>
              <a:gd name="T44" fmla="*/ 633 w 1243"/>
              <a:gd name="T45" fmla="*/ 51 h 1633"/>
              <a:gd name="T46" fmla="*/ 767 w 1243"/>
              <a:gd name="T47" fmla="*/ 92 h 1633"/>
              <a:gd name="T48" fmla="*/ 869 w 1243"/>
              <a:gd name="T49" fmla="*/ 132 h 1633"/>
              <a:gd name="T50" fmla="*/ 1031 w 1243"/>
              <a:gd name="T51" fmla="*/ 212 h 1633"/>
              <a:gd name="T52" fmla="*/ 1180 w 1243"/>
              <a:gd name="T53" fmla="*/ 312 h 1633"/>
              <a:gd name="T54" fmla="*/ 1233 w 1243"/>
              <a:gd name="T55" fmla="*/ 358 h 1633"/>
              <a:gd name="T56" fmla="*/ 1243 w 1243"/>
              <a:gd name="T57" fmla="*/ 384 h 1633"/>
              <a:gd name="T58" fmla="*/ 1240 w 1243"/>
              <a:gd name="T59" fmla="*/ 458 h 1633"/>
              <a:gd name="T60" fmla="*/ 1227 w 1243"/>
              <a:gd name="T61" fmla="*/ 568 h 1633"/>
              <a:gd name="T62" fmla="*/ 1205 w 1243"/>
              <a:gd name="T63" fmla="*/ 675 h 1633"/>
              <a:gd name="T64" fmla="*/ 1174 w 1243"/>
              <a:gd name="T65" fmla="*/ 779 h 1633"/>
              <a:gd name="T66" fmla="*/ 1134 w 1243"/>
              <a:gd name="T67" fmla="*/ 881 h 1633"/>
              <a:gd name="T68" fmla="*/ 1101 w 1243"/>
              <a:gd name="T69" fmla="*/ 948 h 1633"/>
              <a:gd name="T70" fmla="*/ 1035 w 1243"/>
              <a:gd name="T71" fmla="*/ 1061 h 1633"/>
              <a:gd name="T72" fmla="*/ 958 w 1243"/>
              <a:gd name="T73" fmla="*/ 1166 h 1633"/>
              <a:gd name="T74" fmla="*/ 872 w 1243"/>
              <a:gd name="T75" fmla="*/ 1262 h 1633"/>
              <a:gd name="T76" fmla="*/ 776 w 1243"/>
              <a:gd name="T77" fmla="*/ 1350 h 1633"/>
              <a:gd name="T78" fmla="*/ 669 w 1243"/>
              <a:gd name="T79" fmla="*/ 1427 h 1633"/>
              <a:gd name="T80" fmla="*/ 597 w 1243"/>
              <a:gd name="T81" fmla="*/ 1471 h 1633"/>
              <a:gd name="T82" fmla="*/ 490 w 1243"/>
              <a:gd name="T83" fmla="*/ 1526 h 1633"/>
              <a:gd name="T84" fmla="*/ 379 w 1243"/>
              <a:gd name="T85" fmla="*/ 1568 h 1633"/>
              <a:gd name="T86" fmla="*/ 266 w 1243"/>
              <a:gd name="T87" fmla="*/ 1601 h 1633"/>
              <a:gd name="T88" fmla="*/ 148 w 1243"/>
              <a:gd name="T89" fmla="*/ 1622 h 1633"/>
              <a:gd name="T90" fmla="*/ 29 w 1243"/>
              <a:gd name="T91" fmla="*/ 1633 h 1633"/>
              <a:gd name="T92" fmla="*/ 5 w 1243"/>
              <a:gd name="T93" fmla="*/ 1633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43" h="1633">
                <a:moveTo>
                  <a:pt x="5" y="1633"/>
                </a:moveTo>
                <a:lnTo>
                  <a:pt x="5" y="1633"/>
                </a:lnTo>
                <a:lnTo>
                  <a:pt x="33" y="1600"/>
                </a:lnTo>
                <a:lnTo>
                  <a:pt x="58" y="1567"/>
                </a:lnTo>
                <a:lnTo>
                  <a:pt x="84" y="1532"/>
                </a:lnTo>
                <a:lnTo>
                  <a:pt x="107" y="1498"/>
                </a:lnTo>
                <a:lnTo>
                  <a:pt x="131" y="1462"/>
                </a:lnTo>
                <a:lnTo>
                  <a:pt x="151" y="1425"/>
                </a:lnTo>
                <a:lnTo>
                  <a:pt x="172" y="1389"/>
                </a:lnTo>
                <a:lnTo>
                  <a:pt x="190" y="1352"/>
                </a:lnTo>
                <a:lnTo>
                  <a:pt x="190" y="1352"/>
                </a:lnTo>
                <a:lnTo>
                  <a:pt x="222" y="1283"/>
                </a:lnTo>
                <a:lnTo>
                  <a:pt x="250" y="1213"/>
                </a:lnTo>
                <a:lnTo>
                  <a:pt x="277" y="1143"/>
                </a:lnTo>
                <a:lnTo>
                  <a:pt x="299" y="1071"/>
                </a:lnTo>
                <a:lnTo>
                  <a:pt x="318" y="998"/>
                </a:lnTo>
                <a:lnTo>
                  <a:pt x="333" y="925"/>
                </a:lnTo>
                <a:lnTo>
                  <a:pt x="346" y="851"/>
                </a:lnTo>
                <a:lnTo>
                  <a:pt x="355" y="775"/>
                </a:lnTo>
                <a:lnTo>
                  <a:pt x="355" y="775"/>
                </a:lnTo>
                <a:lnTo>
                  <a:pt x="358" y="724"/>
                </a:lnTo>
                <a:lnTo>
                  <a:pt x="362" y="672"/>
                </a:lnTo>
                <a:lnTo>
                  <a:pt x="363" y="620"/>
                </a:lnTo>
                <a:lnTo>
                  <a:pt x="362" y="568"/>
                </a:lnTo>
                <a:lnTo>
                  <a:pt x="358" y="518"/>
                </a:lnTo>
                <a:lnTo>
                  <a:pt x="354" y="466"/>
                </a:lnTo>
                <a:lnTo>
                  <a:pt x="346" y="414"/>
                </a:lnTo>
                <a:lnTo>
                  <a:pt x="335" y="364"/>
                </a:lnTo>
                <a:lnTo>
                  <a:pt x="335" y="364"/>
                </a:lnTo>
                <a:lnTo>
                  <a:pt x="324" y="320"/>
                </a:lnTo>
                <a:lnTo>
                  <a:pt x="310" y="276"/>
                </a:lnTo>
                <a:lnTo>
                  <a:pt x="300" y="254"/>
                </a:lnTo>
                <a:lnTo>
                  <a:pt x="291" y="234"/>
                </a:lnTo>
                <a:lnTo>
                  <a:pt x="282" y="213"/>
                </a:lnTo>
                <a:lnTo>
                  <a:pt x="271" y="193"/>
                </a:lnTo>
                <a:lnTo>
                  <a:pt x="271" y="193"/>
                </a:lnTo>
                <a:lnTo>
                  <a:pt x="258" y="174"/>
                </a:lnTo>
                <a:lnTo>
                  <a:pt x="245" y="157"/>
                </a:lnTo>
                <a:lnTo>
                  <a:pt x="233" y="141"/>
                </a:lnTo>
                <a:lnTo>
                  <a:pt x="219" y="125"/>
                </a:lnTo>
                <a:lnTo>
                  <a:pt x="205" y="111"/>
                </a:lnTo>
                <a:lnTo>
                  <a:pt x="190" y="99"/>
                </a:lnTo>
                <a:lnTo>
                  <a:pt x="175" y="86"/>
                </a:lnTo>
                <a:lnTo>
                  <a:pt x="159" y="77"/>
                </a:lnTo>
                <a:lnTo>
                  <a:pt x="142" y="66"/>
                </a:lnTo>
                <a:lnTo>
                  <a:pt x="124" y="58"/>
                </a:lnTo>
                <a:lnTo>
                  <a:pt x="106" y="50"/>
                </a:lnTo>
                <a:lnTo>
                  <a:pt x="87" y="44"/>
                </a:lnTo>
                <a:lnTo>
                  <a:pt x="66" y="37"/>
                </a:lnTo>
                <a:lnTo>
                  <a:pt x="46" y="33"/>
                </a:lnTo>
                <a:lnTo>
                  <a:pt x="24" y="28"/>
                </a:lnTo>
                <a:lnTo>
                  <a:pt x="0" y="25"/>
                </a:lnTo>
                <a:lnTo>
                  <a:pt x="0" y="25"/>
                </a:lnTo>
                <a:lnTo>
                  <a:pt x="19" y="18"/>
                </a:lnTo>
                <a:lnTo>
                  <a:pt x="38" y="14"/>
                </a:lnTo>
                <a:lnTo>
                  <a:pt x="77" y="9"/>
                </a:lnTo>
                <a:lnTo>
                  <a:pt x="77" y="9"/>
                </a:lnTo>
                <a:lnTo>
                  <a:pt x="124" y="4"/>
                </a:lnTo>
                <a:lnTo>
                  <a:pt x="172" y="1"/>
                </a:lnTo>
                <a:lnTo>
                  <a:pt x="219" y="0"/>
                </a:lnTo>
                <a:lnTo>
                  <a:pt x="266" y="0"/>
                </a:lnTo>
                <a:lnTo>
                  <a:pt x="313" y="1"/>
                </a:lnTo>
                <a:lnTo>
                  <a:pt x="358" y="4"/>
                </a:lnTo>
                <a:lnTo>
                  <a:pt x="406" y="9"/>
                </a:lnTo>
                <a:lnTo>
                  <a:pt x="451" y="15"/>
                </a:lnTo>
                <a:lnTo>
                  <a:pt x="497" y="22"/>
                </a:lnTo>
                <a:lnTo>
                  <a:pt x="542" y="31"/>
                </a:lnTo>
                <a:lnTo>
                  <a:pt x="588" y="40"/>
                </a:lnTo>
                <a:lnTo>
                  <a:pt x="633" y="51"/>
                </a:lnTo>
                <a:lnTo>
                  <a:pt x="677" y="64"/>
                </a:lnTo>
                <a:lnTo>
                  <a:pt x="723" y="78"/>
                </a:lnTo>
                <a:lnTo>
                  <a:pt x="767" y="92"/>
                </a:lnTo>
                <a:lnTo>
                  <a:pt x="812" y="110"/>
                </a:lnTo>
                <a:lnTo>
                  <a:pt x="812" y="110"/>
                </a:lnTo>
                <a:lnTo>
                  <a:pt x="869" y="132"/>
                </a:lnTo>
                <a:lnTo>
                  <a:pt x="924" y="155"/>
                </a:lnTo>
                <a:lnTo>
                  <a:pt x="977" y="182"/>
                </a:lnTo>
                <a:lnTo>
                  <a:pt x="1031" y="212"/>
                </a:lnTo>
                <a:lnTo>
                  <a:pt x="1081" y="243"/>
                </a:lnTo>
                <a:lnTo>
                  <a:pt x="1131" y="276"/>
                </a:lnTo>
                <a:lnTo>
                  <a:pt x="1180" y="312"/>
                </a:lnTo>
                <a:lnTo>
                  <a:pt x="1227" y="351"/>
                </a:lnTo>
                <a:lnTo>
                  <a:pt x="1227" y="351"/>
                </a:lnTo>
                <a:lnTo>
                  <a:pt x="1233" y="358"/>
                </a:lnTo>
                <a:lnTo>
                  <a:pt x="1238" y="366"/>
                </a:lnTo>
                <a:lnTo>
                  <a:pt x="1243" y="375"/>
                </a:lnTo>
                <a:lnTo>
                  <a:pt x="1243" y="384"/>
                </a:lnTo>
                <a:lnTo>
                  <a:pt x="1243" y="384"/>
                </a:lnTo>
                <a:lnTo>
                  <a:pt x="1241" y="422"/>
                </a:lnTo>
                <a:lnTo>
                  <a:pt x="1240" y="458"/>
                </a:lnTo>
                <a:lnTo>
                  <a:pt x="1236" y="496"/>
                </a:lnTo>
                <a:lnTo>
                  <a:pt x="1232" y="532"/>
                </a:lnTo>
                <a:lnTo>
                  <a:pt x="1227" y="568"/>
                </a:lnTo>
                <a:lnTo>
                  <a:pt x="1221" y="604"/>
                </a:lnTo>
                <a:lnTo>
                  <a:pt x="1213" y="639"/>
                </a:lnTo>
                <a:lnTo>
                  <a:pt x="1205" y="675"/>
                </a:lnTo>
                <a:lnTo>
                  <a:pt x="1196" y="709"/>
                </a:lnTo>
                <a:lnTo>
                  <a:pt x="1186" y="744"/>
                </a:lnTo>
                <a:lnTo>
                  <a:pt x="1174" y="779"/>
                </a:lnTo>
                <a:lnTo>
                  <a:pt x="1161" y="813"/>
                </a:lnTo>
                <a:lnTo>
                  <a:pt x="1149" y="848"/>
                </a:lnTo>
                <a:lnTo>
                  <a:pt x="1134" y="881"/>
                </a:lnTo>
                <a:lnTo>
                  <a:pt x="1119" y="915"/>
                </a:lnTo>
                <a:lnTo>
                  <a:pt x="1101" y="948"/>
                </a:lnTo>
                <a:lnTo>
                  <a:pt x="1101" y="948"/>
                </a:lnTo>
                <a:lnTo>
                  <a:pt x="1081" y="987"/>
                </a:lnTo>
                <a:lnTo>
                  <a:pt x="1057" y="1025"/>
                </a:lnTo>
                <a:lnTo>
                  <a:pt x="1035" y="1061"/>
                </a:lnTo>
                <a:lnTo>
                  <a:pt x="1010" y="1097"/>
                </a:lnTo>
                <a:lnTo>
                  <a:pt x="985" y="1133"/>
                </a:lnTo>
                <a:lnTo>
                  <a:pt x="958" y="1166"/>
                </a:lnTo>
                <a:lnTo>
                  <a:pt x="930" y="1199"/>
                </a:lnTo>
                <a:lnTo>
                  <a:pt x="902" y="1232"/>
                </a:lnTo>
                <a:lnTo>
                  <a:pt x="872" y="1262"/>
                </a:lnTo>
                <a:lnTo>
                  <a:pt x="841" y="1294"/>
                </a:lnTo>
                <a:lnTo>
                  <a:pt x="809" y="1322"/>
                </a:lnTo>
                <a:lnTo>
                  <a:pt x="776" y="1350"/>
                </a:lnTo>
                <a:lnTo>
                  <a:pt x="742" y="1377"/>
                </a:lnTo>
                <a:lnTo>
                  <a:pt x="706" y="1402"/>
                </a:lnTo>
                <a:lnTo>
                  <a:pt x="669" y="1427"/>
                </a:lnTo>
                <a:lnTo>
                  <a:pt x="632" y="1451"/>
                </a:lnTo>
                <a:lnTo>
                  <a:pt x="632" y="1451"/>
                </a:lnTo>
                <a:lnTo>
                  <a:pt x="597" y="1471"/>
                </a:lnTo>
                <a:lnTo>
                  <a:pt x="561" y="1490"/>
                </a:lnTo>
                <a:lnTo>
                  <a:pt x="527" y="1509"/>
                </a:lnTo>
                <a:lnTo>
                  <a:pt x="490" y="1526"/>
                </a:lnTo>
                <a:lnTo>
                  <a:pt x="453" y="1542"/>
                </a:lnTo>
                <a:lnTo>
                  <a:pt x="417" y="1556"/>
                </a:lnTo>
                <a:lnTo>
                  <a:pt x="379" y="1568"/>
                </a:lnTo>
                <a:lnTo>
                  <a:pt x="341" y="1581"/>
                </a:lnTo>
                <a:lnTo>
                  <a:pt x="304" y="1590"/>
                </a:lnTo>
                <a:lnTo>
                  <a:pt x="266" y="1601"/>
                </a:lnTo>
                <a:lnTo>
                  <a:pt x="227" y="1609"/>
                </a:lnTo>
                <a:lnTo>
                  <a:pt x="187" y="1615"/>
                </a:lnTo>
                <a:lnTo>
                  <a:pt x="148" y="1622"/>
                </a:lnTo>
                <a:lnTo>
                  <a:pt x="109" y="1626"/>
                </a:lnTo>
                <a:lnTo>
                  <a:pt x="68" y="1631"/>
                </a:lnTo>
                <a:lnTo>
                  <a:pt x="29" y="1633"/>
                </a:lnTo>
                <a:lnTo>
                  <a:pt x="29" y="1633"/>
                </a:lnTo>
                <a:lnTo>
                  <a:pt x="5" y="1633"/>
                </a:lnTo>
                <a:lnTo>
                  <a:pt x="5" y="1633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8" name="Freeform 8"/>
          <p:cNvSpPr/>
          <p:nvPr/>
        </p:nvSpPr>
        <p:spPr bwMode="auto">
          <a:xfrm>
            <a:off x="920750" y="3717925"/>
            <a:ext cx="2180591" cy="1673860"/>
          </a:xfrm>
          <a:custGeom>
            <a:avLst/>
            <a:gdLst>
              <a:gd name="T0" fmla="*/ 40 w 1632"/>
              <a:gd name="T1" fmla="*/ 42 h 1251"/>
              <a:gd name="T2" fmla="*/ 157 w 1632"/>
              <a:gd name="T3" fmla="*/ 127 h 1251"/>
              <a:gd name="T4" fmla="*/ 231 w 1632"/>
              <a:gd name="T5" fmla="*/ 169 h 1251"/>
              <a:gd name="T6" fmla="*/ 343 w 1632"/>
              <a:gd name="T7" fmla="*/ 224 h 1251"/>
              <a:gd name="T8" fmla="*/ 457 w 1632"/>
              <a:gd name="T9" fmla="*/ 271 h 1251"/>
              <a:gd name="T10" fmla="*/ 575 w 1632"/>
              <a:gd name="T11" fmla="*/ 308 h 1251"/>
              <a:gd name="T12" fmla="*/ 698 w 1632"/>
              <a:gd name="T13" fmla="*/ 337 h 1251"/>
              <a:gd name="T14" fmla="*/ 831 w 1632"/>
              <a:gd name="T15" fmla="*/ 358 h 1251"/>
              <a:gd name="T16" fmla="*/ 987 w 1632"/>
              <a:gd name="T17" fmla="*/ 370 h 1251"/>
              <a:gd name="T18" fmla="*/ 1142 w 1632"/>
              <a:gd name="T19" fmla="*/ 363 h 1251"/>
              <a:gd name="T20" fmla="*/ 1224 w 1632"/>
              <a:gd name="T21" fmla="*/ 352 h 1251"/>
              <a:gd name="T22" fmla="*/ 1310 w 1632"/>
              <a:gd name="T23" fmla="*/ 331 h 1251"/>
              <a:gd name="T24" fmla="*/ 1393 w 1632"/>
              <a:gd name="T25" fmla="*/ 301 h 1251"/>
              <a:gd name="T26" fmla="*/ 1441 w 1632"/>
              <a:gd name="T27" fmla="*/ 278 h 1251"/>
              <a:gd name="T28" fmla="*/ 1492 w 1632"/>
              <a:gd name="T29" fmla="*/ 240 h 1251"/>
              <a:gd name="T30" fmla="*/ 1535 w 1632"/>
              <a:gd name="T31" fmla="*/ 196 h 1251"/>
              <a:gd name="T32" fmla="*/ 1568 w 1632"/>
              <a:gd name="T33" fmla="*/ 144 h 1251"/>
              <a:gd name="T34" fmla="*/ 1591 w 1632"/>
              <a:gd name="T35" fmla="*/ 88 h 1251"/>
              <a:gd name="T36" fmla="*/ 1605 w 1632"/>
              <a:gd name="T37" fmla="*/ 23 h 1251"/>
              <a:gd name="T38" fmla="*/ 1609 w 1632"/>
              <a:gd name="T39" fmla="*/ 0 h 1251"/>
              <a:gd name="T40" fmla="*/ 1629 w 1632"/>
              <a:gd name="T41" fmla="*/ 122 h 1251"/>
              <a:gd name="T42" fmla="*/ 1632 w 1632"/>
              <a:gd name="T43" fmla="*/ 218 h 1251"/>
              <a:gd name="T44" fmla="*/ 1624 w 1632"/>
              <a:gd name="T45" fmla="*/ 389 h 1251"/>
              <a:gd name="T46" fmla="*/ 1601 w 1632"/>
              <a:gd name="T47" fmla="*/ 556 h 1251"/>
              <a:gd name="T48" fmla="*/ 1558 w 1632"/>
              <a:gd name="T49" fmla="*/ 719 h 1251"/>
              <a:gd name="T50" fmla="*/ 1500 w 1632"/>
              <a:gd name="T51" fmla="*/ 878 h 1251"/>
              <a:gd name="T52" fmla="*/ 1423 w 1632"/>
              <a:gd name="T53" fmla="*/ 1033 h 1251"/>
              <a:gd name="T54" fmla="*/ 1360 w 1632"/>
              <a:gd name="T55" fmla="*/ 1132 h 1251"/>
              <a:gd name="T56" fmla="*/ 1290 w 1632"/>
              <a:gd name="T57" fmla="*/ 1226 h 1251"/>
              <a:gd name="T58" fmla="*/ 1269 w 1632"/>
              <a:gd name="T59" fmla="*/ 1243 h 1251"/>
              <a:gd name="T60" fmla="*/ 1244 w 1632"/>
              <a:gd name="T61" fmla="*/ 1250 h 1251"/>
              <a:gd name="T62" fmla="*/ 1183 w 1632"/>
              <a:gd name="T63" fmla="*/ 1248 h 1251"/>
              <a:gd name="T64" fmla="*/ 1057 w 1632"/>
              <a:gd name="T65" fmla="*/ 1234 h 1251"/>
              <a:gd name="T66" fmla="*/ 935 w 1632"/>
              <a:gd name="T67" fmla="*/ 1207 h 1251"/>
              <a:gd name="T68" fmla="*/ 815 w 1632"/>
              <a:gd name="T69" fmla="*/ 1168 h 1251"/>
              <a:gd name="T70" fmla="*/ 701 w 1632"/>
              <a:gd name="T71" fmla="*/ 1118 h 1251"/>
              <a:gd name="T72" fmla="*/ 589 w 1632"/>
              <a:gd name="T73" fmla="*/ 1053 h 1251"/>
              <a:gd name="T74" fmla="*/ 476 w 1632"/>
              <a:gd name="T75" fmla="*/ 972 h 1251"/>
              <a:gd name="T76" fmla="*/ 330 w 1632"/>
              <a:gd name="T77" fmla="*/ 837 h 1251"/>
              <a:gd name="T78" fmla="*/ 209 w 1632"/>
              <a:gd name="T79" fmla="*/ 683 h 1251"/>
              <a:gd name="T80" fmla="*/ 115 w 1632"/>
              <a:gd name="T81" fmla="*/ 512 h 1251"/>
              <a:gd name="T82" fmla="*/ 49 w 1632"/>
              <a:gd name="T83" fmla="*/ 322 h 1251"/>
              <a:gd name="T84" fmla="*/ 18 w 1632"/>
              <a:gd name="T85" fmla="*/ 187 h 1251"/>
              <a:gd name="T86" fmla="*/ 10 w 1632"/>
              <a:gd name="T87" fmla="*/ 135 h 1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32" h="1251">
                <a:moveTo>
                  <a:pt x="0" y="11"/>
                </a:moveTo>
                <a:lnTo>
                  <a:pt x="0" y="11"/>
                </a:lnTo>
                <a:lnTo>
                  <a:pt x="40" y="42"/>
                </a:lnTo>
                <a:lnTo>
                  <a:pt x="79" y="72"/>
                </a:lnTo>
                <a:lnTo>
                  <a:pt x="118" y="100"/>
                </a:lnTo>
                <a:lnTo>
                  <a:pt x="157" y="127"/>
                </a:lnTo>
                <a:lnTo>
                  <a:pt x="157" y="127"/>
                </a:lnTo>
                <a:lnTo>
                  <a:pt x="193" y="149"/>
                </a:lnTo>
                <a:lnTo>
                  <a:pt x="231" y="169"/>
                </a:lnTo>
                <a:lnTo>
                  <a:pt x="267" y="190"/>
                </a:lnTo>
                <a:lnTo>
                  <a:pt x="305" y="207"/>
                </a:lnTo>
                <a:lnTo>
                  <a:pt x="343" y="224"/>
                </a:lnTo>
                <a:lnTo>
                  <a:pt x="380" y="242"/>
                </a:lnTo>
                <a:lnTo>
                  <a:pt x="418" y="257"/>
                </a:lnTo>
                <a:lnTo>
                  <a:pt x="457" y="271"/>
                </a:lnTo>
                <a:lnTo>
                  <a:pt x="497" y="284"/>
                </a:lnTo>
                <a:lnTo>
                  <a:pt x="536" y="297"/>
                </a:lnTo>
                <a:lnTo>
                  <a:pt x="575" y="308"/>
                </a:lnTo>
                <a:lnTo>
                  <a:pt x="616" y="319"/>
                </a:lnTo>
                <a:lnTo>
                  <a:pt x="657" y="328"/>
                </a:lnTo>
                <a:lnTo>
                  <a:pt x="698" y="337"/>
                </a:lnTo>
                <a:lnTo>
                  <a:pt x="779" y="352"/>
                </a:lnTo>
                <a:lnTo>
                  <a:pt x="779" y="352"/>
                </a:lnTo>
                <a:lnTo>
                  <a:pt x="831" y="358"/>
                </a:lnTo>
                <a:lnTo>
                  <a:pt x="883" y="364"/>
                </a:lnTo>
                <a:lnTo>
                  <a:pt x="935" y="367"/>
                </a:lnTo>
                <a:lnTo>
                  <a:pt x="987" y="370"/>
                </a:lnTo>
                <a:lnTo>
                  <a:pt x="1038" y="370"/>
                </a:lnTo>
                <a:lnTo>
                  <a:pt x="1090" y="367"/>
                </a:lnTo>
                <a:lnTo>
                  <a:pt x="1142" y="363"/>
                </a:lnTo>
                <a:lnTo>
                  <a:pt x="1194" y="356"/>
                </a:lnTo>
                <a:lnTo>
                  <a:pt x="1194" y="356"/>
                </a:lnTo>
                <a:lnTo>
                  <a:pt x="1224" y="352"/>
                </a:lnTo>
                <a:lnTo>
                  <a:pt x="1254" y="347"/>
                </a:lnTo>
                <a:lnTo>
                  <a:pt x="1282" y="339"/>
                </a:lnTo>
                <a:lnTo>
                  <a:pt x="1310" y="331"/>
                </a:lnTo>
                <a:lnTo>
                  <a:pt x="1338" y="322"/>
                </a:lnTo>
                <a:lnTo>
                  <a:pt x="1367" y="312"/>
                </a:lnTo>
                <a:lnTo>
                  <a:pt x="1393" y="301"/>
                </a:lnTo>
                <a:lnTo>
                  <a:pt x="1422" y="287"/>
                </a:lnTo>
                <a:lnTo>
                  <a:pt x="1422" y="287"/>
                </a:lnTo>
                <a:lnTo>
                  <a:pt x="1441" y="278"/>
                </a:lnTo>
                <a:lnTo>
                  <a:pt x="1459" y="265"/>
                </a:lnTo>
                <a:lnTo>
                  <a:pt x="1477" y="253"/>
                </a:lnTo>
                <a:lnTo>
                  <a:pt x="1492" y="240"/>
                </a:lnTo>
                <a:lnTo>
                  <a:pt x="1508" y="226"/>
                </a:lnTo>
                <a:lnTo>
                  <a:pt x="1522" y="212"/>
                </a:lnTo>
                <a:lnTo>
                  <a:pt x="1535" y="196"/>
                </a:lnTo>
                <a:lnTo>
                  <a:pt x="1547" y="179"/>
                </a:lnTo>
                <a:lnTo>
                  <a:pt x="1558" y="163"/>
                </a:lnTo>
                <a:lnTo>
                  <a:pt x="1568" y="144"/>
                </a:lnTo>
                <a:lnTo>
                  <a:pt x="1577" y="125"/>
                </a:lnTo>
                <a:lnTo>
                  <a:pt x="1585" y="107"/>
                </a:lnTo>
                <a:lnTo>
                  <a:pt x="1591" y="88"/>
                </a:lnTo>
                <a:lnTo>
                  <a:pt x="1598" y="66"/>
                </a:lnTo>
                <a:lnTo>
                  <a:pt x="1602" y="45"/>
                </a:lnTo>
                <a:lnTo>
                  <a:pt x="1605" y="23"/>
                </a:lnTo>
                <a:lnTo>
                  <a:pt x="1605" y="23"/>
                </a:lnTo>
                <a:lnTo>
                  <a:pt x="1609" y="0"/>
                </a:lnTo>
                <a:lnTo>
                  <a:pt x="1609" y="0"/>
                </a:lnTo>
                <a:lnTo>
                  <a:pt x="1618" y="42"/>
                </a:lnTo>
                <a:lnTo>
                  <a:pt x="1624" y="83"/>
                </a:lnTo>
                <a:lnTo>
                  <a:pt x="1629" y="122"/>
                </a:lnTo>
                <a:lnTo>
                  <a:pt x="1631" y="160"/>
                </a:lnTo>
                <a:lnTo>
                  <a:pt x="1631" y="160"/>
                </a:lnTo>
                <a:lnTo>
                  <a:pt x="1632" y="218"/>
                </a:lnTo>
                <a:lnTo>
                  <a:pt x="1632" y="276"/>
                </a:lnTo>
                <a:lnTo>
                  <a:pt x="1629" y="333"/>
                </a:lnTo>
                <a:lnTo>
                  <a:pt x="1624" y="389"/>
                </a:lnTo>
                <a:lnTo>
                  <a:pt x="1618" y="446"/>
                </a:lnTo>
                <a:lnTo>
                  <a:pt x="1610" y="501"/>
                </a:lnTo>
                <a:lnTo>
                  <a:pt x="1601" y="556"/>
                </a:lnTo>
                <a:lnTo>
                  <a:pt x="1588" y="611"/>
                </a:lnTo>
                <a:lnTo>
                  <a:pt x="1574" y="666"/>
                </a:lnTo>
                <a:lnTo>
                  <a:pt x="1558" y="719"/>
                </a:lnTo>
                <a:lnTo>
                  <a:pt x="1541" y="772"/>
                </a:lnTo>
                <a:lnTo>
                  <a:pt x="1521" y="826"/>
                </a:lnTo>
                <a:lnTo>
                  <a:pt x="1500" y="878"/>
                </a:lnTo>
                <a:lnTo>
                  <a:pt x="1477" y="929"/>
                </a:lnTo>
                <a:lnTo>
                  <a:pt x="1452" y="981"/>
                </a:lnTo>
                <a:lnTo>
                  <a:pt x="1423" y="1033"/>
                </a:lnTo>
                <a:lnTo>
                  <a:pt x="1423" y="1033"/>
                </a:lnTo>
                <a:lnTo>
                  <a:pt x="1393" y="1083"/>
                </a:lnTo>
                <a:lnTo>
                  <a:pt x="1360" y="1132"/>
                </a:lnTo>
                <a:lnTo>
                  <a:pt x="1326" y="1179"/>
                </a:lnTo>
                <a:lnTo>
                  <a:pt x="1290" y="1226"/>
                </a:lnTo>
                <a:lnTo>
                  <a:pt x="1290" y="1226"/>
                </a:lnTo>
                <a:lnTo>
                  <a:pt x="1284" y="1232"/>
                </a:lnTo>
                <a:lnTo>
                  <a:pt x="1276" y="1239"/>
                </a:lnTo>
                <a:lnTo>
                  <a:pt x="1269" y="1243"/>
                </a:lnTo>
                <a:lnTo>
                  <a:pt x="1262" y="1247"/>
                </a:lnTo>
                <a:lnTo>
                  <a:pt x="1254" y="1250"/>
                </a:lnTo>
                <a:lnTo>
                  <a:pt x="1244" y="1250"/>
                </a:lnTo>
                <a:lnTo>
                  <a:pt x="1227" y="1251"/>
                </a:lnTo>
                <a:lnTo>
                  <a:pt x="1227" y="1251"/>
                </a:lnTo>
                <a:lnTo>
                  <a:pt x="1183" y="1248"/>
                </a:lnTo>
                <a:lnTo>
                  <a:pt x="1141" y="1245"/>
                </a:lnTo>
                <a:lnTo>
                  <a:pt x="1100" y="1240"/>
                </a:lnTo>
                <a:lnTo>
                  <a:pt x="1057" y="1234"/>
                </a:lnTo>
                <a:lnTo>
                  <a:pt x="1016" y="1226"/>
                </a:lnTo>
                <a:lnTo>
                  <a:pt x="976" y="1217"/>
                </a:lnTo>
                <a:lnTo>
                  <a:pt x="935" y="1207"/>
                </a:lnTo>
                <a:lnTo>
                  <a:pt x="894" y="1196"/>
                </a:lnTo>
                <a:lnTo>
                  <a:pt x="855" y="1182"/>
                </a:lnTo>
                <a:lnTo>
                  <a:pt x="815" y="1168"/>
                </a:lnTo>
                <a:lnTo>
                  <a:pt x="776" y="1152"/>
                </a:lnTo>
                <a:lnTo>
                  <a:pt x="738" y="1135"/>
                </a:lnTo>
                <a:lnTo>
                  <a:pt x="701" y="1118"/>
                </a:lnTo>
                <a:lnTo>
                  <a:pt x="663" y="1097"/>
                </a:lnTo>
                <a:lnTo>
                  <a:pt x="625" y="1075"/>
                </a:lnTo>
                <a:lnTo>
                  <a:pt x="589" y="1053"/>
                </a:lnTo>
                <a:lnTo>
                  <a:pt x="589" y="1053"/>
                </a:lnTo>
                <a:lnTo>
                  <a:pt x="531" y="1014"/>
                </a:lnTo>
                <a:lnTo>
                  <a:pt x="476" y="972"/>
                </a:lnTo>
                <a:lnTo>
                  <a:pt x="424" y="929"/>
                </a:lnTo>
                <a:lnTo>
                  <a:pt x="376" y="884"/>
                </a:lnTo>
                <a:lnTo>
                  <a:pt x="330" y="837"/>
                </a:lnTo>
                <a:lnTo>
                  <a:pt x="286" y="787"/>
                </a:lnTo>
                <a:lnTo>
                  <a:pt x="247" y="736"/>
                </a:lnTo>
                <a:lnTo>
                  <a:pt x="209" y="683"/>
                </a:lnTo>
                <a:lnTo>
                  <a:pt x="175" y="628"/>
                </a:lnTo>
                <a:lnTo>
                  <a:pt x="143" y="570"/>
                </a:lnTo>
                <a:lnTo>
                  <a:pt x="115" y="512"/>
                </a:lnTo>
                <a:lnTo>
                  <a:pt x="90" y="450"/>
                </a:lnTo>
                <a:lnTo>
                  <a:pt x="68" y="388"/>
                </a:lnTo>
                <a:lnTo>
                  <a:pt x="49" y="322"/>
                </a:lnTo>
                <a:lnTo>
                  <a:pt x="32" y="256"/>
                </a:lnTo>
                <a:lnTo>
                  <a:pt x="18" y="187"/>
                </a:lnTo>
                <a:lnTo>
                  <a:pt x="18" y="187"/>
                </a:lnTo>
                <a:lnTo>
                  <a:pt x="13" y="162"/>
                </a:lnTo>
                <a:lnTo>
                  <a:pt x="10" y="135"/>
                </a:lnTo>
                <a:lnTo>
                  <a:pt x="10" y="135"/>
                </a:lnTo>
                <a:lnTo>
                  <a:pt x="0" y="11"/>
                </a:lnTo>
                <a:lnTo>
                  <a:pt x="0" y="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9" name="Freeform 9"/>
          <p:cNvSpPr/>
          <p:nvPr/>
        </p:nvSpPr>
        <p:spPr bwMode="auto">
          <a:xfrm>
            <a:off x="919481" y="2004697"/>
            <a:ext cx="1662431" cy="2178685"/>
          </a:xfrm>
          <a:custGeom>
            <a:avLst/>
            <a:gdLst>
              <a:gd name="T0" fmla="*/ 589 w 1244"/>
              <a:gd name="T1" fmla="*/ 1572 h 1628"/>
              <a:gd name="T2" fmla="*/ 380 w 1244"/>
              <a:gd name="T3" fmla="*/ 1500 h 1628"/>
              <a:gd name="T4" fmla="*/ 182 w 1244"/>
              <a:gd name="T5" fmla="*/ 1401 h 1628"/>
              <a:gd name="T6" fmla="*/ 92 w 1244"/>
              <a:gd name="T7" fmla="*/ 1341 h 1628"/>
              <a:gd name="T8" fmla="*/ 14 w 1244"/>
              <a:gd name="T9" fmla="*/ 1277 h 1628"/>
              <a:gd name="T10" fmla="*/ 1 w 1244"/>
              <a:gd name="T11" fmla="*/ 1255 h 1628"/>
              <a:gd name="T12" fmla="*/ 1 w 1244"/>
              <a:gd name="T13" fmla="*/ 1201 h 1628"/>
              <a:gd name="T14" fmla="*/ 15 w 1244"/>
              <a:gd name="T15" fmla="*/ 1069 h 1628"/>
              <a:gd name="T16" fmla="*/ 42 w 1244"/>
              <a:gd name="T17" fmla="*/ 941 h 1628"/>
              <a:gd name="T18" fmla="*/ 70 w 1244"/>
              <a:gd name="T19" fmla="*/ 845 h 1628"/>
              <a:gd name="T20" fmla="*/ 135 w 1244"/>
              <a:gd name="T21" fmla="*/ 694 h 1628"/>
              <a:gd name="T22" fmla="*/ 218 w 1244"/>
              <a:gd name="T23" fmla="*/ 554 h 1628"/>
              <a:gd name="T24" fmla="*/ 281 w 1244"/>
              <a:gd name="T25" fmla="*/ 468 h 1628"/>
              <a:gd name="T26" fmla="*/ 391 w 1244"/>
              <a:gd name="T27" fmla="*/ 352 h 1628"/>
              <a:gd name="T28" fmla="*/ 449 w 1244"/>
              <a:gd name="T29" fmla="*/ 298 h 1628"/>
              <a:gd name="T30" fmla="*/ 543 w 1244"/>
              <a:gd name="T31" fmla="*/ 226 h 1628"/>
              <a:gd name="T32" fmla="*/ 642 w 1244"/>
              <a:gd name="T33" fmla="*/ 163 h 1628"/>
              <a:gd name="T34" fmla="*/ 713 w 1244"/>
              <a:gd name="T35" fmla="*/ 126 h 1628"/>
              <a:gd name="T36" fmla="*/ 824 w 1244"/>
              <a:gd name="T37" fmla="*/ 79 h 1628"/>
              <a:gd name="T38" fmla="*/ 939 w 1244"/>
              <a:gd name="T39" fmla="*/ 42 h 1628"/>
              <a:gd name="T40" fmla="*/ 1008 w 1244"/>
              <a:gd name="T41" fmla="*/ 27 h 1628"/>
              <a:gd name="T42" fmla="*/ 1148 w 1244"/>
              <a:gd name="T43" fmla="*/ 5 h 1628"/>
              <a:gd name="T44" fmla="*/ 1239 w 1244"/>
              <a:gd name="T45" fmla="*/ 0 h 1628"/>
              <a:gd name="T46" fmla="*/ 1182 w 1244"/>
              <a:gd name="T47" fmla="*/ 71 h 1628"/>
              <a:gd name="T48" fmla="*/ 1113 w 1244"/>
              <a:gd name="T49" fmla="*/ 176 h 1628"/>
              <a:gd name="T50" fmla="*/ 1027 w 1244"/>
              <a:gd name="T51" fmla="*/ 341 h 1628"/>
              <a:gd name="T52" fmla="*/ 961 w 1244"/>
              <a:gd name="T53" fmla="*/ 515 h 1628"/>
              <a:gd name="T54" fmla="*/ 930 w 1244"/>
              <a:gd name="T55" fmla="*/ 625 h 1628"/>
              <a:gd name="T56" fmla="*/ 898 w 1244"/>
              <a:gd name="T57" fmla="*/ 793 h 1628"/>
              <a:gd name="T58" fmla="*/ 882 w 1244"/>
              <a:gd name="T59" fmla="*/ 963 h 1628"/>
              <a:gd name="T60" fmla="*/ 882 w 1244"/>
              <a:gd name="T61" fmla="*/ 1055 h 1628"/>
              <a:gd name="T62" fmla="*/ 895 w 1244"/>
              <a:gd name="T63" fmla="*/ 1192 h 1628"/>
              <a:gd name="T64" fmla="*/ 926 w 1244"/>
              <a:gd name="T65" fmla="*/ 1327 h 1628"/>
              <a:gd name="T66" fmla="*/ 952 w 1244"/>
              <a:gd name="T67" fmla="*/ 1393 h 1628"/>
              <a:gd name="T68" fmla="*/ 1005 w 1244"/>
              <a:gd name="T69" fmla="*/ 1481 h 1628"/>
              <a:gd name="T70" fmla="*/ 1054 w 1244"/>
              <a:gd name="T71" fmla="*/ 1529 h 1628"/>
              <a:gd name="T72" fmla="*/ 1082 w 1244"/>
              <a:gd name="T73" fmla="*/ 1550 h 1628"/>
              <a:gd name="T74" fmla="*/ 1137 w 1244"/>
              <a:gd name="T75" fmla="*/ 1578 h 1628"/>
              <a:gd name="T76" fmla="*/ 1197 w 1244"/>
              <a:gd name="T77" fmla="*/ 1595 h 1628"/>
              <a:gd name="T78" fmla="*/ 1244 w 1244"/>
              <a:gd name="T79" fmla="*/ 1606 h 1628"/>
              <a:gd name="T80" fmla="*/ 1149 w 1244"/>
              <a:gd name="T81" fmla="*/ 1622 h 1628"/>
              <a:gd name="T82" fmla="*/ 1057 w 1244"/>
              <a:gd name="T83" fmla="*/ 1628 h 1628"/>
              <a:gd name="T84" fmla="*/ 922 w 1244"/>
              <a:gd name="T85" fmla="*/ 1627 h 1628"/>
              <a:gd name="T86" fmla="*/ 788 w 1244"/>
              <a:gd name="T87" fmla="*/ 1613 h 1628"/>
              <a:gd name="T88" fmla="*/ 699 w 1244"/>
              <a:gd name="T89" fmla="*/ 1599 h 1628"/>
              <a:gd name="T90" fmla="*/ 670 w 1244"/>
              <a:gd name="T91" fmla="*/ 1591 h 1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44" h="1628">
                <a:moveTo>
                  <a:pt x="661" y="1589"/>
                </a:moveTo>
                <a:lnTo>
                  <a:pt x="661" y="1589"/>
                </a:lnTo>
                <a:lnTo>
                  <a:pt x="589" y="1572"/>
                </a:lnTo>
                <a:lnTo>
                  <a:pt x="518" y="1551"/>
                </a:lnTo>
                <a:lnTo>
                  <a:pt x="447" y="1528"/>
                </a:lnTo>
                <a:lnTo>
                  <a:pt x="380" y="1500"/>
                </a:lnTo>
                <a:lnTo>
                  <a:pt x="312" y="1470"/>
                </a:lnTo>
                <a:lnTo>
                  <a:pt x="246" y="1437"/>
                </a:lnTo>
                <a:lnTo>
                  <a:pt x="182" y="1401"/>
                </a:lnTo>
                <a:lnTo>
                  <a:pt x="119" y="1360"/>
                </a:lnTo>
                <a:lnTo>
                  <a:pt x="119" y="1360"/>
                </a:lnTo>
                <a:lnTo>
                  <a:pt x="92" y="1341"/>
                </a:lnTo>
                <a:lnTo>
                  <a:pt x="66" y="1319"/>
                </a:lnTo>
                <a:lnTo>
                  <a:pt x="14" y="1277"/>
                </a:lnTo>
                <a:lnTo>
                  <a:pt x="14" y="1277"/>
                </a:lnTo>
                <a:lnTo>
                  <a:pt x="8" y="1270"/>
                </a:lnTo>
                <a:lnTo>
                  <a:pt x="3" y="1264"/>
                </a:lnTo>
                <a:lnTo>
                  <a:pt x="1" y="1255"/>
                </a:lnTo>
                <a:lnTo>
                  <a:pt x="0" y="1247"/>
                </a:lnTo>
                <a:lnTo>
                  <a:pt x="0" y="1247"/>
                </a:lnTo>
                <a:lnTo>
                  <a:pt x="1" y="1201"/>
                </a:lnTo>
                <a:lnTo>
                  <a:pt x="4" y="1157"/>
                </a:lnTo>
                <a:lnTo>
                  <a:pt x="9" y="1113"/>
                </a:lnTo>
                <a:lnTo>
                  <a:pt x="15" y="1069"/>
                </a:lnTo>
                <a:lnTo>
                  <a:pt x="23" y="1027"/>
                </a:lnTo>
                <a:lnTo>
                  <a:pt x="31" y="983"/>
                </a:lnTo>
                <a:lnTo>
                  <a:pt x="42" y="941"/>
                </a:lnTo>
                <a:lnTo>
                  <a:pt x="55" y="897"/>
                </a:lnTo>
                <a:lnTo>
                  <a:pt x="55" y="897"/>
                </a:lnTo>
                <a:lnTo>
                  <a:pt x="70" y="845"/>
                </a:lnTo>
                <a:lnTo>
                  <a:pt x="91" y="793"/>
                </a:lnTo>
                <a:lnTo>
                  <a:pt x="111" y="744"/>
                </a:lnTo>
                <a:lnTo>
                  <a:pt x="135" y="694"/>
                </a:lnTo>
                <a:lnTo>
                  <a:pt x="160" y="647"/>
                </a:lnTo>
                <a:lnTo>
                  <a:pt x="188" y="600"/>
                </a:lnTo>
                <a:lnTo>
                  <a:pt x="218" y="554"/>
                </a:lnTo>
                <a:lnTo>
                  <a:pt x="249" y="510"/>
                </a:lnTo>
                <a:lnTo>
                  <a:pt x="249" y="510"/>
                </a:lnTo>
                <a:lnTo>
                  <a:pt x="281" y="468"/>
                </a:lnTo>
                <a:lnTo>
                  <a:pt x="317" y="429"/>
                </a:lnTo>
                <a:lnTo>
                  <a:pt x="353" y="389"/>
                </a:lnTo>
                <a:lnTo>
                  <a:pt x="391" y="352"/>
                </a:lnTo>
                <a:lnTo>
                  <a:pt x="391" y="352"/>
                </a:lnTo>
                <a:lnTo>
                  <a:pt x="419" y="325"/>
                </a:lnTo>
                <a:lnTo>
                  <a:pt x="449" y="298"/>
                </a:lnTo>
                <a:lnTo>
                  <a:pt x="480" y="273"/>
                </a:lnTo>
                <a:lnTo>
                  <a:pt x="510" y="250"/>
                </a:lnTo>
                <a:lnTo>
                  <a:pt x="543" y="226"/>
                </a:lnTo>
                <a:lnTo>
                  <a:pt x="575" y="204"/>
                </a:lnTo>
                <a:lnTo>
                  <a:pt x="609" y="184"/>
                </a:lnTo>
                <a:lnTo>
                  <a:pt x="642" y="163"/>
                </a:lnTo>
                <a:lnTo>
                  <a:pt x="642" y="163"/>
                </a:lnTo>
                <a:lnTo>
                  <a:pt x="678" y="144"/>
                </a:lnTo>
                <a:lnTo>
                  <a:pt x="713" y="126"/>
                </a:lnTo>
                <a:lnTo>
                  <a:pt x="750" y="108"/>
                </a:lnTo>
                <a:lnTo>
                  <a:pt x="787" y="93"/>
                </a:lnTo>
                <a:lnTo>
                  <a:pt x="824" y="79"/>
                </a:lnTo>
                <a:lnTo>
                  <a:pt x="862" y="66"/>
                </a:lnTo>
                <a:lnTo>
                  <a:pt x="900" y="53"/>
                </a:lnTo>
                <a:lnTo>
                  <a:pt x="939" y="42"/>
                </a:lnTo>
                <a:lnTo>
                  <a:pt x="939" y="42"/>
                </a:lnTo>
                <a:lnTo>
                  <a:pt x="974" y="35"/>
                </a:lnTo>
                <a:lnTo>
                  <a:pt x="1008" y="27"/>
                </a:lnTo>
                <a:lnTo>
                  <a:pt x="1043" y="19"/>
                </a:lnTo>
                <a:lnTo>
                  <a:pt x="1077" y="14"/>
                </a:lnTo>
                <a:lnTo>
                  <a:pt x="1148" y="5"/>
                </a:lnTo>
                <a:lnTo>
                  <a:pt x="1219" y="0"/>
                </a:lnTo>
                <a:lnTo>
                  <a:pt x="1219" y="0"/>
                </a:lnTo>
                <a:lnTo>
                  <a:pt x="1239" y="0"/>
                </a:lnTo>
                <a:lnTo>
                  <a:pt x="1239" y="0"/>
                </a:lnTo>
                <a:lnTo>
                  <a:pt x="1211" y="36"/>
                </a:lnTo>
                <a:lnTo>
                  <a:pt x="1182" y="71"/>
                </a:lnTo>
                <a:lnTo>
                  <a:pt x="1182" y="71"/>
                </a:lnTo>
                <a:lnTo>
                  <a:pt x="1146" y="122"/>
                </a:lnTo>
                <a:lnTo>
                  <a:pt x="1113" y="176"/>
                </a:lnTo>
                <a:lnTo>
                  <a:pt x="1082" y="229"/>
                </a:lnTo>
                <a:lnTo>
                  <a:pt x="1054" y="284"/>
                </a:lnTo>
                <a:lnTo>
                  <a:pt x="1027" y="341"/>
                </a:lnTo>
                <a:lnTo>
                  <a:pt x="1003" y="397"/>
                </a:lnTo>
                <a:lnTo>
                  <a:pt x="981" y="457"/>
                </a:lnTo>
                <a:lnTo>
                  <a:pt x="961" y="515"/>
                </a:lnTo>
                <a:lnTo>
                  <a:pt x="961" y="515"/>
                </a:lnTo>
                <a:lnTo>
                  <a:pt x="945" y="570"/>
                </a:lnTo>
                <a:lnTo>
                  <a:pt x="930" y="625"/>
                </a:lnTo>
                <a:lnTo>
                  <a:pt x="917" y="682"/>
                </a:lnTo>
                <a:lnTo>
                  <a:pt x="906" y="736"/>
                </a:lnTo>
                <a:lnTo>
                  <a:pt x="898" y="793"/>
                </a:lnTo>
                <a:lnTo>
                  <a:pt x="890" y="850"/>
                </a:lnTo>
                <a:lnTo>
                  <a:pt x="886" y="906"/>
                </a:lnTo>
                <a:lnTo>
                  <a:pt x="882" y="963"/>
                </a:lnTo>
                <a:lnTo>
                  <a:pt x="882" y="963"/>
                </a:lnTo>
                <a:lnTo>
                  <a:pt x="881" y="1010"/>
                </a:lnTo>
                <a:lnTo>
                  <a:pt x="882" y="1055"/>
                </a:lnTo>
                <a:lnTo>
                  <a:pt x="884" y="1101"/>
                </a:lnTo>
                <a:lnTo>
                  <a:pt x="889" y="1146"/>
                </a:lnTo>
                <a:lnTo>
                  <a:pt x="895" y="1192"/>
                </a:lnTo>
                <a:lnTo>
                  <a:pt x="903" y="1237"/>
                </a:lnTo>
                <a:lnTo>
                  <a:pt x="914" y="1283"/>
                </a:lnTo>
                <a:lnTo>
                  <a:pt x="926" y="1327"/>
                </a:lnTo>
                <a:lnTo>
                  <a:pt x="926" y="1327"/>
                </a:lnTo>
                <a:lnTo>
                  <a:pt x="937" y="1360"/>
                </a:lnTo>
                <a:lnTo>
                  <a:pt x="952" y="1393"/>
                </a:lnTo>
                <a:lnTo>
                  <a:pt x="967" y="1423"/>
                </a:lnTo>
                <a:lnTo>
                  <a:pt x="985" y="1453"/>
                </a:lnTo>
                <a:lnTo>
                  <a:pt x="1005" y="1481"/>
                </a:lnTo>
                <a:lnTo>
                  <a:pt x="1027" y="1506"/>
                </a:lnTo>
                <a:lnTo>
                  <a:pt x="1039" y="1518"/>
                </a:lnTo>
                <a:lnTo>
                  <a:pt x="1054" y="1529"/>
                </a:lnTo>
                <a:lnTo>
                  <a:pt x="1068" y="1540"/>
                </a:lnTo>
                <a:lnTo>
                  <a:pt x="1082" y="1550"/>
                </a:lnTo>
                <a:lnTo>
                  <a:pt x="1082" y="1550"/>
                </a:lnTo>
                <a:lnTo>
                  <a:pt x="1101" y="1561"/>
                </a:lnTo>
                <a:lnTo>
                  <a:pt x="1118" y="1570"/>
                </a:lnTo>
                <a:lnTo>
                  <a:pt x="1137" y="1578"/>
                </a:lnTo>
                <a:lnTo>
                  <a:pt x="1157" y="1584"/>
                </a:lnTo>
                <a:lnTo>
                  <a:pt x="1176" y="1591"/>
                </a:lnTo>
                <a:lnTo>
                  <a:pt x="1197" y="1595"/>
                </a:lnTo>
                <a:lnTo>
                  <a:pt x="1236" y="1603"/>
                </a:lnTo>
                <a:lnTo>
                  <a:pt x="1236" y="1603"/>
                </a:lnTo>
                <a:lnTo>
                  <a:pt x="1244" y="1606"/>
                </a:lnTo>
                <a:lnTo>
                  <a:pt x="1244" y="1606"/>
                </a:lnTo>
                <a:lnTo>
                  <a:pt x="1197" y="1616"/>
                </a:lnTo>
                <a:lnTo>
                  <a:pt x="1149" y="1622"/>
                </a:lnTo>
                <a:lnTo>
                  <a:pt x="1104" y="1627"/>
                </a:lnTo>
                <a:lnTo>
                  <a:pt x="1057" y="1628"/>
                </a:lnTo>
                <a:lnTo>
                  <a:pt x="1057" y="1628"/>
                </a:lnTo>
                <a:lnTo>
                  <a:pt x="1011" y="1628"/>
                </a:lnTo>
                <a:lnTo>
                  <a:pt x="966" y="1628"/>
                </a:lnTo>
                <a:lnTo>
                  <a:pt x="922" y="1627"/>
                </a:lnTo>
                <a:lnTo>
                  <a:pt x="876" y="1624"/>
                </a:lnTo>
                <a:lnTo>
                  <a:pt x="832" y="1619"/>
                </a:lnTo>
                <a:lnTo>
                  <a:pt x="788" y="1613"/>
                </a:lnTo>
                <a:lnTo>
                  <a:pt x="743" y="1606"/>
                </a:lnTo>
                <a:lnTo>
                  <a:pt x="699" y="1599"/>
                </a:lnTo>
                <a:lnTo>
                  <a:pt x="699" y="1599"/>
                </a:lnTo>
                <a:lnTo>
                  <a:pt x="689" y="1595"/>
                </a:lnTo>
                <a:lnTo>
                  <a:pt x="680" y="1592"/>
                </a:lnTo>
                <a:lnTo>
                  <a:pt x="670" y="1591"/>
                </a:lnTo>
                <a:lnTo>
                  <a:pt x="661" y="1589"/>
                </a:lnTo>
                <a:lnTo>
                  <a:pt x="661" y="1589"/>
                </a:lnTo>
                <a:close/>
              </a:path>
            </a:pathLst>
          </a:custGeom>
          <a:solidFill>
            <a:srgbClr val="1C1E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20" name="文本框 19"/>
          <p:cNvSpPr txBox="1"/>
          <p:nvPr/>
        </p:nvSpPr>
        <p:spPr>
          <a:xfrm rot="1680000">
            <a:off x="2455546" y="2537580"/>
            <a:ext cx="1364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THE TITLE</a:t>
            </a:r>
            <a:endParaRPr lang="en-US" altLang="zh-CN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21" name="文本框 20"/>
          <p:cNvSpPr txBox="1"/>
          <p:nvPr/>
        </p:nvSpPr>
        <p:spPr>
          <a:xfrm rot="7020000">
            <a:off x="2967991" y="4112380"/>
            <a:ext cx="1364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THE TITLE</a:t>
            </a:r>
            <a:endParaRPr lang="en-US" altLang="zh-CN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22" name="文本框 21"/>
          <p:cNvSpPr txBox="1"/>
          <p:nvPr/>
        </p:nvSpPr>
        <p:spPr>
          <a:xfrm rot="18120000">
            <a:off x="981077" y="2945885"/>
            <a:ext cx="1364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THE TITLE</a:t>
            </a:r>
            <a:endParaRPr lang="en-US" altLang="zh-CN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23" name="文本框 22"/>
          <p:cNvSpPr txBox="1"/>
          <p:nvPr/>
        </p:nvSpPr>
        <p:spPr>
          <a:xfrm rot="1380000">
            <a:off x="1329056" y="4501635"/>
            <a:ext cx="1364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THE TITLE</a:t>
            </a:r>
            <a:endParaRPr lang="en-US" altLang="zh-CN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68985" y="1853565"/>
            <a:ext cx="3677920" cy="3677920"/>
          </a:xfrm>
          <a:prstGeom prst="ellipse">
            <a:avLst/>
          </a:prstGeom>
          <a:noFill/>
          <a:ln>
            <a:solidFill>
              <a:srgbClr val="CCA17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9100459" y="527996"/>
            <a:ext cx="2690555" cy="596064"/>
            <a:chOff x="330198" y="326793"/>
            <a:chExt cx="2690555" cy="596064"/>
          </a:xfrm>
        </p:grpSpPr>
        <p:sp>
          <p:nvSpPr>
            <p:cNvPr id="26" name="矩形 25"/>
            <p:cNvSpPr/>
            <p:nvPr/>
          </p:nvSpPr>
          <p:spPr>
            <a:xfrm>
              <a:off x="1400752" y="897657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flipH="1">
              <a:off x="330198" y="326793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30199" y="399805"/>
              <a:ext cx="2690554" cy="521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spcBef>
                  <a:spcPct val="0"/>
                </a:spcBef>
              </a:pPr>
              <a:r>
                <a:rPr lang="zh-CN" altLang="en-US" sz="2800" b="1" dirty="0">
                  <a:gradFill>
                    <a:gsLst>
                      <a:gs pos="0">
                        <a:srgbClr val="E7CC6D"/>
                      </a:gs>
                      <a:gs pos="74000">
                        <a:srgbClr val="FFF6A3"/>
                      </a:gs>
                      <a:gs pos="100000">
                        <a:srgbClr val="AF8125"/>
                      </a:gs>
                    </a:gsLst>
                    <a:lin ang="5400000" scaled="1"/>
                  </a:gradFill>
                  <a:latin typeface="阿里巴巴普惠体 Heavy"/>
                  <a:ea typeface="微软雅黑" panose="020B0503020204020204" pitchFamily="34" charset="-122"/>
                  <a:sym typeface="阿里巴巴普惠体 Heavy"/>
                </a:rPr>
                <a:t>气动挡车梁</a:t>
              </a:r>
              <a:endParaRPr lang="en-US" altLang="zh-CN" sz="28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</p:grpSp>
      <p:pic>
        <p:nvPicPr>
          <p:cNvPr id="2" name="图片 1" descr="挡车梁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960" y="3693160"/>
            <a:ext cx="2282190" cy="1972945"/>
          </a:xfrm>
          <a:prstGeom prst="rect">
            <a:avLst/>
          </a:prstGeom>
        </p:spPr>
      </p:pic>
      <p:pic>
        <p:nvPicPr>
          <p:cNvPr id="3" name="图片 2" descr="挡车梁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8030" y="3700145"/>
            <a:ext cx="2321560" cy="1972945"/>
          </a:xfrm>
          <a:prstGeom prst="rect">
            <a:avLst/>
          </a:prstGeom>
        </p:spPr>
      </p:pic>
      <p:pic>
        <p:nvPicPr>
          <p:cNvPr id="4" name="图片 3" descr="挡车梁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960" y="1633855"/>
            <a:ext cx="2282190" cy="1972945"/>
          </a:xfrm>
          <a:prstGeom prst="rect">
            <a:avLst/>
          </a:prstGeom>
        </p:spPr>
      </p:pic>
      <p:pic>
        <p:nvPicPr>
          <p:cNvPr id="5" name="图片 4" descr="挡车梁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8030" y="1632585"/>
            <a:ext cx="2321560" cy="1972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030730" y="2258060"/>
            <a:ext cx="8526780" cy="17595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QZCL</a:t>
            </a:r>
            <a:r>
              <a:rPr lang="zh-CN" altLang="en-US" sz="16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型气动挡车梁为常闭型挡车产品</a:t>
            </a:r>
            <a:r>
              <a:rPr lang="en-US" altLang="zh-CN" sz="16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, </a:t>
            </a:r>
            <a:r>
              <a:rPr lang="zh-CN" altLang="en-US" sz="16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工作原理为打开风源截止阀，操纵手动换向阀，压缩空气经管路进入汽缸的工作腔，使活塞杆伸出，挡车梁在自重作用下回落至</a:t>
            </a:r>
            <a:r>
              <a:rPr lang="en-US" altLang="zh-CN" sz="16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an</a:t>
            </a:r>
            <a:r>
              <a:rPr lang="zh-CN" altLang="en-US" sz="1600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全吊梁的闭锁位置；当有矿车通过时，再操纵换向阀；使气缸活塞杆缩进气缸，同时带动钢丝绳经动滑轮组件带动挡车梁升起。</a:t>
            </a:r>
            <a:r>
              <a:rPr lang="en-US" altLang="zh-CN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rPr>
              <a:t>……</a:t>
            </a:r>
            <a:endParaRPr lang="en-US" altLang="zh-CN" dirty="0">
              <a:solidFill>
                <a:schemeClr val="bg1"/>
              </a:solidFill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2602045" y="4367953"/>
            <a:ext cx="7200000" cy="1412608"/>
            <a:chOff x="2496000" y="3677272"/>
            <a:chExt cx="7200000" cy="1412608"/>
          </a:xfrm>
        </p:grpSpPr>
        <p:grpSp>
          <p:nvGrpSpPr>
            <p:cNvPr id="9" name="组合 8"/>
            <p:cNvGrpSpPr/>
            <p:nvPr/>
          </p:nvGrpSpPr>
          <p:grpSpPr>
            <a:xfrm>
              <a:off x="2496000" y="3677272"/>
              <a:ext cx="7200000" cy="540000"/>
              <a:chOff x="2496000" y="3677272"/>
              <a:chExt cx="7200000" cy="540000"/>
            </a:xfrm>
          </p:grpSpPr>
          <p:sp>
            <p:nvSpPr>
              <p:cNvPr id="21" name="圆角矩形 52"/>
              <p:cNvSpPr/>
              <p:nvPr/>
            </p:nvSpPr>
            <p:spPr>
              <a:xfrm>
                <a:off x="2496000" y="3677272"/>
                <a:ext cx="720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>
                  <a:solidFill>
                    <a:schemeClr val="bg1"/>
                  </a:solidFill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  <p:sp>
            <p:nvSpPr>
              <p:cNvPr id="22" name="圆角矩形 53"/>
              <p:cNvSpPr/>
              <p:nvPr/>
            </p:nvSpPr>
            <p:spPr>
              <a:xfrm>
                <a:off x="2496000" y="3677272"/>
                <a:ext cx="360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20000"/>
              </a:bodyPr>
              <a:lstStyle/>
              <a:p>
                <a:pPr algn="ctr" defTabSz="913765">
                  <a:lnSpc>
                    <a:spcPct val="130000"/>
                  </a:lnSpc>
                </a:pPr>
                <a:endParaRPr lang="zh-CN" altLang="en-US" sz="2000" b="1">
                  <a:solidFill>
                    <a:schemeClr val="bg1"/>
                  </a:solidFill>
                  <a:latin typeface="阿里巴巴普惠体 Heavy"/>
                  <a:ea typeface="微软雅黑" panose="020B0503020204020204" pitchFamily="34" charset="-122"/>
                  <a:sym typeface="阿里巴巴普惠体 Heavy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5478999" y="4438740"/>
              <a:ext cx="1023037" cy="65114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chemeClr val="accent1"/>
                  </a:soli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  <a:latin typeface="阿里巴巴普惠体 Heavy"/>
                  <a:ea typeface="微软雅黑" panose="020B0503020204020204" pitchFamily="34" charset="-122"/>
                  <a:sym typeface="阿里巴巴普惠体 Heavy"/>
                </a:rPr>
                <a:t>50%</a:t>
              </a:r>
              <a:endParaRPr lang="zh-CN" altLang="en-US" sz="3200" b="1" dirty="0">
                <a:solidFill>
                  <a:schemeClr val="accent1"/>
                </a:solidFill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276864" y="527996"/>
            <a:ext cx="3514149" cy="596064"/>
            <a:chOff x="-493397" y="326793"/>
            <a:chExt cx="3514149" cy="596064"/>
          </a:xfrm>
        </p:grpSpPr>
        <p:sp>
          <p:nvSpPr>
            <p:cNvPr id="27" name="矩形 26"/>
            <p:cNvSpPr/>
            <p:nvPr/>
          </p:nvSpPr>
          <p:spPr>
            <a:xfrm>
              <a:off x="1400752" y="897657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flipH="1">
              <a:off x="330198" y="326793"/>
              <a:ext cx="1620000" cy="25200"/>
            </a:xfrm>
            <a:prstGeom prst="rect">
              <a:avLst/>
            </a:prstGeom>
            <a:gradFill>
              <a:gsLst>
                <a:gs pos="100000">
                  <a:srgbClr val="E7CC6D">
                    <a:alpha val="0"/>
                  </a:srgbClr>
                </a:gs>
                <a:gs pos="0">
                  <a:srgbClr val="AF8125"/>
                </a:gs>
                <a:gs pos="50000">
                  <a:srgbClr val="E7CC6D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-493397" y="399818"/>
              <a:ext cx="3514090" cy="521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gradFill>
                    <a:gsLst>
                      <a:gs pos="0">
                        <a:srgbClr val="E7CC6D"/>
                      </a:gs>
                      <a:gs pos="74000">
                        <a:srgbClr val="FFF6A3"/>
                      </a:gs>
                      <a:gs pos="100000">
                        <a:srgbClr val="AF8125"/>
                      </a:gs>
                    </a:gsLst>
                    <a:lin ang="5400000" scaled="1"/>
                  </a:gradFill>
                  <a:latin typeface="阿里巴巴普惠体 Heavy"/>
                  <a:ea typeface="微软雅黑" panose="020B0503020204020204" pitchFamily="34" charset="-122"/>
                  <a:sym typeface="阿里巴巴普惠体 Heavy"/>
                </a:rPr>
                <a:t>气动挡车梁工作原理</a:t>
              </a:r>
              <a:endParaRPr lang="en-US" altLang="zh-CN" sz="2800" b="1" dirty="0">
                <a:solidFill>
                  <a:schemeClr val="bg1"/>
                </a:solidFill>
                <a:latin typeface="阿里巴巴普惠体 Heavy"/>
                <a:ea typeface="微软雅黑" panose="020B0503020204020204" pitchFamily="34" charset="-122"/>
                <a:sym typeface="阿里巴巴普惠体 Heavy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371524" y="1866721"/>
            <a:ext cx="7555865" cy="101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dirty="0">
                <a:gradFill>
                  <a:gsLst>
                    <a:gs pos="0">
                      <a:srgbClr val="AF8125"/>
                    </a:gs>
                    <a:gs pos="43000">
                      <a:srgbClr val="FFF6A3"/>
                    </a:gs>
                    <a:gs pos="65000">
                      <a:srgbClr val="E7CC6D"/>
                    </a:gs>
                  </a:gsLst>
                  <a:lin ang="10800000" scaled="0"/>
                </a:gradFill>
                <a:latin typeface="Aharoni" pitchFamily="2" charset="-79"/>
                <a:ea typeface="微软雅黑" panose="020B0503020204020204" pitchFamily="34" charset="-122"/>
                <a:cs typeface="Aharoni" pitchFamily="2" charset="-79"/>
                <a:sym typeface="阿里巴巴普惠体 Heavy"/>
              </a:rPr>
              <a:t>THANK YOU</a:t>
            </a:r>
            <a:endParaRPr lang="zh-CN" altLang="en-US" sz="6000" dirty="0">
              <a:gradFill>
                <a:gsLst>
                  <a:gs pos="0">
                    <a:srgbClr val="AF8125"/>
                  </a:gs>
                  <a:gs pos="43000">
                    <a:srgbClr val="FFF6A3"/>
                  </a:gs>
                  <a:gs pos="65000">
                    <a:srgbClr val="E7CC6D"/>
                  </a:gs>
                </a:gsLst>
                <a:lin ang="10800000" scaled="0"/>
              </a:gradFill>
              <a:latin typeface="Aharoni" pitchFamily="2" charset="-79"/>
              <a:ea typeface="微软雅黑" panose="020B0503020204020204" pitchFamily="34" charset="-122"/>
              <a:cs typeface="Aharoni" pitchFamily="2" charset="-79"/>
              <a:sym typeface="阿里巴巴普惠体 Heavy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71523" y="1474305"/>
            <a:ext cx="4824000" cy="385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400" dirty="0">
                <a:solidFill>
                  <a:srgbClr val="E7CC6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Standard Template</a:t>
            </a:r>
            <a:endParaRPr lang="en-US" altLang="zh-CN" sz="1400" dirty="0">
              <a:solidFill>
                <a:srgbClr val="E7CC6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371523" y="1851297"/>
            <a:ext cx="4824000" cy="18000"/>
          </a:xfrm>
          <a:prstGeom prst="rect">
            <a:avLst/>
          </a:prstGeom>
          <a:gradFill>
            <a:gsLst>
              <a:gs pos="100000">
                <a:srgbClr val="E7CC6D">
                  <a:alpha val="0"/>
                </a:srgbClr>
              </a:gs>
              <a:gs pos="0">
                <a:srgbClr val="AF8125"/>
              </a:gs>
              <a:gs pos="34000">
                <a:srgbClr val="FFF6A3"/>
              </a:gs>
              <a:gs pos="59000">
                <a:srgbClr val="E7CC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28604" y="2799949"/>
            <a:ext cx="4824000" cy="18000"/>
          </a:xfrm>
          <a:prstGeom prst="rect">
            <a:avLst/>
          </a:prstGeom>
          <a:gradFill>
            <a:gsLst>
              <a:gs pos="100000">
                <a:srgbClr val="E7CC6D">
                  <a:alpha val="0"/>
                </a:srgbClr>
              </a:gs>
              <a:gs pos="0">
                <a:srgbClr val="AF8125"/>
              </a:gs>
              <a:gs pos="34000">
                <a:srgbClr val="FFF6A3"/>
              </a:gs>
              <a:gs pos="59000">
                <a:srgbClr val="E7CC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Heavy"/>
              <a:ea typeface="微软雅黑" panose="020B0503020204020204" pitchFamily="34" charset="-122"/>
              <a:sym typeface="阿里巴巴普惠体 Heavy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94775" y="3474085"/>
            <a:ext cx="239966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400" dirty="0">
                <a:solidFill>
                  <a:srgbClr val="E7CC6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思源黑体 CN Normal" panose="020B0400000000000000" charset="-122"/>
                <a:sym typeface="阿里巴巴普惠体 Heavy"/>
              </a:rPr>
              <a:t>Kuangan001</a:t>
            </a:r>
            <a:endParaRPr lang="en-US" altLang="zh-CN" sz="1400" dirty="0">
              <a:solidFill>
                <a:srgbClr val="E7CC6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思源黑体 CN Normal" panose="020B0400000000000000" charset="-122"/>
              <a:sym typeface="阿里巴巴普惠体 Heavy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  <p:bldP spid="13" grpId="0" animBg="1"/>
      <p:bldP spid="14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2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3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4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5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6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7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8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9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10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11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12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13.xml><?xml version="1.0" encoding="utf-8"?>
<p:tagLst xmlns:p="http://schemas.openxmlformats.org/presentationml/2006/main">
  <p:tag name="KSO_WM_DIAGRAM_VIRTUALLY_FRAME" val="{&quot;height&quot;:191.51385826771653,&quot;left&quot;:48.021968503937,&quot;top&quot;:203.57952755905512,&quot;width&quot;:863.9561417322835}"/>
</p:tagLst>
</file>

<file path=ppt/tags/tag14.xml><?xml version="1.0" encoding="utf-8"?>
<p:tagLst xmlns:p="http://schemas.openxmlformats.org/presentationml/2006/main">
  <p:tag name="KSO_WM_DIAGRAM_VIRTUALLY_FRAME" val="{&quot;height&quot;:382.06385826771645,&quot;left&quot;:73.95,&quot;top&quot;:94.85307086614173,&quot;width&quot;:406.05}"/>
</p:tagLst>
</file>

<file path=ppt/tags/tag15.xml><?xml version="1.0" encoding="utf-8"?>
<p:tagLst xmlns:p="http://schemas.openxmlformats.org/presentationml/2006/main">
  <p:tag name="KSO_WM_DIAGRAM_VIRTUALLY_FRAME" val="{&quot;height&quot;:236.5999212598425,&quot;left&quot;:365.75,&quot;top&quot;:125.15015748031496,&quot;width&quot;:512.35}"/>
</p:tagLst>
</file>

<file path=ppt/tags/tag16.xml><?xml version="1.0" encoding="utf-8"?>
<p:tagLst xmlns:p="http://schemas.openxmlformats.org/presentationml/2006/main">
  <p:tag name="KSO_WM_DIAGRAM_VIRTUALLY_FRAME" val="{&quot;height&quot;:236.5999212598425,&quot;left&quot;:365.75,&quot;top&quot;:125.15015748031496,&quot;width&quot;:512.35}"/>
</p:tagLst>
</file>

<file path=ppt/tags/tag17.xml><?xml version="1.0" encoding="utf-8"?>
<p:tagLst xmlns:p="http://schemas.openxmlformats.org/presentationml/2006/main">
  <p:tag name="KSO_WM_DIAGRAM_VIRTUALLY_FRAME" val="{&quot;height&quot;:236.5999212598425,&quot;left&quot;:365.75,&quot;top&quot;:125.15015748031496,&quot;width&quot;:512.35}"/>
</p:tagLst>
</file>

<file path=ppt/tags/tag18.xml><?xml version="1.0" encoding="utf-8"?>
<p:tagLst xmlns:p="http://schemas.openxmlformats.org/presentationml/2006/main">
  <p:tag name="KSO_WM_DIAGRAM_VIRTUALLY_FRAME" val="{&quot;height&quot;:236.5999212598425,&quot;left&quot;:365.75,&quot;top&quot;:125.15015748031496,&quot;width&quot;:512.35}"/>
</p:tagLst>
</file>

<file path=ppt/tags/tag19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20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21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22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23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24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25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26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27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28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29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30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31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32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33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34.xml><?xml version="1.0" encoding="utf-8"?>
<p:tagLst xmlns:p="http://schemas.openxmlformats.org/presentationml/2006/main">
  <p:tag name="KSO_WM_DIAGRAM_VIRTUALLY_FRAME" val="{&quot;height&quot;:332.8,&quot;left&quot;:72.1,&quot;top&quot;:124.60007874015749,&quot;width&quot;:816.9501574803149}"/>
</p:tagLst>
</file>

<file path=ppt/tags/tag35.xml><?xml version="1.0" encoding="utf-8"?>
<p:tagLst xmlns:p="http://schemas.openxmlformats.org/presentationml/2006/main">
  <p:tag name="KSO_WM_DIAGRAM_VIRTUALLY_FRAME" val="{&quot;height&quot;:271.2,&quot;left&quot;:441.3001574803149,&quot;top&quot;:145.95,&quot;width&quot;:415.35}"/>
</p:tagLst>
</file>

<file path=ppt/tags/tag36.xml><?xml version="1.0" encoding="utf-8"?>
<p:tagLst xmlns:p="http://schemas.openxmlformats.org/presentationml/2006/main">
  <p:tag name="KSO_WM_DIAGRAM_VIRTUALLY_FRAME" val="{&quot;height&quot;:271.2,&quot;left&quot;:441.3001574803149,&quot;top&quot;:145.95,&quot;width&quot;:415.35}"/>
</p:tagLst>
</file>

<file path=ppt/tags/tag37.xml><?xml version="1.0" encoding="utf-8"?>
<p:tagLst xmlns:p="http://schemas.openxmlformats.org/presentationml/2006/main">
  <p:tag name="KSO_WM_DIAGRAM_VIRTUALLY_FRAME" val="{&quot;height&quot;:274.6171653543307,&quot;left&quot;:196.53543307086613,&quot;top&quot;:206.54141732283466,&quot;width&quot;:575.2791338582676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7CC6D"/>
      </a:accent1>
      <a:accent2>
        <a:srgbClr val="2E2E2E"/>
      </a:accent2>
      <a:accent3>
        <a:srgbClr val="FFF6A3"/>
      </a:accent3>
      <a:accent4>
        <a:srgbClr val="AF8125"/>
      </a:accent4>
      <a:accent5>
        <a:srgbClr val="1F1F1F"/>
      </a:accent5>
      <a:accent6>
        <a:srgbClr val="242424"/>
      </a:accent6>
      <a:hlink>
        <a:srgbClr val="0563C1"/>
      </a:hlink>
      <a:folHlink>
        <a:srgbClr val="954F72"/>
      </a:folHlink>
    </a:clrScheme>
    <a:fontScheme name="3ct0vzpk">
      <a:majorFont>
        <a:latin typeface="Arial"/>
        <a:ea typeface="思源黑体 CN Normal"/>
        <a:cs typeface=""/>
      </a:majorFont>
      <a:minorFont>
        <a:latin typeface="Ari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E7CC6D"/>
    </a:accent1>
    <a:accent2>
      <a:srgbClr val="2E2E2E"/>
    </a:accent2>
    <a:accent3>
      <a:srgbClr val="FFF6A3"/>
    </a:accent3>
    <a:accent4>
      <a:srgbClr val="AF8125"/>
    </a:accent4>
    <a:accent5>
      <a:srgbClr val="1F1F1F"/>
    </a:accent5>
    <a:accent6>
      <a:srgbClr val="242424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E7CC6D"/>
    </a:accent1>
    <a:accent2>
      <a:srgbClr val="2E2E2E"/>
    </a:accent2>
    <a:accent3>
      <a:srgbClr val="FFF6A3"/>
    </a:accent3>
    <a:accent4>
      <a:srgbClr val="AF8125"/>
    </a:accent4>
    <a:accent5>
      <a:srgbClr val="1F1F1F"/>
    </a:accent5>
    <a:accent6>
      <a:srgbClr val="242424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762</Words>
  <Application>WPS 演示</Application>
  <PresentationFormat>自定义</PresentationFormat>
  <Paragraphs>69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Aharoni</vt:lpstr>
      <vt:lpstr>HelveticaNeue LT 43 LightEx</vt:lpstr>
      <vt:lpstr>阿里巴巴普惠体 Heavy</vt:lpstr>
      <vt:lpstr>思源黑体 CN Normal</vt:lpstr>
      <vt:lpstr>阿里巴巴普惠体 Heavy</vt:lpstr>
      <vt:lpstr>思源黑体 CN Bold</vt:lpstr>
      <vt:lpstr>Arial Unicode MS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第一PPT，www.1ppt.com</dc:creator>
  <cp:keywords>www.1ppt.com</cp:keywords>
  <dc:description>第一PPT</dc:description>
  <cp:lastModifiedBy>Administrator</cp:lastModifiedBy>
  <cp:revision>30</cp:revision>
  <dcterms:created xsi:type="dcterms:W3CDTF">2021-04-10T12:42:00Z</dcterms:created>
  <dcterms:modified xsi:type="dcterms:W3CDTF">2025-03-25T01:40:05Z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B1B373A38FE0484EA7AB123D6BF16EAE_13</vt:lpwstr>
  </property>
  <property fmtid="{D5CDD505-2E9C-101B-9397-08002B2CF9AE}" pid="3" name="KSOProductBuildVer">
    <vt:lpwstr>2052-12.1.0.20305</vt:lpwstr>
  </property>
</Properties>
</file>