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aleway"/>
      <p:regular r:id="rId16"/>
      <p:bold r:id="rId17"/>
      <p:italic r:id="rId18"/>
      <p:boldItalic r:id="rId19"/>
    </p:embeddedFont>
    <p:embeddedFont>
      <p:font typeface="La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regular.fntdata"/><Relationship Id="rId11" Type="http://schemas.openxmlformats.org/officeDocument/2006/relationships/slide" Target="slides/slide6.xml"/><Relationship Id="rId22" Type="http://schemas.openxmlformats.org/officeDocument/2006/relationships/font" Target="fonts/Lato-italic.fntdata"/><Relationship Id="rId10" Type="http://schemas.openxmlformats.org/officeDocument/2006/relationships/slide" Target="slides/slide5.xml"/><Relationship Id="rId21" Type="http://schemas.openxmlformats.org/officeDocument/2006/relationships/font" Target="fonts/Lato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Lat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aleway-bold.fntdata"/><Relationship Id="rId16" Type="http://schemas.openxmlformats.org/officeDocument/2006/relationships/font" Target="fonts/Raleway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aleway-boldItalic.fntdata"/><Relationship Id="rId6" Type="http://schemas.openxmlformats.org/officeDocument/2006/relationships/slide" Target="slides/slide1.xml"/><Relationship Id="rId18" Type="http://schemas.openxmlformats.org/officeDocument/2006/relationships/font" Target="fonts/Raleway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370f2128bd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370f2128bd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370f2128bd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370f2128bd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370f2128bd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370f2128bd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370f2128bd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370f2128bd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370f2128bd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370f2128bd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370f2128bd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370f2128bd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370f2128bd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370f2128bd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370f2128bd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370f2128bd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370f2128bd_0_4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370f2128bd_0_4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mailto:alex.t@chixi88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新加坡加密货币交易所建设方案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合规·安全·高性能的数字资产交易平台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项目背景与目标</a:t>
            </a:r>
            <a:endParaRPr/>
          </a:p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东南亚数字资产市场增速（2023年交易量$1200亿，年增35%）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战略定位：连接东盟的合规法币/加密货币通道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双总部架构：新加坡（国际投资者）+吉隆坡（东南亚市场入口）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市场竞争力分析</a:t>
            </a:r>
            <a:endParaRPr/>
          </a:p>
        </p:txBody>
      </p:sp>
      <p:sp>
        <p:nvSpPr>
          <p:cNvPr id="99" name="Google Shape;99;p15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监管红利对比：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✓ 新加坡PSA牌照优势（9个月审批周期）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目标用户画像：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机构投资者（40%</a:t>
            </a:r>
            <a:r>
              <a:rPr lang="en"/>
              <a:t>）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高频交易者（30%）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零售用户（30%）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技术架构总览</a:t>
            </a:r>
            <a:endParaRPr/>
          </a:p>
        </p:txBody>
      </p:sp>
      <p:sp>
        <p:nvSpPr>
          <p:cNvPr id="105" name="Google Shape;105;p16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分层架构图示：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/>
              <a:t>用户终端层（Web/APP/API）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/>
              <a:t>业务逻辑层（账户/订单/风控）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/>
              <a:t>核心引擎层（撮合系统+区块链节点）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/>
              <a:t>数据基础设施（行情数据库+链上分析）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关键性能指标：每秒20万笔订单处理，99.99%可用性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行情数据系统搭建（专页）</a:t>
            </a:r>
            <a:endParaRPr/>
          </a:p>
        </p:txBody>
      </p:sp>
      <p:sp>
        <p:nvSpPr>
          <p:cNvPr id="111" name="Google Shape;111;p17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架构组成：</a:t>
            </a:r>
            <a:endParaRPr b="1" sz="1100">
              <a:solidFill>
                <a:schemeClr val="dk1"/>
              </a:solidFill>
            </a:endParaRPr>
          </a:p>
          <a:p>
            <a:pPr indent="-293211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" sz="1100">
                <a:solidFill>
                  <a:schemeClr val="dk1"/>
                </a:solidFill>
              </a:rPr>
              <a:t>数据源聚合：采用AllTick实时行情API，聚合币安等20+交易所API+链上预言机</a:t>
            </a:r>
            <a:endParaRPr sz="1100">
              <a:solidFill>
                <a:schemeClr val="dk1"/>
              </a:solidFill>
            </a:endParaRPr>
          </a:p>
          <a:p>
            <a:pPr indent="-293211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" sz="1100">
                <a:solidFill>
                  <a:schemeClr val="dk1"/>
                </a:solidFill>
              </a:rPr>
              <a:t>流处理引擎：Apache Kafka实时数据管道</a:t>
            </a:r>
            <a:endParaRPr sz="1100">
              <a:solidFill>
                <a:schemeClr val="dk1"/>
              </a:solidFill>
            </a:endParaRPr>
          </a:p>
          <a:p>
            <a:pPr indent="-293211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" sz="1100">
                <a:solidFill>
                  <a:schemeClr val="dk1"/>
                </a:solidFill>
              </a:rPr>
              <a:t>存储方案：</a:t>
            </a:r>
            <a:endParaRPr sz="1100">
              <a:solidFill>
                <a:schemeClr val="dk1"/>
              </a:solidFill>
            </a:endParaRPr>
          </a:p>
          <a:p>
            <a:pPr indent="-293211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 sz="1100">
                <a:solidFill>
                  <a:schemeClr val="dk1"/>
                </a:solidFill>
              </a:rPr>
              <a:t>实时数据库：TimescaleDB（毫秒级响应）</a:t>
            </a:r>
            <a:endParaRPr sz="1100">
              <a:solidFill>
                <a:schemeClr val="dk1"/>
              </a:solidFill>
            </a:endParaRPr>
          </a:p>
          <a:p>
            <a:pPr indent="-293211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 sz="1100">
                <a:solidFill>
                  <a:schemeClr val="dk1"/>
                </a:solidFill>
              </a:rPr>
              <a:t>历史数据：列式存储（ClickHouse）</a:t>
            </a:r>
            <a:endParaRPr sz="1100">
              <a:solidFill>
                <a:schemeClr val="dk1"/>
              </a:solidFill>
            </a:endParaRPr>
          </a:p>
          <a:p>
            <a:pPr indent="-293211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" sz="1100">
                <a:solidFill>
                  <a:schemeClr val="dk1"/>
                </a:solidFill>
              </a:rPr>
              <a:t>分发机制：WebSocket+Rest API双通道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</a:rPr>
              <a:t>核心技术指标：</a:t>
            </a:r>
            <a:endParaRPr b="1" sz="1100">
              <a:solidFill>
                <a:schemeClr val="dk1"/>
              </a:solidFill>
            </a:endParaRPr>
          </a:p>
          <a:p>
            <a:pPr indent="-293211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100">
                <a:solidFill>
                  <a:schemeClr val="dk1"/>
                </a:solidFill>
              </a:rPr>
              <a:t>行情延迟：&lt;50ms（本地服务器部署）</a:t>
            </a:r>
            <a:endParaRPr sz="1100">
              <a:solidFill>
                <a:schemeClr val="dk1"/>
              </a:solidFill>
            </a:endParaRPr>
          </a:p>
          <a:p>
            <a:pPr indent="-293211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100">
                <a:solidFill>
                  <a:schemeClr val="dk1"/>
                </a:solidFill>
              </a:rPr>
              <a:t>容灾能力：多区域备份（新加坡AWS+吉隆坡阿里云）</a:t>
            </a:r>
            <a:endParaRPr sz="1100">
              <a:solidFill>
                <a:schemeClr val="dk1"/>
              </a:solidFill>
            </a:endParaRPr>
          </a:p>
          <a:p>
            <a:pPr indent="-293211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100">
                <a:solidFill>
                  <a:schemeClr val="dk1"/>
                </a:solidFill>
              </a:rPr>
              <a:t>数据验证：交叉核对至少3个数据源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合规与安全体系</a:t>
            </a:r>
            <a:endParaRPr/>
          </a:p>
        </p:txBody>
      </p:sp>
      <p:sp>
        <p:nvSpPr>
          <p:cNvPr id="117" name="Google Shape;117;p18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双线合规策略：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/>
              <a:t>✓ 申请PSA牌照，实施Travel Rule解决方案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/>
              <a:t>✓ AML系统对接国家金融情报中心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冷热钱包管理方案：多签冷钱包存储95%资产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渗透测试计划：季度性安全审计（含智能合约漏洞扫描）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运营路线图</a:t>
            </a:r>
            <a:endParaRPr/>
          </a:p>
        </p:txBody>
      </p:sp>
      <p:sp>
        <p:nvSpPr>
          <p:cNvPr id="123" name="Google Shape;123;p19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阶段里程碑：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Month 1-3：底层架构开发+流动性合作洽谈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Month 4：获取沙盒监管许可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Month 5：Beta版机构用户内测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Month 6：正式上线核心币种交易对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流动性策略：做市商补贴计划（前6个月0手续费）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财务预算概览</a:t>
            </a:r>
            <a:endParaRPr/>
          </a:p>
        </p:txBody>
      </p:sp>
      <p:sp>
        <p:nvSpPr>
          <p:cNvPr id="129" name="Google Shape;129;p20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初期投入分项：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/>
              <a:t>✓ 技术开发：$800K（含撮合引擎定制）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/>
              <a:t>✓ 合规成本：$300K（牌照申请+法律顾问）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/>
              <a:t>✓ 运营储备：$500K（服务器/安全审计/团队）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/>
              <a:t>✓ 其他：$200K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总预算范围：$1.8M-$2.5M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Q&amp;A与下一步计划</a:t>
            </a:r>
            <a:endParaRPr/>
          </a:p>
        </p:txBody>
      </p:sp>
      <p:sp>
        <p:nvSpPr>
          <p:cNvPr id="135" name="Google Shape;135;p21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核心问题预埋：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/>
              <a:t>"如何应对新马两国监管差异？"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/>
              <a:t> "行情系统如何保障极端行情下的稳定性？"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联系方式</a:t>
            </a:r>
            <a:endParaRPr/>
          </a:p>
        </p:txBody>
      </p:sp>
      <p:sp>
        <p:nvSpPr>
          <p:cNvPr id="141" name="Google Shape;141;p22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Alex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hlink"/>
                </a:solidFill>
              </a:rPr>
              <a:t>E-Mail：</a:t>
            </a:r>
            <a:r>
              <a:rPr lang="en" u="sng">
                <a:solidFill>
                  <a:schemeClr val="hlink"/>
                </a:solidFill>
                <a:hlinkClick r:id="rId3"/>
              </a:rPr>
              <a:t>alex.t@chixi88.com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Telegram：@Carlos_MTF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感谢您的聆听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