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heme/theme2.xml" ContentType="application/vnd.openxmlformats-officedocument.them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notesSlides/notesSlide2.xml" ContentType="application/vnd.openxmlformats-officedocument.presentationml.notesSlide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notesSlides/notesSlide3.xml" ContentType="application/vnd.openxmlformats-officedocument.presentationml.notesSlide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4"/>
  </p:notesMasterIdLst>
  <p:sldIdLst>
    <p:sldId id="867" r:id="rId2"/>
    <p:sldId id="1293" r:id="rId3"/>
    <p:sldId id="1294" r:id="rId4"/>
    <p:sldId id="1295" r:id="rId5"/>
    <p:sldId id="1322" r:id="rId6"/>
    <p:sldId id="1317" r:id="rId7"/>
    <p:sldId id="1318" r:id="rId8"/>
    <p:sldId id="1348" r:id="rId9"/>
    <p:sldId id="1325" r:id="rId10"/>
    <p:sldId id="1326" r:id="rId11"/>
    <p:sldId id="1327" r:id="rId12"/>
    <p:sldId id="1328" r:id="rId13"/>
    <p:sldId id="1331" r:id="rId14"/>
    <p:sldId id="3005" r:id="rId15"/>
    <p:sldId id="2988" r:id="rId16"/>
    <p:sldId id="2989" r:id="rId17"/>
    <p:sldId id="1279" r:id="rId18"/>
    <p:sldId id="3001" r:id="rId19"/>
    <p:sldId id="3003" r:id="rId20"/>
    <p:sldId id="2860" r:id="rId21"/>
    <p:sldId id="1333" r:id="rId22"/>
    <p:sldId id="1336" r:id="rId23"/>
    <p:sldId id="1292" r:id="rId24"/>
    <p:sldId id="1340" r:id="rId25"/>
    <p:sldId id="1345" r:id="rId26"/>
    <p:sldId id="1346" r:id="rId27"/>
    <p:sldId id="1347" r:id="rId28"/>
    <p:sldId id="3002" r:id="rId29"/>
    <p:sldId id="3004" r:id="rId30"/>
    <p:sldId id="1332" r:id="rId31"/>
    <p:sldId id="2999" r:id="rId32"/>
    <p:sldId id="3000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作者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2" Type="http://schemas.openxmlformats.org/officeDocument/2006/relationships/tags" Target="../tags/tag36.xml"/><Relationship Id="rId1" Type="http://schemas.openxmlformats.org/officeDocument/2006/relationships/theme" Target="../theme/theme2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012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5" Type="http://schemas.openxmlformats.org/officeDocument/2006/relationships/slide" Target="../slides/slide20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79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slide" Target="../slides/slide31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08083D91-9E82-4E3E-B439-D4036A3EA0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422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100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463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1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7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41200" y="118800"/>
            <a:ext cx="11744325" cy="838200"/>
          </a:xfrm>
          <a:prstGeom prst="rect">
            <a:avLst/>
          </a:prstGeom>
        </p:spPr>
      </p:pic>
      <p:sp>
        <p:nvSpPr>
          <p:cNvPr id="9" name="任意多边形 8"/>
          <p:cNvSpPr/>
          <p:nvPr userDrawn="1">
            <p:custDataLst>
              <p:tags r:id="rId5"/>
            </p:custDataLst>
          </p:nvPr>
        </p:nvSpPr>
        <p:spPr>
          <a:xfrm>
            <a:off x="0" y="6657340"/>
            <a:ext cx="12192000" cy="1968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88">
                <a:moveTo>
                  <a:pt x="19200" y="0"/>
                </a:moveTo>
                <a:lnTo>
                  <a:pt x="19200" y="1288"/>
                </a:lnTo>
                <a:lnTo>
                  <a:pt x="0" y="1288"/>
                </a:lnTo>
                <a:lnTo>
                  <a:pt x="0" y="870"/>
                </a:lnTo>
                <a:lnTo>
                  <a:pt x="270" y="879"/>
                </a:lnTo>
                <a:cubicBezTo>
                  <a:pt x="1599" y="921"/>
                  <a:pt x="2968" y="942"/>
                  <a:pt x="4365" y="942"/>
                </a:cubicBezTo>
                <a:cubicBezTo>
                  <a:pt x="10005" y="942"/>
                  <a:pt x="15173" y="589"/>
                  <a:pt x="19188" y="2"/>
                </a:cubicBezTo>
                <a:lnTo>
                  <a:pt x="19200" y="0"/>
                </a:lnTo>
                <a:close/>
              </a:path>
            </a:pathLst>
          </a:custGeom>
          <a:solidFill>
            <a:srgbClr val="157E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en-US" altLang="zh-CN" sz="3200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1200" y="118800"/>
            <a:ext cx="11344275" cy="8001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1200" y="118800"/>
            <a:ext cx="11268075" cy="81915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18975" y="118800"/>
            <a:ext cx="11544300" cy="8001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5.jpeg"/><Relationship Id="rId5" Type="http://schemas.openxmlformats.org/officeDocument/2006/relationships/hyperlink" Target="&#23454;&#39564;&#28436;&#31034;&#65306;&#19968;&#27687;&#21270;&#30899;&#36824;&#21407;&#27687;&#21270;&#38081;.mp4" TargetMode="External"/><Relationship Id="rId4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7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18" Type="http://schemas.openxmlformats.org/officeDocument/2006/relationships/image" Target="../media/image9.png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image" Target="../media/image8.jpeg"/><Relationship Id="rId2" Type="http://schemas.openxmlformats.org/officeDocument/2006/relationships/tags" Target="../tags/tag52.xml"/><Relationship Id="rId16" Type="http://schemas.openxmlformats.org/officeDocument/2006/relationships/slideLayout" Target="../slideLayouts/slideLayout3.xml"/><Relationship Id="rId20" Type="http://schemas.openxmlformats.org/officeDocument/2006/relationships/image" Target="../media/image11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5" Type="http://schemas.openxmlformats.org/officeDocument/2006/relationships/tags" Target="../tags/tag55.xml"/><Relationship Id="rId15" Type="http://schemas.openxmlformats.org/officeDocument/2006/relationships/tags" Target="../tags/tag65.xml"/><Relationship Id="rId10" Type="http://schemas.openxmlformats.org/officeDocument/2006/relationships/tags" Target="../tags/tag60.xml"/><Relationship Id="rId19" Type="http://schemas.openxmlformats.org/officeDocument/2006/relationships/image" Target="../media/image10.jpe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tags" Target="../tags/tag6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67.xml"/><Relationship Id="rId16" Type="http://schemas.openxmlformats.org/officeDocument/2006/relationships/image" Target="../media/image14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image" Target="../media/image13.jpeg"/><Relationship Id="rId10" Type="http://schemas.openxmlformats.org/officeDocument/2006/relationships/tags" Target="../tags/tag75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tags" Target="../tags/tag92.xml"/><Relationship Id="rId18" Type="http://schemas.openxmlformats.org/officeDocument/2006/relationships/tags" Target="../tags/tag97.xml"/><Relationship Id="rId26" Type="http://schemas.openxmlformats.org/officeDocument/2006/relationships/image" Target="../media/image8.jpeg"/><Relationship Id="rId3" Type="http://schemas.openxmlformats.org/officeDocument/2006/relationships/tags" Target="../tags/tag82.xml"/><Relationship Id="rId21" Type="http://schemas.openxmlformats.org/officeDocument/2006/relationships/tags" Target="../tags/tag100.xml"/><Relationship Id="rId7" Type="http://schemas.openxmlformats.org/officeDocument/2006/relationships/tags" Target="../tags/tag86.xml"/><Relationship Id="rId12" Type="http://schemas.openxmlformats.org/officeDocument/2006/relationships/tags" Target="../tags/tag91.xml"/><Relationship Id="rId17" Type="http://schemas.openxmlformats.org/officeDocument/2006/relationships/tags" Target="../tags/tag96.xml"/><Relationship Id="rId25" Type="http://schemas.openxmlformats.org/officeDocument/2006/relationships/image" Target="../media/image11.png"/><Relationship Id="rId2" Type="http://schemas.openxmlformats.org/officeDocument/2006/relationships/tags" Target="../tags/tag81.xml"/><Relationship Id="rId16" Type="http://schemas.openxmlformats.org/officeDocument/2006/relationships/tags" Target="../tags/tag95.xml"/><Relationship Id="rId20" Type="http://schemas.openxmlformats.org/officeDocument/2006/relationships/tags" Target="../tags/tag99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24" Type="http://schemas.openxmlformats.org/officeDocument/2006/relationships/image" Target="../media/image10.jpeg"/><Relationship Id="rId5" Type="http://schemas.openxmlformats.org/officeDocument/2006/relationships/tags" Target="../tags/tag84.xml"/><Relationship Id="rId15" Type="http://schemas.openxmlformats.org/officeDocument/2006/relationships/tags" Target="../tags/tag94.xml"/><Relationship Id="rId23" Type="http://schemas.openxmlformats.org/officeDocument/2006/relationships/image" Target="../media/image9.png"/><Relationship Id="rId10" Type="http://schemas.openxmlformats.org/officeDocument/2006/relationships/tags" Target="../tags/tag89.xml"/><Relationship Id="rId19" Type="http://schemas.openxmlformats.org/officeDocument/2006/relationships/tags" Target="../tags/tag98.xml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tags" Target="../tags/tag93.xml"/><Relationship Id="rId2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slideLayout" Target="../slideLayouts/slideLayout3.xml"/><Relationship Id="rId18" Type="http://schemas.openxmlformats.org/officeDocument/2006/relationships/image" Target="../media/image19.png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12" Type="http://schemas.openxmlformats.org/officeDocument/2006/relationships/tags" Target="../tags/tag112.xml"/><Relationship Id="rId17" Type="http://schemas.openxmlformats.org/officeDocument/2006/relationships/image" Target="../media/image18.png"/><Relationship Id="rId2" Type="http://schemas.openxmlformats.org/officeDocument/2006/relationships/tags" Target="../tags/tag102.xml"/><Relationship Id="rId16" Type="http://schemas.openxmlformats.org/officeDocument/2006/relationships/image" Target="../media/image17.jpeg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tags" Target="../tags/tag111.xml"/><Relationship Id="rId5" Type="http://schemas.openxmlformats.org/officeDocument/2006/relationships/tags" Target="../tags/tag105.xml"/><Relationship Id="rId15" Type="http://schemas.openxmlformats.org/officeDocument/2006/relationships/image" Target="../media/image16.jpeg"/><Relationship Id="rId10" Type="http://schemas.openxmlformats.org/officeDocument/2006/relationships/tags" Target="../tags/tag110.xml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13" Type="http://schemas.openxmlformats.org/officeDocument/2006/relationships/hyperlink" Target="&#23454;&#39564;&#28436;&#31034;&#65306;&#19968;&#27687;&#21270;&#30899;&#36824;&#21407;&#27687;&#21270;&#38081;.mp4" TargetMode="Externa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tags" Target="../tags/tag123.xml"/><Relationship Id="rId5" Type="http://schemas.openxmlformats.org/officeDocument/2006/relationships/tags" Target="../tags/tag117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Relationship Id="rId1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tags" Target="../tags/tag136.xml"/><Relationship Id="rId18" Type="http://schemas.openxmlformats.org/officeDocument/2006/relationships/tags" Target="../tags/tag141.xml"/><Relationship Id="rId26" Type="http://schemas.openxmlformats.org/officeDocument/2006/relationships/slideLayout" Target="../slideLayouts/slideLayout3.xml"/><Relationship Id="rId3" Type="http://schemas.openxmlformats.org/officeDocument/2006/relationships/tags" Target="../tags/tag126.xml"/><Relationship Id="rId21" Type="http://schemas.openxmlformats.org/officeDocument/2006/relationships/tags" Target="../tags/tag144.xml"/><Relationship Id="rId7" Type="http://schemas.openxmlformats.org/officeDocument/2006/relationships/tags" Target="../tags/tag130.xml"/><Relationship Id="rId12" Type="http://schemas.openxmlformats.org/officeDocument/2006/relationships/tags" Target="../tags/tag135.xml"/><Relationship Id="rId17" Type="http://schemas.openxmlformats.org/officeDocument/2006/relationships/tags" Target="../tags/tag140.xml"/><Relationship Id="rId25" Type="http://schemas.openxmlformats.org/officeDocument/2006/relationships/tags" Target="../tags/tag148.xml"/><Relationship Id="rId2" Type="http://schemas.openxmlformats.org/officeDocument/2006/relationships/tags" Target="../tags/tag125.xml"/><Relationship Id="rId16" Type="http://schemas.openxmlformats.org/officeDocument/2006/relationships/tags" Target="../tags/tag139.xml"/><Relationship Id="rId20" Type="http://schemas.openxmlformats.org/officeDocument/2006/relationships/tags" Target="../tags/tag143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tags" Target="../tags/tag134.xml"/><Relationship Id="rId24" Type="http://schemas.openxmlformats.org/officeDocument/2006/relationships/tags" Target="../tags/tag147.xml"/><Relationship Id="rId5" Type="http://schemas.openxmlformats.org/officeDocument/2006/relationships/tags" Target="../tags/tag128.xml"/><Relationship Id="rId15" Type="http://schemas.openxmlformats.org/officeDocument/2006/relationships/tags" Target="../tags/tag138.xml"/><Relationship Id="rId23" Type="http://schemas.openxmlformats.org/officeDocument/2006/relationships/tags" Target="../tags/tag146.xml"/><Relationship Id="rId28" Type="http://schemas.openxmlformats.org/officeDocument/2006/relationships/image" Target="../media/image5.jpeg"/><Relationship Id="rId10" Type="http://schemas.openxmlformats.org/officeDocument/2006/relationships/tags" Target="../tags/tag133.xml"/><Relationship Id="rId19" Type="http://schemas.openxmlformats.org/officeDocument/2006/relationships/tags" Target="../tags/tag142.xml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tags" Target="../tags/tag137.xml"/><Relationship Id="rId22" Type="http://schemas.openxmlformats.org/officeDocument/2006/relationships/tags" Target="../tags/tag145.xml"/><Relationship Id="rId27" Type="http://schemas.openxmlformats.org/officeDocument/2006/relationships/hyperlink" Target="&#23454;&#39564;&#28436;&#31034;&#65306;&#19968;&#27687;&#21270;&#30899;&#36824;&#21407;&#27687;&#21270;&#38081;.mp4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56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12" Type="http://schemas.openxmlformats.org/officeDocument/2006/relationships/tags" Target="../tags/tag160.xml"/><Relationship Id="rId17" Type="http://schemas.openxmlformats.org/officeDocument/2006/relationships/image" Target="../media/image22.png"/><Relationship Id="rId2" Type="http://schemas.openxmlformats.org/officeDocument/2006/relationships/tags" Target="../tags/tag150.xml"/><Relationship Id="rId16" Type="http://schemas.openxmlformats.org/officeDocument/2006/relationships/image" Target="../media/image21.jpeg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tags" Target="../tags/tag159.xml"/><Relationship Id="rId5" Type="http://schemas.openxmlformats.org/officeDocument/2006/relationships/tags" Target="../tags/tag153.xml"/><Relationship Id="rId15" Type="http://schemas.openxmlformats.org/officeDocument/2006/relationships/image" Target="../media/image5.jpeg"/><Relationship Id="rId10" Type="http://schemas.openxmlformats.org/officeDocument/2006/relationships/tags" Target="../tags/tag158.xml"/><Relationship Id="rId4" Type="http://schemas.openxmlformats.org/officeDocument/2006/relationships/tags" Target="../tags/tag152.xml"/><Relationship Id="rId9" Type="http://schemas.openxmlformats.org/officeDocument/2006/relationships/tags" Target="../tags/tag157.xml"/><Relationship Id="rId14" Type="http://schemas.openxmlformats.org/officeDocument/2006/relationships/hyperlink" Target="&#23454;&#39564;&#28436;&#31034;&#65306;&#19968;&#27687;&#21270;&#30899;&#36824;&#21407;&#27687;&#21270;&#38081;.mp4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tags" Target="../tags/tag163.xml"/><Relationship Id="rId7" Type="http://schemas.openxmlformats.org/officeDocument/2006/relationships/image" Target="../media/image24.png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6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tags" Target="../tags/tag177.xml"/><Relationship Id="rId18" Type="http://schemas.openxmlformats.org/officeDocument/2006/relationships/tags" Target="../tags/tag182.xml"/><Relationship Id="rId26" Type="http://schemas.openxmlformats.org/officeDocument/2006/relationships/tags" Target="../tags/tag190.xml"/><Relationship Id="rId39" Type="http://schemas.openxmlformats.org/officeDocument/2006/relationships/tags" Target="../tags/tag203.xml"/><Relationship Id="rId3" Type="http://schemas.openxmlformats.org/officeDocument/2006/relationships/tags" Target="../tags/tag167.xml"/><Relationship Id="rId21" Type="http://schemas.openxmlformats.org/officeDocument/2006/relationships/tags" Target="../tags/tag185.xml"/><Relationship Id="rId34" Type="http://schemas.openxmlformats.org/officeDocument/2006/relationships/tags" Target="../tags/tag198.xml"/><Relationship Id="rId42" Type="http://schemas.openxmlformats.org/officeDocument/2006/relationships/tags" Target="../tags/tag206.xml"/><Relationship Id="rId7" Type="http://schemas.openxmlformats.org/officeDocument/2006/relationships/tags" Target="../tags/tag171.xml"/><Relationship Id="rId12" Type="http://schemas.openxmlformats.org/officeDocument/2006/relationships/tags" Target="../tags/tag176.xml"/><Relationship Id="rId17" Type="http://schemas.openxmlformats.org/officeDocument/2006/relationships/tags" Target="../tags/tag181.xml"/><Relationship Id="rId25" Type="http://schemas.openxmlformats.org/officeDocument/2006/relationships/tags" Target="../tags/tag189.xml"/><Relationship Id="rId33" Type="http://schemas.openxmlformats.org/officeDocument/2006/relationships/tags" Target="../tags/tag197.xml"/><Relationship Id="rId38" Type="http://schemas.openxmlformats.org/officeDocument/2006/relationships/tags" Target="../tags/tag202.xml"/><Relationship Id="rId46" Type="http://schemas.openxmlformats.org/officeDocument/2006/relationships/image" Target="../media/image24.png"/><Relationship Id="rId2" Type="http://schemas.openxmlformats.org/officeDocument/2006/relationships/tags" Target="../tags/tag166.xml"/><Relationship Id="rId16" Type="http://schemas.openxmlformats.org/officeDocument/2006/relationships/tags" Target="../tags/tag180.xml"/><Relationship Id="rId20" Type="http://schemas.openxmlformats.org/officeDocument/2006/relationships/tags" Target="../tags/tag184.xml"/><Relationship Id="rId29" Type="http://schemas.openxmlformats.org/officeDocument/2006/relationships/tags" Target="../tags/tag193.xml"/><Relationship Id="rId41" Type="http://schemas.openxmlformats.org/officeDocument/2006/relationships/tags" Target="../tags/tag205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tags" Target="../tags/tag175.xml"/><Relationship Id="rId24" Type="http://schemas.openxmlformats.org/officeDocument/2006/relationships/tags" Target="../tags/tag188.xml"/><Relationship Id="rId32" Type="http://schemas.openxmlformats.org/officeDocument/2006/relationships/tags" Target="../tags/tag196.xml"/><Relationship Id="rId37" Type="http://schemas.openxmlformats.org/officeDocument/2006/relationships/tags" Target="../tags/tag201.xml"/><Relationship Id="rId40" Type="http://schemas.openxmlformats.org/officeDocument/2006/relationships/tags" Target="../tags/tag204.xml"/><Relationship Id="rId45" Type="http://schemas.openxmlformats.org/officeDocument/2006/relationships/slideLayout" Target="../slideLayouts/slideLayout3.xml"/><Relationship Id="rId5" Type="http://schemas.openxmlformats.org/officeDocument/2006/relationships/tags" Target="../tags/tag169.xml"/><Relationship Id="rId15" Type="http://schemas.openxmlformats.org/officeDocument/2006/relationships/tags" Target="../tags/tag179.xml"/><Relationship Id="rId23" Type="http://schemas.openxmlformats.org/officeDocument/2006/relationships/tags" Target="../tags/tag187.xml"/><Relationship Id="rId28" Type="http://schemas.openxmlformats.org/officeDocument/2006/relationships/tags" Target="../tags/tag192.xml"/><Relationship Id="rId36" Type="http://schemas.openxmlformats.org/officeDocument/2006/relationships/tags" Target="../tags/tag200.xml"/><Relationship Id="rId10" Type="http://schemas.openxmlformats.org/officeDocument/2006/relationships/tags" Target="../tags/tag174.xml"/><Relationship Id="rId19" Type="http://schemas.openxmlformats.org/officeDocument/2006/relationships/tags" Target="../tags/tag183.xml"/><Relationship Id="rId31" Type="http://schemas.openxmlformats.org/officeDocument/2006/relationships/tags" Target="../tags/tag195.xml"/><Relationship Id="rId44" Type="http://schemas.openxmlformats.org/officeDocument/2006/relationships/tags" Target="../tags/tag208.xml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tags" Target="../tags/tag178.xml"/><Relationship Id="rId22" Type="http://schemas.openxmlformats.org/officeDocument/2006/relationships/tags" Target="../tags/tag186.xml"/><Relationship Id="rId27" Type="http://schemas.openxmlformats.org/officeDocument/2006/relationships/tags" Target="../tags/tag191.xml"/><Relationship Id="rId30" Type="http://schemas.openxmlformats.org/officeDocument/2006/relationships/tags" Target="../tags/tag194.xml"/><Relationship Id="rId35" Type="http://schemas.openxmlformats.org/officeDocument/2006/relationships/tags" Target="../tags/tag199.xml"/><Relationship Id="rId43" Type="http://schemas.openxmlformats.org/officeDocument/2006/relationships/tags" Target="../tags/tag20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211.xml"/><Relationship Id="rId7" Type="http://schemas.openxmlformats.org/officeDocument/2006/relationships/tags" Target="../tags/tag215.xml"/><Relationship Id="rId12" Type="http://schemas.openxmlformats.org/officeDocument/2006/relationships/tags" Target="../tags/tag220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tags" Target="../tags/tag219.xml"/><Relationship Id="rId5" Type="http://schemas.openxmlformats.org/officeDocument/2006/relationships/tags" Target="../tags/tag213.xml"/><Relationship Id="rId10" Type="http://schemas.openxmlformats.org/officeDocument/2006/relationships/tags" Target="../tags/tag218.xml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12" Type="http://schemas.openxmlformats.org/officeDocument/2006/relationships/tags" Target="../tags/tag232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tags" Target="../tags/tag231.xml"/><Relationship Id="rId5" Type="http://schemas.openxmlformats.org/officeDocument/2006/relationships/tags" Target="../tags/tag225.xml"/><Relationship Id="rId10" Type="http://schemas.openxmlformats.org/officeDocument/2006/relationships/tags" Target="../tags/tag230.xml"/><Relationship Id="rId4" Type="http://schemas.openxmlformats.org/officeDocument/2006/relationships/tags" Target="../tags/tag224.xml"/><Relationship Id="rId9" Type="http://schemas.openxmlformats.org/officeDocument/2006/relationships/tags" Target="../tags/tag22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tags" Target="../tags/tag245.xml"/><Relationship Id="rId18" Type="http://schemas.openxmlformats.org/officeDocument/2006/relationships/tags" Target="../tags/tag250.xml"/><Relationship Id="rId26" Type="http://schemas.openxmlformats.org/officeDocument/2006/relationships/tags" Target="../tags/tag258.xml"/><Relationship Id="rId3" Type="http://schemas.openxmlformats.org/officeDocument/2006/relationships/tags" Target="../tags/tag235.xml"/><Relationship Id="rId21" Type="http://schemas.openxmlformats.org/officeDocument/2006/relationships/tags" Target="../tags/tag253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17" Type="http://schemas.openxmlformats.org/officeDocument/2006/relationships/tags" Target="../tags/tag249.xml"/><Relationship Id="rId25" Type="http://schemas.openxmlformats.org/officeDocument/2006/relationships/tags" Target="../tags/tag257.xml"/><Relationship Id="rId2" Type="http://schemas.openxmlformats.org/officeDocument/2006/relationships/tags" Target="../tags/tag234.xml"/><Relationship Id="rId16" Type="http://schemas.openxmlformats.org/officeDocument/2006/relationships/tags" Target="../tags/tag248.xml"/><Relationship Id="rId20" Type="http://schemas.openxmlformats.org/officeDocument/2006/relationships/tags" Target="../tags/tag252.xml"/><Relationship Id="rId29" Type="http://schemas.openxmlformats.org/officeDocument/2006/relationships/slideLayout" Target="../slideLayouts/slideLayout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24" Type="http://schemas.openxmlformats.org/officeDocument/2006/relationships/tags" Target="../tags/tag256.xml"/><Relationship Id="rId5" Type="http://schemas.openxmlformats.org/officeDocument/2006/relationships/tags" Target="../tags/tag237.xml"/><Relationship Id="rId15" Type="http://schemas.openxmlformats.org/officeDocument/2006/relationships/tags" Target="../tags/tag247.xml"/><Relationship Id="rId23" Type="http://schemas.openxmlformats.org/officeDocument/2006/relationships/tags" Target="../tags/tag255.xml"/><Relationship Id="rId28" Type="http://schemas.openxmlformats.org/officeDocument/2006/relationships/tags" Target="../tags/tag260.xml"/><Relationship Id="rId10" Type="http://schemas.openxmlformats.org/officeDocument/2006/relationships/tags" Target="../tags/tag242.xml"/><Relationship Id="rId19" Type="http://schemas.openxmlformats.org/officeDocument/2006/relationships/tags" Target="../tags/tag251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tags" Target="../tags/tag246.xml"/><Relationship Id="rId22" Type="http://schemas.openxmlformats.org/officeDocument/2006/relationships/tags" Target="../tags/tag254.xml"/><Relationship Id="rId27" Type="http://schemas.openxmlformats.org/officeDocument/2006/relationships/tags" Target="../tags/tag259.xml"/><Relationship Id="rId30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tags" Target="../tags/tag271.xml"/><Relationship Id="rId5" Type="http://schemas.openxmlformats.org/officeDocument/2006/relationships/tags" Target="../tags/tag265.xml"/><Relationship Id="rId10" Type="http://schemas.openxmlformats.org/officeDocument/2006/relationships/tags" Target="../tags/tag270.xml"/><Relationship Id="rId4" Type="http://schemas.openxmlformats.org/officeDocument/2006/relationships/tags" Target="../tags/tag264.xml"/><Relationship Id="rId9" Type="http://schemas.openxmlformats.org/officeDocument/2006/relationships/tags" Target="../tags/tag26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13" Type="http://schemas.openxmlformats.org/officeDocument/2006/relationships/tags" Target="../tags/tag284.xml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tags" Target="../tags/tag283.xml"/><Relationship Id="rId17" Type="http://schemas.openxmlformats.org/officeDocument/2006/relationships/slideLayout" Target="../slideLayouts/slideLayout8.xml"/><Relationship Id="rId2" Type="http://schemas.openxmlformats.org/officeDocument/2006/relationships/tags" Target="../tags/tag273.xml"/><Relationship Id="rId16" Type="http://schemas.openxmlformats.org/officeDocument/2006/relationships/tags" Target="../tags/tag287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tags" Target="../tags/tag282.xml"/><Relationship Id="rId5" Type="http://schemas.openxmlformats.org/officeDocument/2006/relationships/tags" Target="../tags/tag276.xml"/><Relationship Id="rId15" Type="http://schemas.openxmlformats.org/officeDocument/2006/relationships/tags" Target="../tags/tag286.xml"/><Relationship Id="rId10" Type="http://schemas.openxmlformats.org/officeDocument/2006/relationships/tags" Target="../tags/tag281.xml"/><Relationship Id="rId4" Type="http://schemas.openxmlformats.org/officeDocument/2006/relationships/tags" Target="../tags/tag275.xml"/><Relationship Id="rId9" Type="http://schemas.openxmlformats.org/officeDocument/2006/relationships/tags" Target="../tags/tag280.xml"/><Relationship Id="rId14" Type="http://schemas.openxmlformats.org/officeDocument/2006/relationships/tags" Target="../tags/tag28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tags" Target="../tags/tag300.xml"/><Relationship Id="rId18" Type="http://schemas.openxmlformats.org/officeDocument/2006/relationships/tags" Target="../tags/tag305.xml"/><Relationship Id="rId3" Type="http://schemas.openxmlformats.org/officeDocument/2006/relationships/tags" Target="../tags/tag290.xml"/><Relationship Id="rId21" Type="http://schemas.openxmlformats.org/officeDocument/2006/relationships/tags" Target="../tags/tag308.xml"/><Relationship Id="rId7" Type="http://schemas.openxmlformats.org/officeDocument/2006/relationships/tags" Target="../tags/tag294.xml"/><Relationship Id="rId12" Type="http://schemas.openxmlformats.org/officeDocument/2006/relationships/tags" Target="../tags/tag299.xml"/><Relationship Id="rId17" Type="http://schemas.openxmlformats.org/officeDocument/2006/relationships/tags" Target="../tags/tag304.xml"/><Relationship Id="rId25" Type="http://schemas.openxmlformats.org/officeDocument/2006/relationships/slideLayout" Target="../slideLayouts/slideLayout4.xml"/><Relationship Id="rId2" Type="http://schemas.openxmlformats.org/officeDocument/2006/relationships/tags" Target="../tags/tag289.xml"/><Relationship Id="rId16" Type="http://schemas.openxmlformats.org/officeDocument/2006/relationships/tags" Target="../tags/tag303.xml"/><Relationship Id="rId20" Type="http://schemas.openxmlformats.org/officeDocument/2006/relationships/tags" Target="../tags/tag307.xml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8.xml"/><Relationship Id="rId24" Type="http://schemas.openxmlformats.org/officeDocument/2006/relationships/tags" Target="../tags/tag311.xml"/><Relationship Id="rId5" Type="http://schemas.openxmlformats.org/officeDocument/2006/relationships/tags" Target="../tags/tag292.xml"/><Relationship Id="rId15" Type="http://schemas.openxmlformats.org/officeDocument/2006/relationships/tags" Target="../tags/tag302.xml"/><Relationship Id="rId23" Type="http://schemas.openxmlformats.org/officeDocument/2006/relationships/tags" Target="../tags/tag310.xml"/><Relationship Id="rId10" Type="http://schemas.openxmlformats.org/officeDocument/2006/relationships/tags" Target="../tags/tag297.xml"/><Relationship Id="rId19" Type="http://schemas.openxmlformats.org/officeDocument/2006/relationships/tags" Target="../tags/tag306.xml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tags" Target="../tags/tag301.xml"/><Relationship Id="rId22" Type="http://schemas.openxmlformats.org/officeDocument/2006/relationships/tags" Target="../tags/tag30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2" Type="http://schemas.openxmlformats.org/officeDocument/2006/relationships/tags" Target="../tags/tag313.xml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16.xml"/><Relationship Id="rId10" Type="http://schemas.openxmlformats.org/officeDocument/2006/relationships/tags" Target="../tags/tag321.xml"/><Relationship Id="rId4" Type="http://schemas.openxmlformats.org/officeDocument/2006/relationships/tags" Target="../tags/tag315.xml"/><Relationship Id="rId9" Type="http://schemas.openxmlformats.org/officeDocument/2006/relationships/tags" Target="../tags/tag3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tags" Target="../tags/tag334.xml"/><Relationship Id="rId18" Type="http://schemas.openxmlformats.org/officeDocument/2006/relationships/tags" Target="../tags/tag339.xml"/><Relationship Id="rId26" Type="http://schemas.openxmlformats.org/officeDocument/2006/relationships/notesSlide" Target="../notesSlides/notesSlide2.xml"/><Relationship Id="rId3" Type="http://schemas.openxmlformats.org/officeDocument/2006/relationships/tags" Target="../tags/tag324.xml"/><Relationship Id="rId21" Type="http://schemas.openxmlformats.org/officeDocument/2006/relationships/tags" Target="../tags/tag342.xml"/><Relationship Id="rId7" Type="http://schemas.openxmlformats.org/officeDocument/2006/relationships/tags" Target="../tags/tag328.xml"/><Relationship Id="rId12" Type="http://schemas.openxmlformats.org/officeDocument/2006/relationships/tags" Target="../tags/tag333.xml"/><Relationship Id="rId17" Type="http://schemas.openxmlformats.org/officeDocument/2006/relationships/tags" Target="../tags/tag338.xml"/><Relationship Id="rId25" Type="http://schemas.openxmlformats.org/officeDocument/2006/relationships/slideLayout" Target="../slideLayouts/slideLayout4.xml"/><Relationship Id="rId2" Type="http://schemas.openxmlformats.org/officeDocument/2006/relationships/tags" Target="../tags/tag323.xml"/><Relationship Id="rId16" Type="http://schemas.openxmlformats.org/officeDocument/2006/relationships/tags" Target="../tags/tag337.xml"/><Relationship Id="rId20" Type="http://schemas.openxmlformats.org/officeDocument/2006/relationships/tags" Target="../tags/tag341.xm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tags" Target="../tags/tag332.xml"/><Relationship Id="rId24" Type="http://schemas.openxmlformats.org/officeDocument/2006/relationships/tags" Target="../tags/tag345.xml"/><Relationship Id="rId5" Type="http://schemas.openxmlformats.org/officeDocument/2006/relationships/tags" Target="../tags/tag326.xml"/><Relationship Id="rId15" Type="http://schemas.openxmlformats.org/officeDocument/2006/relationships/tags" Target="../tags/tag336.xml"/><Relationship Id="rId23" Type="http://schemas.openxmlformats.org/officeDocument/2006/relationships/tags" Target="../tags/tag344.xml"/><Relationship Id="rId10" Type="http://schemas.openxmlformats.org/officeDocument/2006/relationships/tags" Target="../tags/tag331.xml"/><Relationship Id="rId19" Type="http://schemas.openxmlformats.org/officeDocument/2006/relationships/tags" Target="../tags/tag340.xml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tags" Target="../tags/tag335.xml"/><Relationship Id="rId22" Type="http://schemas.openxmlformats.org/officeDocument/2006/relationships/tags" Target="../tags/tag34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356.xml"/><Relationship Id="rId13" Type="http://schemas.openxmlformats.org/officeDocument/2006/relationships/tags" Target="../tags/tag361.xml"/><Relationship Id="rId18" Type="http://schemas.openxmlformats.org/officeDocument/2006/relationships/tags" Target="../tags/tag366.xml"/><Relationship Id="rId3" Type="http://schemas.openxmlformats.org/officeDocument/2006/relationships/tags" Target="../tags/tag351.xml"/><Relationship Id="rId21" Type="http://schemas.openxmlformats.org/officeDocument/2006/relationships/slideLayout" Target="../slideLayouts/slideLayout5.xml"/><Relationship Id="rId7" Type="http://schemas.openxmlformats.org/officeDocument/2006/relationships/tags" Target="../tags/tag355.xml"/><Relationship Id="rId12" Type="http://schemas.openxmlformats.org/officeDocument/2006/relationships/tags" Target="../tags/tag360.xml"/><Relationship Id="rId17" Type="http://schemas.openxmlformats.org/officeDocument/2006/relationships/tags" Target="../tags/tag365.xml"/><Relationship Id="rId2" Type="http://schemas.openxmlformats.org/officeDocument/2006/relationships/tags" Target="../tags/tag350.xml"/><Relationship Id="rId16" Type="http://schemas.openxmlformats.org/officeDocument/2006/relationships/tags" Target="../tags/tag364.xml"/><Relationship Id="rId20" Type="http://schemas.openxmlformats.org/officeDocument/2006/relationships/tags" Target="../tags/tag368.xml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11" Type="http://schemas.openxmlformats.org/officeDocument/2006/relationships/tags" Target="../tags/tag359.xml"/><Relationship Id="rId5" Type="http://schemas.openxmlformats.org/officeDocument/2006/relationships/tags" Target="../tags/tag353.xml"/><Relationship Id="rId15" Type="http://schemas.openxmlformats.org/officeDocument/2006/relationships/tags" Target="../tags/tag363.xml"/><Relationship Id="rId10" Type="http://schemas.openxmlformats.org/officeDocument/2006/relationships/tags" Target="../tags/tag358.xml"/><Relationship Id="rId19" Type="http://schemas.openxmlformats.org/officeDocument/2006/relationships/tags" Target="../tags/tag367.xml"/><Relationship Id="rId4" Type="http://schemas.openxmlformats.org/officeDocument/2006/relationships/tags" Target="../tags/tag352.xml"/><Relationship Id="rId9" Type="http://schemas.openxmlformats.org/officeDocument/2006/relationships/tags" Target="../tags/tag357.xml"/><Relationship Id="rId14" Type="http://schemas.openxmlformats.org/officeDocument/2006/relationships/tags" Target="../tags/tag36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371.xml"/><Relationship Id="rId2" Type="http://schemas.openxmlformats.org/officeDocument/2006/relationships/tags" Target="../tags/tag370.xml"/><Relationship Id="rId1" Type="http://schemas.openxmlformats.org/officeDocument/2006/relationships/tags" Target="../tags/tag369.xml"/><Relationship Id="rId4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79.xml"/><Relationship Id="rId13" Type="http://schemas.openxmlformats.org/officeDocument/2006/relationships/tags" Target="../tags/tag384.xml"/><Relationship Id="rId18" Type="http://schemas.openxmlformats.org/officeDocument/2006/relationships/tags" Target="../tags/tag389.xml"/><Relationship Id="rId3" Type="http://schemas.openxmlformats.org/officeDocument/2006/relationships/tags" Target="../tags/tag374.xml"/><Relationship Id="rId21" Type="http://schemas.openxmlformats.org/officeDocument/2006/relationships/image" Target="../media/image28.jpeg"/><Relationship Id="rId7" Type="http://schemas.openxmlformats.org/officeDocument/2006/relationships/tags" Target="../tags/tag378.xml"/><Relationship Id="rId12" Type="http://schemas.openxmlformats.org/officeDocument/2006/relationships/tags" Target="../tags/tag383.xml"/><Relationship Id="rId17" Type="http://schemas.openxmlformats.org/officeDocument/2006/relationships/tags" Target="../tags/tag388.xml"/><Relationship Id="rId2" Type="http://schemas.openxmlformats.org/officeDocument/2006/relationships/tags" Target="../tags/tag373.xml"/><Relationship Id="rId16" Type="http://schemas.openxmlformats.org/officeDocument/2006/relationships/tags" Target="../tags/tag387.xml"/><Relationship Id="rId20" Type="http://schemas.openxmlformats.org/officeDocument/2006/relationships/image" Target="../media/image27.jpeg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tags" Target="../tags/tag382.xml"/><Relationship Id="rId24" Type="http://schemas.openxmlformats.org/officeDocument/2006/relationships/image" Target="../media/image31.jpeg"/><Relationship Id="rId5" Type="http://schemas.openxmlformats.org/officeDocument/2006/relationships/tags" Target="../tags/tag376.xml"/><Relationship Id="rId15" Type="http://schemas.openxmlformats.org/officeDocument/2006/relationships/tags" Target="../tags/tag386.xml"/><Relationship Id="rId23" Type="http://schemas.openxmlformats.org/officeDocument/2006/relationships/image" Target="../media/image30.jpeg"/><Relationship Id="rId10" Type="http://schemas.openxmlformats.org/officeDocument/2006/relationships/tags" Target="../tags/tag381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4" Type="http://schemas.openxmlformats.org/officeDocument/2006/relationships/tags" Target="../tags/tag385.xml"/><Relationship Id="rId22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92.xml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9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401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12" Type="http://schemas.openxmlformats.org/officeDocument/2006/relationships/tags" Target="../tags/tag405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11" Type="http://schemas.openxmlformats.org/officeDocument/2006/relationships/tags" Target="../tags/tag404.xml"/><Relationship Id="rId5" Type="http://schemas.openxmlformats.org/officeDocument/2006/relationships/tags" Target="../tags/tag398.xml"/><Relationship Id="rId10" Type="http://schemas.openxmlformats.org/officeDocument/2006/relationships/tags" Target="../tags/tag403.xml"/><Relationship Id="rId4" Type="http://schemas.openxmlformats.org/officeDocument/2006/relationships/tags" Target="../tags/tag397.xml"/><Relationship Id="rId9" Type="http://schemas.openxmlformats.org/officeDocument/2006/relationships/tags" Target="../tags/tag402.xml"/><Relationship Id="rId1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40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407.xml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5" Type="http://schemas.openxmlformats.org/officeDocument/2006/relationships/tags" Target="../tags/tag410.xml"/><Relationship Id="rId4" Type="http://schemas.openxmlformats.org/officeDocument/2006/relationships/tags" Target="../tags/tag40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419.xml"/><Relationship Id="rId13" Type="http://schemas.openxmlformats.org/officeDocument/2006/relationships/image" Target="../media/image33.png"/><Relationship Id="rId3" Type="http://schemas.openxmlformats.org/officeDocument/2006/relationships/tags" Target="../tags/tag414.xml"/><Relationship Id="rId7" Type="http://schemas.openxmlformats.org/officeDocument/2006/relationships/tags" Target="../tags/tag41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413.xml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tags" Target="../tags/tag422.xml"/><Relationship Id="rId5" Type="http://schemas.openxmlformats.org/officeDocument/2006/relationships/tags" Target="../tags/tag416.xml"/><Relationship Id="rId10" Type="http://schemas.openxmlformats.org/officeDocument/2006/relationships/tags" Target="../tags/tag421.xml"/><Relationship Id="rId4" Type="http://schemas.openxmlformats.org/officeDocument/2006/relationships/tags" Target="../tags/tag415.xml"/><Relationship Id="rId9" Type="http://schemas.openxmlformats.org/officeDocument/2006/relationships/tags" Target="../tags/tag4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42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5" Type="http://schemas.openxmlformats.org/officeDocument/2006/relationships/tags" Target="../tags/tag427.xml"/><Relationship Id="rId4" Type="http://schemas.openxmlformats.org/officeDocument/2006/relationships/tags" Target="../tags/tag42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436.xml"/><Relationship Id="rId3" Type="http://schemas.openxmlformats.org/officeDocument/2006/relationships/tags" Target="../tags/tag431.xml"/><Relationship Id="rId7" Type="http://schemas.openxmlformats.org/officeDocument/2006/relationships/tags" Target="../tags/tag435.xml"/><Relationship Id="rId2" Type="http://schemas.openxmlformats.org/officeDocument/2006/relationships/tags" Target="../tags/tag430.xml"/><Relationship Id="rId1" Type="http://schemas.openxmlformats.org/officeDocument/2006/relationships/tags" Target="../tags/tag429.xml"/><Relationship Id="rId6" Type="http://schemas.openxmlformats.org/officeDocument/2006/relationships/tags" Target="../tags/tag434.xml"/><Relationship Id="rId5" Type="http://schemas.openxmlformats.org/officeDocument/2006/relationships/tags" Target="../tags/tag433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32.xml"/><Relationship Id="rId9" Type="http://schemas.openxmlformats.org/officeDocument/2006/relationships/tags" Target="../tags/tag43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445.xml"/><Relationship Id="rId13" Type="http://schemas.openxmlformats.org/officeDocument/2006/relationships/tags" Target="../tags/tag450.xml"/><Relationship Id="rId3" Type="http://schemas.openxmlformats.org/officeDocument/2006/relationships/tags" Target="../tags/tag440.xml"/><Relationship Id="rId7" Type="http://schemas.openxmlformats.org/officeDocument/2006/relationships/tags" Target="../tags/tag444.xml"/><Relationship Id="rId12" Type="http://schemas.openxmlformats.org/officeDocument/2006/relationships/tags" Target="../tags/tag449.xml"/><Relationship Id="rId17" Type="http://schemas.openxmlformats.org/officeDocument/2006/relationships/slideLayout" Target="../slideLayouts/slideLayout9.xml"/><Relationship Id="rId2" Type="http://schemas.openxmlformats.org/officeDocument/2006/relationships/tags" Target="../tags/tag439.xml"/><Relationship Id="rId16" Type="http://schemas.openxmlformats.org/officeDocument/2006/relationships/tags" Target="../tags/tag453.xml"/><Relationship Id="rId1" Type="http://schemas.openxmlformats.org/officeDocument/2006/relationships/tags" Target="../tags/tag438.xml"/><Relationship Id="rId6" Type="http://schemas.openxmlformats.org/officeDocument/2006/relationships/tags" Target="../tags/tag443.xml"/><Relationship Id="rId11" Type="http://schemas.openxmlformats.org/officeDocument/2006/relationships/tags" Target="../tags/tag448.xml"/><Relationship Id="rId5" Type="http://schemas.openxmlformats.org/officeDocument/2006/relationships/tags" Target="../tags/tag442.xml"/><Relationship Id="rId15" Type="http://schemas.openxmlformats.org/officeDocument/2006/relationships/tags" Target="../tags/tag452.xml"/><Relationship Id="rId10" Type="http://schemas.openxmlformats.org/officeDocument/2006/relationships/tags" Target="../tags/tag447.xml"/><Relationship Id="rId4" Type="http://schemas.openxmlformats.org/officeDocument/2006/relationships/tags" Target="../tags/tag441.xml"/><Relationship Id="rId9" Type="http://schemas.openxmlformats.org/officeDocument/2006/relationships/tags" Target="../tags/tag446.xml"/><Relationship Id="rId14" Type="http://schemas.openxmlformats.org/officeDocument/2006/relationships/tags" Target="../tags/tag45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461.xml"/><Relationship Id="rId13" Type="http://schemas.openxmlformats.org/officeDocument/2006/relationships/tags" Target="../tags/tag466.xml"/><Relationship Id="rId18" Type="http://schemas.openxmlformats.org/officeDocument/2006/relationships/tags" Target="../tags/tag471.xml"/><Relationship Id="rId3" Type="http://schemas.openxmlformats.org/officeDocument/2006/relationships/tags" Target="../tags/tag456.xml"/><Relationship Id="rId21" Type="http://schemas.openxmlformats.org/officeDocument/2006/relationships/tags" Target="../tags/tag474.xml"/><Relationship Id="rId7" Type="http://schemas.openxmlformats.org/officeDocument/2006/relationships/tags" Target="../tags/tag460.xml"/><Relationship Id="rId12" Type="http://schemas.openxmlformats.org/officeDocument/2006/relationships/tags" Target="../tags/tag465.xml"/><Relationship Id="rId17" Type="http://schemas.openxmlformats.org/officeDocument/2006/relationships/tags" Target="../tags/tag470.xml"/><Relationship Id="rId25" Type="http://schemas.openxmlformats.org/officeDocument/2006/relationships/notesSlide" Target="../notesSlides/notesSlide3.xml"/><Relationship Id="rId2" Type="http://schemas.openxmlformats.org/officeDocument/2006/relationships/tags" Target="../tags/tag455.xml"/><Relationship Id="rId16" Type="http://schemas.openxmlformats.org/officeDocument/2006/relationships/tags" Target="../tags/tag469.xml"/><Relationship Id="rId20" Type="http://schemas.openxmlformats.org/officeDocument/2006/relationships/tags" Target="../tags/tag473.xml"/><Relationship Id="rId1" Type="http://schemas.openxmlformats.org/officeDocument/2006/relationships/tags" Target="../tags/tag454.xml"/><Relationship Id="rId6" Type="http://schemas.openxmlformats.org/officeDocument/2006/relationships/tags" Target="../tags/tag459.xml"/><Relationship Id="rId11" Type="http://schemas.openxmlformats.org/officeDocument/2006/relationships/tags" Target="../tags/tag464.xml"/><Relationship Id="rId24" Type="http://schemas.openxmlformats.org/officeDocument/2006/relationships/slideLayout" Target="../slideLayouts/slideLayout4.xml"/><Relationship Id="rId5" Type="http://schemas.openxmlformats.org/officeDocument/2006/relationships/tags" Target="../tags/tag458.xml"/><Relationship Id="rId15" Type="http://schemas.openxmlformats.org/officeDocument/2006/relationships/tags" Target="../tags/tag468.xml"/><Relationship Id="rId23" Type="http://schemas.openxmlformats.org/officeDocument/2006/relationships/tags" Target="../tags/tag476.xml"/><Relationship Id="rId10" Type="http://schemas.openxmlformats.org/officeDocument/2006/relationships/tags" Target="../tags/tag463.xml"/><Relationship Id="rId19" Type="http://schemas.openxmlformats.org/officeDocument/2006/relationships/tags" Target="../tags/tag472.xml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tags" Target="../tags/tag467.xml"/><Relationship Id="rId22" Type="http://schemas.openxmlformats.org/officeDocument/2006/relationships/tags" Target="../tags/tag47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487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82.xml"/><Relationship Id="rId7" Type="http://schemas.openxmlformats.org/officeDocument/2006/relationships/tags" Target="../tags/tag486.xml"/><Relationship Id="rId12" Type="http://schemas.openxmlformats.org/officeDocument/2006/relationships/tags" Target="../tags/tag491.xml"/><Relationship Id="rId2" Type="http://schemas.openxmlformats.org/officeDocument/2006/relationships/tags" Target="../tags/tag481.xml"/><Relationship Id="rId1" Type="http://schemas.openxmlformats.org/officeDocument/2006/relationships/tags" Target="../tags/tag480.xml"/><Relationship Id="rId6" Type="http://schemas.openxmlformats.org/officeDocument/2006/relationships/tags" Target="../tags/tag485.xml"/><Relationship Id="rId11" Type="http://schemas.openxmlformats.org/officeDocument/2006/relationships/tags" Target="../tags/tag490.xml"/><Relationship Id="rId5" Type="http://schemas.openxmlformats.org/officeDocument/2006/relationships/tags" Target="../tags/tag484.xml"/><Relationship Id="rId10" Type="http://schemas.openxmlformats.org/officeDocument/2006/relationships/tags" Target="../tags/tag489.xml"/><Relationship Id="rId4" Type="http://schemas.openxmlformats.org/officeDocument/2006/relationships/tags" Target="../tags/tag483.xml"/><Relationship Id="rId9" Type="http://schemas.openxmlformats.org/officeDocument/2006/relationships/tags" Target="../tags/tag4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KSO_CT1"/>
          <p:cNvSpPr>
            <a:spLocks noGrp="1"/>
          </p:cNvSpPr>
          <p:nvPr>
            <p:ph type="ctrTitle" idx="4294967295"/>
            <p:custDataLst>
              <p:tags r:id="rId1"/>
            </p:custDataLst>
          </p:nvPr>
        </p:nvSpPr>
        <p:spPr>
          <a:xfrm>
            <a:off x="1778635" y="782320"/>
            <a:ext cx="7980045" cy="869950"/>
          </a:xfrm>
        </p:spPr>
        <p:txBody>
          <a:bodyPr vert="horz" wrap="square" anchor="ctr"/>
          <a:lstStyle>
            <a:lvl1pPr lvl="0">
              <a:buClrTx/>
              <a:buSzTx/>
              <a:buFontTx/>
              <a:defRPr/>
            </a:lvl1pPr>
          </a:lstStyle>
          <a:p>
            <a:pPr lvl="0">
              <a:lnSpc>
                <a:spcPct val="150000"/>
              </a:lnSpc>
              <a:buSzTx/>
            </a:pPr>
            <a:r>
              <a:rPr lang="zh-CN" altLang="en-US" b="1">
                <a:solidFill>
                  <a:schemeClr val="tx2">
                    <a:lumMod val="75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课题</a:t>
            </a:r>
            <a:r>
              <a:rPr lang="en-US" altLang="zh-CN" b="1">
                <a:solidFill>
                  <a:schemeClr val="tx2">
                    <a:lumMod val="75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3  </a:t>
            </a:r>
            <a:r>
              <a:rPr lang="zh-CN" altLang="en-US" b="1">
                <a:solidFill>
                  <a:schemeClr val="tx2">
                    <a:lumMod val="75000"/>
                  </a:schemeClr>
                </a:solidFill>
                <a:effectLst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金属资源的利用和保护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7947660" y="2077085"/>
            <a:ext cx="16452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lnSpc>
                <a:spcPct val="100000"/>
              </a:lnSpc>
              <a:buSzTx/>
            </a:pPr>
            <a:r>
              <a:rPr lang="zh-CN" altLang="en-US" sz="3200" b="0">
                <a:solidFill>
                  <a:srgbClr val="000000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第</a:t>
            </a:r>
            <a:r>
              <a:rPr lang="en-US" altLang="zh-CN" sz="3200" b="0">
                <a:solidFill>
                  <a:srgbClr val="000000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1</a:t>
            </a:r>
            <a:r>
              <a:rPr lang="zh-CN" altLang="en-US" sz="3200" b="0">
                <a:solidFill>
                  <a:srgbClr val="000000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课时</a:t>
            </a:r>
          </a:p>
        </p:txBody>
      </p:sp>
      <p:pic>
        <p:nvPicPr>
          <p:cNvPr id="5" name="图片 4">
            <a:hlinkClick r:id="rId5" action="ppaction://hlinkfile"/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1125" y="3085465"/>
            <a:ext cx="10452735" cy="3702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333552" y="1924043"/>
            <a:ext cx="4602335" cy="33942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7208" y="1998973"/>
            <a:ext cx="4606086" cy="3379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8724" y="974642"/>
            <a:ext cx="9159104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单质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极少数</a:t>
            </a: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不活泼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的金属（如铂、金、银等）</a:t>
            </a:r>
          </a:p>
        </p:txBody>
      </p:sp>
      <p:sp>
        <p:nvSpPr>
          <p:cNvPr id="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33163" y="5425581"/>
            <a:ext cx="23085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自然单质金</a:t>
            </a:r>
          </a:p>
        </p:txBody>
      </p:sp>
      <p:sp>
        <p:nvSpPr>
          <p:cNvPr id="6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77096" y="5425581"/>
            <a:ext cx="20587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自然单质银</a:t>
            </a: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331470" y="245110"/>
            <a:ext cx="51612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金属元素在自然界中的存在形式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"/>
          <p:cNvSpPr txBox="1"/>
          <p:nvPr>
            <p:custDataLst>
              <p:tags r:id="rId1"/>
            </p:custDataLst>
          </p:nvPr>
        </p:nvSpPr>
        <p:spPr>
          <a:xfrm>
            <a:off x="384175" y="1929625"/>
            <a:ext cx="1638761" cy="4462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铁的矿石</a:t>
            </a:r>
          </a:p>
        </p:txBody>
      </p:sp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323215" y="2557145"/>
            <a:ext cx="2726690" cy="3263900"/>
            <a:chOff x="1259632" y="2325542"/>
            <a:chExt cx="2823181" cy="3263806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259632" y="2325542"/>
              <a:ext cx="2823181" cy="220656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文本占位符 1"/>
            <p:cNvSpPr txBox="1"/>
            <p:nvPr>
              <p:custDataLst>
                <p:tags r:id="rId15"/>
              </p:custDataLst>
            </p:nvPr>
          </p:nvSpPr>
          <p:spPr bwMode="gray">
            <a:xfrm>
              <a:off x="1553382" y="4701961"/>
              <a:ext cx="2235680" cy="887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赤铁矿</a:t>
              </a:r>
              <a:endParaRPr lang="en-US" altLang="zh-CN" sz="2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主要成分</a:t>
              </a:r>
              <a:r>
                <a:rPr lang="en-US" altLang="zh-CN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</a:t>
              </a:r>
              <a:r>
                <a:rPr lang="en-US" altLang="zh-CN" sz="28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r>
                <a:rPr lang="en-US" altLang="zh-CN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O</a:t>
              </a:r>
              <a:r>
                <a:rPr lang="en-US" altLang="zh-CN" sz="28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endParaRPr lang="zh-CN" altLang="en-US" sz="28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3"/>
            </p:custDataLst>
          </p:nvPr>
        </p:nvGrpSpPr>
        <p:grpSpPr>
          <a:xfrm>
            <a:off x="3099203" y="2557183"/>
            <a:ext cx="2824163" cy="2784475"/>
            <a:chOff x="4283968" y="2325601"/>
            <a:chExt cx="2823470" cy="2784368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4283968" y="2325601"/>
              <a:ext cx="2823470" cy="22065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文本占位符 1"/>
            <p:cNvSpPr txBox="1"/>
            <p:nvPr>
              <p:custDataLst>
                <p:tags r:id="rId13"/>
              </p:custDataLst>
            </p:nvPr>
          </p:nvSpPr>
          <p:spPr bwMode="gray">
            <a:xfrm>
              <a:off x="4507751" y="4701997"/>
              <a:ext cx="2375904" cy="407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磁铁矿</a:t>
              </a:r>
              <a:endParaRPr lang="en-US" altLang="zh-CN" sz="2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主要成分</a:t>
              </a:r>
              <a:r>
                <a:rPr lang="en-US" altLang="zh-CN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</a:t>
              </a:r>
              <a:r>
                <a:rPr lang="en-US" altLang="zh-CN" sz="28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r>
                <a:rPr lang="en-US" altLang="zh-CN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O</a:t>
              </a:r>
              <a:r>
                <a:rPr lang="en-US" altLang="zh-CN" sz="28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</a:t>
              </a:r>
              <a:endParaRPr lang="zh-CN" altLang="en-US" sz="28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endParaRPr lang="zh-CN" altLang="en-US" sz="2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4"/>
            </p:custDataLst>
          </p:nvPr>
        </p:nvGrpSpPr>
        <p:grpSpPr>
          <a:xfrm>
            <a:off x="6005916" y="2557183"/>
            <a:ext cx="2828925" cy="2784475"/>
            <a:chOff x="6316199" y="2330459"/>
            <a:chExt cx="2829435" cy="2785128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6316199" y="2330459"/>
              <a:ext cx="2829435" cy="220714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8" name="文本占位符 1"/>
            <p:cNvSpPr txBox="1"/>
            <p:nvPr>
              <p:custDataLst>
                <p:tags r:id="rId11"/>
              </p:custDataLst>
            </p:nvPr>
          </p:nvSpPr>
          <p:spPr bwMode="gray">
            <a:xfrm>
              <a:off x="6543252" y="4699564"/>
              <a:ext cx="2375328" cy="416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菱铁矿</a:t>
              </a:r>
              <a:endParaRPr lang="en-US" altLang="zh-CN" sz="2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主要成分</a:t>
              </a:r>
              <a:r>
                <a:rPr lang="en-US" altLang="zh-CN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FeCO</a:t>
              </a:r>
              <a:r>
                <a:rPr lang="en-US" altLang="zh-CN" sz="28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endParaRPr lang="zh-CN" altLang="en-US" sz="28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endParaRPr lang="zh-CN" altLang="en-US" sz="2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9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-69335" y="375784"/>
            <a:ext cx="10140146" cy="66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化合物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化学性质</a:t>
            </a: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较活泼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的金属（如铁、锌、钠和钙等）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4" name="组合 23"/>
          <p:cNvGrpSpPr/>
          <p:nvPr>
            <p:custDataLst>
              <p:tags r:id="rId6"/>
            </p:custDataLst>
          </p:nvPr>
        </p:nvGrpSpPr>
        <p:grpSpPr>
          <a:xfrm>
            <a:off x="8917391" y="2557183"/>
            <a:ext cx="2822575" cy="3433763"/>
            <a:chOff x="8917391" y="2557183"/>
            <a:chExt cx="2822575" cy="3433763"/>
          </a:xfrm>
        </p:grpSpPr>
        <p:pic>
          <p:nvPicPr>
            <p:cNvPr id="20" name="图片 10"/>
            <p:cNvPicPr>
              <a:picLocks noChangeArrowheads="1"/>
            </p:cNvPicPr>
            <p:nvPr>
              <p:custDataLst>
                <p:tags r:id="rId8"/>
              </p:custDataLst>
            </p:nvPr>
          </p:nvPicPr>
          <p:blipFill>
            <a:blip r:embed="rId20"/>
            <a:stretch>
              <a:fillRect/>
            </a:stretch>
          </p:blipFill>
          <p:spPr bwMode="auto">
            <a:xfrm>
              <a:off x="8917391" y="2557183"/>
              <a:ext cx="2822575" cy="22066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2" name="文本占位符 1"/>
            <p:cNvSpPr txBox="1"/>
            <p:nvPr>
              <p:custDataLst>
                <p:tags r:id="rId9"/>
              </p:custDataLst>
            </p:nvPr>
          </p:nvSpPr>
          <p:spPr bwMode="gray">
            <a:xfrm>
              <a:off x="9141228" y="4933670"/>
              <a:ext cx="2374900" cy="105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硫铁矿</a:t>
              </a:r>
              <a:endParaRPr lang="en-US" altLang="zh-CN" sz="2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主要成分</a:t>
              </a:r>
              <a:r>
                <a:rPr lang="en-US" altLang="zh-CN" sz="2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FeS</a:t>
              </a:r>
              <a:r>
                <a:rPr lang="en-US" altLang="zh-CN" sz="28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zh-CN" altLang="en-US" sz="28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endParaRPr lang="zh-CN" altLang="en-US" sz="2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325120" y="1076960"/>
            <a:ext cx="8361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1" latin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金属化合物在自然界以矿物质形式存在，称为矿石。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 txBox="1"/>
          <p:nvPr>
            <p:custDataLst>
              <p:tags r:id="rId1"/>
            </p:custDataLst>
          </p:nvPr>
        </p:nvSpPr>
        <p:spPr bwMode="gray">
          <a:xfrm>
            <a:off x="1037831" y="5156241"/>
            <a:ext cx="26162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1pPr>
            <a:lvl2pPr marL="4572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2pPr>
            <a:lvl3pPr marL="9144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3pPr>
            <a:lvl4pPr marL="13716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4pPr>
            <a:lvl5pPr marL="18288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kern="0"/>
              <a:t>黄铜矿</a:t>
            </a:r>
            <a:endParaRPr lang="en-US" altLang="zh-CN" kern="0"/>
          </a:p>
          <a:p>
            <a:pPr algn="ctr">
              <a:lnSpc>
                <a:spcPct val="100000"/>
              </a:lnSpc>
              <a:defRPr/>
            </a:pPr>
            <a:r>
              <a:rPr lang="zh-CN" altLang="en-US" kern="0"/>
              <a:t>主要成分</a:t>
            </a:r>
            <a:r>
              <a:rPr lang="en-US" altLang="zh-CN" kern="0"/>
              <a:t>CuFeS</a:t>
            </a:r>
            <a:r>
              <a:rPr lang="en-US" altLang="zh-CN" kern="0" baseline="-25000"/>
              <a:t>2</a:t>
            </a:r>
            <a:endParaRPr lang="zh-CN" altLang="en-US" kern="0" baseline="-25000"/>
          </a:p>
        </p:txBody>
      </p:sp>
      <p:sp>
        <p:nvSpPr>
          <p:cNvPr id="12" name="文本占位符 1"/>
          <p:cNvSpPr txBox="1"/>
          <p:nvPr>
            <p:custDataLst>
              <p:tags r:id="rId2"/>
            </p:custDataLst>
          </p:nvPr>
        </p:nvSpPr>
        <p:spPr bwMode="gray">
          <a:xfrm>
            <a:off x="4946256" y="5148304"/>
            <a:ext cx="2160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1pPr>
            <a:lvl2pPr marL="4572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2pPr>
            <a:lvl3pPr marL="9144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3pPr>
            <a:lvl4pPr marL="13716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4pPr>
            <a:lvl5pPr marL="182880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kern="0"/>
              <a:t>辉铜矿</a:t>
            </a:r>
            <a:endParaRPr lang="en-US" altLang="zh-CN" kern="0"/>
          </a:p>
          <a:p>
            <a:pPr algn="ctr">
              <a:lnSpc>
                <a:spcPct val="100000"/>
              </a:lnSpc>
              <a:defRPr/>
            </a:pPr>
            <a:r>
              <a:rPr lang="zh-CN" altLang="en-US" kern="0"/>
              <a:t>主要成分</a:t>
            </a:r>
            <a:r>
              <a:rPr lang="en-US" altLang="zh-CN" kern="0"/>
              <a:t>Cu</a:t>
            </a:r>
            <a:r>
              <a:rPr lang="en-US" altLang="zh-CN" kern="0" baseline="-25000"/>
              <a:t>2</a:t>
            </a:r>
            <a:r>
              <a:rPr lang="en-US" altLang="zh-CN" kern="0"/>
              <a:t>S</a:t>
            </a:r>
            <a:endParaRPr lang="zh-CN" altLang="en-US" kern="0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3631" y="2400341"/>
            <a:ext cx="3525837" cy="2747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568" y="2400341"/>
            <a:ext cx="3525838" cy="2747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占位符 1"/>
          <p:cNvSpPr txBox="1"/>
          <p:nvPr>
            <p:custDataLst>
              <p:tags r:id="rId5"/>
            </p:custDataLst>
          </p:nvPr>
        </p:nvSpPr>
        <p:spPr>
          <a:xfrm>
            <a:off x="608340" y="1869881"/>
            <a:ext cx="1638761" cy="4462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铜的矿石</a:t>
            </a:r>
          </a:p>
        </p:txBody>
      </p:sp>
      <p:grpSp>
        <p:nvGrpSpPr>
          <p:cNvPr id="16" name="组合 15"/>
          <p:cNvGrpSpPr/>
          <p:nvPr>
            <p:custDataLst>
              <p:tags r:id="rId6"/>
            </p:custDataLst>
          </p:nvPr>
        </p:nvGrpSpPr>
        <p:grpSpPr>
          <a:xfrm>
            <a:off x="8100849" y="2400341"/>
            <a:ext cx="3600450" cy="3699519"/>
            <a:chOff x="928133" y="2228965"/>
            <a:chExt cx="3601480" cy="3699392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928133" y="2228965"/>
              <a:ext cx="3601480" cy="27478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文本占位符 1"/>
            <p:cNvSpPr txBox="1"/>
            <p:nvPr>
              <p:custDataLst>
                <p:tags r:id="rId11"/>
              </p:custDataLst>
            </p:nvPr>
          </p:nvSpPr>
          <p:spPr bwMode="gray">
            <a:xfrm>
              <a:off x="1649064" y="4984771"/>
              <a:ext cx="2159618" cy="94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kern="0"/>
                <a:t>铝土矿</a:t>
              </a:r>
              <a:endParaRPr lang="en-US" altLang="zh-CN" kern="0"/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kern="0"/>
                <a:t>主要成分</a:t>
              </a:r>
              <a:r>
                <a:rPr lang="en-US" altLang="zh-CN" kern="0"/>
                <a:t>Al</a:t>
              </a:r>
              <a:r>
                <a:rPr lang="en-US" altLang="zh-CN" kern="0" baseline="-25000"/>
                <a:t>2</a:t>
              </a:r>
              <a:r>
                <a:rPr lang="en-US" altLang="zh-CN" kern="0"/>
                <a:t>O</a:t>
              </a:r>
              <a:r>
                <a:rPr lang="en-US" altLang="zh-CN" kern="0" baseline="-25000"/>
                <a:t>3</a:t>
              </a:r>
              <a:endParaRPr lang="zh-CN" altLang="en-US" kern="0" baseline="-25000"/>
            </a:p>
          </p:txBody>
        </p:sp>
      </p:grpSp>
      <p:sp>
        <p:nvSpPr>
          <p:cNvPr id="21" name="文本占位符 1"/>
          <p:cNvSpPr txBox="1"/>
          <p:nvPr>
            <p:custDataLst>
              <p:tags r:id="rId7"/>
            </p:custDataLst>
          </p:nvPr>
        </p:nvSpPr>
        <p:spPr>
          <a:xfrm>
            <a:off x="8086013" y="1912426"/>
            <a:ext cx="1638761" cy="4462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铝的矿石</a:t>
            </a:r>
          </a:p>
        </p:txBody>
      </p:sp>
      <p:sp>
        <p:nvSpPr>
          <p:cNvPr id="2" name="Text Box 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87205" y="418329"/>
            <a:ext cx="10140146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化合物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化学性质</a:t>
            </a: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较活泼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的金属（如铁、锌、钠和钙等）。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581660" y="1068705"/>
            <a:ext cx="8361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1" latin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金属化合物在自然界以矿物质形式存在，称为矿石。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951865" y="950309"/>
            <a:ext cx="11637645" cy="6625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zh-CN" sz="2800" kern="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从效益与环保角度考虑，以下矿石中最不适宜炼铁的是</a:t>
            </a:r>
            <a:r>
              <a:rPr lang="en-US" altLang="zh-CN" sz="2800" kern="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zh-CN" sz="2800" kern="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　</a:t>
            </a:r>
            <a:r>
              <a:rPr lang="en-US" altLang="zh-CN" sz="2800" kern="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9886092" y="948045"/>
            <a:ext cx="12166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</a:p>
        </p:txBody>
      </p:sp>
      <p:grpSp>
        <p:nvGrpSpPr>
          <p:cNvPr id="13" name="组合 12"/>
          <p:cNvGrpSpPr/>
          <p:nvPr>
            <p:custDataLst>
              <p:tags r:id="rId4"/>
            </p:custDataLst>
          </p:nvPr>
        </p:nvGrpSpPr>
        <p:grpSpPr>
          <a:xfrm>
            <a:off x="3452262" y="2392718"/>
            <a:ext cx="2418080" cy="2896235"/>
            <a:chOff x="4615356" y="2460851"/>
            <a:chExt cx="2417487" cy="2896124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4615356" y="2460851"/>
              <a:ext cx="2417487" cy="18890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文本占位符 1"/>
            <p:cNvSpPr txBox="1"/>
            <p:nvPr>
              <p:custDataLst>
                <p:tags r:id="rId21"/>
              </p:custDataLst>
            </p:nvPr>
          </p:nvSpPr>
          <p:spPr bwMode="gray">
            <a:xfrm>
              <a:off x="4646782" y="4477534"/>
              <a:ext cx="2375587" cy="87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磁铁矿</a:t>
              </a:r>
              <a:endParaRPr lang="en-US" altLang="zh-CN" sz="20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主要成分</a:t>
              </a:r>
              <a:r>
                <a:rPr lang="en-US" altLang="zh-CN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</a:t>
              </a:r>
              <a:r>
                <a:rPr lang="en-US" altLang="zh-CN" sz="20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r>
                <a:rPr lang="en-US" altLang="zh-CN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O</a:t>
              </a:r>
              <a:r>
                <a:rPr lang="en-US" altLang="zh-CN" sz="20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</a:t>
              </a:r>
              <a:endParaRPr lang="zh-CN" altLang="en-US" sz="20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endParaRPr lang="zh-CN" altLang="en-US" sz="20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9392371" y="2481618"/>
            <a:ext cx="2484755" cy="2763519"/>
            <a:chOff x="6542935" y="2768077"/>
            <a:chExt cx="2485203" cy="2764167"/>
          </a:xfrm>
        </p:grpSpPr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6690917" y="2768077"/>
              <a:ext cx="2337221" cy="18228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文本占位符 1"/>
            <p:cNvSpPr txBox="1"/>
            <p:nvPr>
              <p:custDataLst>
                <p:tags r:id="rId19"/>
              </p:custDataLst>
            </p:nvPr>
          </p:nvSpPr>
          <p:spPr bwMode="gray">
            <a:xfrm>
              <a:off x="6542935" y="4699564"/>
              <a:ext cx="2375328" cy="832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菱铁矿</a:t>
              </a:r>
              <a:endParaRPr lang="en-US" altLang="zh-CN" sz="20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主要成分</a:t>
              </a:r>
              <a:r>
                <a:rPr lang="en-US" altLang="zh-CN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FeCO</a:t>
              </a:r>
              <a:r>
                <a:rPr lang="en-US" altLang="zh-CN" sz="20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endParaRPr lang="zh-CN" altLang="en-US" sz="20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endParaRPr lang="zh-CN" altLang="en-US" sz="20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6"/>
            </p:custDataLst>
          </p:nvPr>
        </p:nvGrpSpPr>
        <p:grpSpPr>
          <a:xfrm>
            <a:off x="6375486" y="2491778"/>
            <a:ext cx="2427922" cy="2920683"/>
            <a:chOff x="9088206" y="3176943"/>
            <a:chExt cx="2427922" cy="2920683"/>
          </a:xfrm>
        </p:grpSpPr>
        <p:pic>
          <p:nvPicPr>
            <p:cNvPr id="22" name="图片 10"/>
            <p:cNvPicPr>
              <a:picLocks noChangeArrowheads="1"/>
            </p:cNvPicPr>
            <p:nvPr>
              <p:custDataLst>
                <p:tags r:id="rId16"/>
              </p:custDataLst>
            </p:nvPr>
          </p:nvPicPr>
          <p:blipFill>
            <a:blip r:embed="rId25"/>
            <a:stretch>
              <a:fillRect/>
            </a:stretch>
          </p:blipFill>
          <p:spPr bwMode="auto">
            <a:xfrm>
              <a:off x="9088206" y="3176943"/>
              <a:ext cx="2372995" cy="17995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" name="文本占位符 1"/>
            <p:cNvSpPr txBox="1"/>
            <p:nvPr>
              <p:custDataLst>
                <p:tags r:id="rId17"/>
              </p:custDataLst>
            </p:nvPr>
          </p:nvSpPr>
          <p:spPr bwMode="gray">
            <a:xfrm>
              <a:off x="9141228" y="5040350"/>
              <a:ext cx="2374900" cy="105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硫铁矿</a:t>
              </a:r>
              <a:endParaRPr lang="en-US" altLang="zh-CN" sz="20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主要成分</a:t>
              </a:r>
              <a:r>
                <a:rPr lang="en-US" altLang="zh-CN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FeS</a:t>
              </a:r>
              <a:r>
                <a:rPr lang="en-US" altLang="zh-CN" sz="20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zh-CN" altLang="en-US" sz="20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endParaRPr lang="zh-CN" altLang="en-US" sz="2000" kern="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7"/>
            </p:custDataLst>
          </p:nvPr>
        </p:nvGrpSpPr>
        <p:grpSpPr>
          <a:xfrm>
            <a:off x="575810" y="2407920"/>
            <a:ext cx="2284231" cy="2835911"/>
            <a:chOff x="1298283" y="2634778"/>
            <a:chExt cx="2365064" cy="2835829"/>
          </a:xfrm>
        </p:grpSpPr>
        <p:pic>
          <p:nvPicPr>
            <p:cNvPr id="26" name="图片 25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1304998" y="2634778"/>
              <a:ext cx="2358349" cy="18433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7" name="文本占位符 1"/>
            <p:cNvSpPr txBox="1"/>
            <p:nvPr>
              <p:custDataLst>
                <p:tags r:id="rId15"/>
              </p:custDataLst>
            </p:nvPr>
          </p:nvSpPr>
          <p:spPr bwMode="gray">
            <a:xfrm>
              <a:off x="1298283" y="4583220"/>
              <a:ext cx="2235680" cy="887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1pPr>
              <a:lvl2pPr marL="4572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2pPr>
              <a:lvl3pPr marL="9144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3pPr>
              <a:lvl4pPr marL="13716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4pPr>
              <a:lvl5pPr marL="182880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Tx/>
                <a:buNone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赤铁矿</a:t>
              </a:r>
              <a:endParaRPr lang="en-US" altLang="zh-CN" sz="20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zh-CN" altLang="en-US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主要成分</a:t>
              </a:r>
              <a:r>
                <a:rPr lang="en-US" altLang="zh-CN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</a:t>
              </a:r>
              <a:r>
                <a:rPr lang="en-US" altLang="zh-CN" sz="20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r>
                <a:rPr lang="en-US" altLang="zh-CN" sz="20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O</a:t>
              </a:r>
              <a:r>
                <a:rPr lang="en-US" altLang="zh-CN" sz="2000" kern="0" baseline="-25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</a:p>
          </p:txBody>
        </p:sp>
      </p:grpSp>
      <p:sp>
        <p:nvSpPr>
          <p:cNvPr id="28" name="文本框 27"/>
          <p:cNvSpPr txBox="1"/>
          <p:nvPr>
            <p:custDataLst>
              <p:tags r:id="rId8"/>
            </p:custDataLst>
          </p:nvPr>
        </p:nvSpPr>
        <p:spPr>
          <a:xfrm>
            <a:off x="1103948" y="1659890"/>
            <a:ext cx="10233025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266700" algn="l">
              <a:lnSpc>
                <a:spcPct val="150000"/>
              </a:lnSpc>
            </a:pPr>
            <a:r>
              <a:rPr lang="en-US" altLang="zh-CN" sz="2800" kern="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zh-CN" sz="2800" kern="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．</a:t>
            </a:r>
            <a:r>
              <a:rPr lang="en-US" altLang="zh-CN" sz="2800" kern="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 B</a:t>
            </a:r>
            <a:r>
              <a:rPr lang="zh-CN" altLang="zh-CN" sz="2800" kern="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．</a:t>
            </a:r>
            <a:r>
              <a:rPr lang="en-US" altLang="zh-CN" sz="2800" kern="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  C</a:t>
            </a:r>
            <a:r>
              <a:rPr lang="zh-CN" altLang="zh-CN" sz="2800" kern="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．</a:t>
            </a:r>
            <a:r>
              <a:rPr lang="en-US" altLang="zh-CN" sz="2800" kern="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    D</a:t>
            </a:r>
            <a:r>
              <a:rPr lang="zh-CN" altLang="zh-CN" sz="2800" kern="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．</a:t>
            </a:r>
            <a:endParaRPr lang="en-US" altLang="zh-CN" sz="2800" kern="1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69340" y="5132705"/>
            <a:ext cx="12192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000FF"/>
                </a:solidFill>
                <a:latin typeface="Stencil" panose="040409050D0802020404" charset="0"/>
                <a:ea typeface="黑体" panose="02010600030101010101" charset="-122"/>
                <a:cs typeface="Stencil" panose="040409050D0802020404" charset="0"/>
              </a:rPr>
              <a:t>70%</a:t>
            </a:r>
          </a:p>
        </p:txBody>
      </p:sp>
      <p:sp>
        <p:nvSpPr>
          <p:cNvPr id="37" name="Text Box 16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931920" y="5132705"/>
            <a:ext cx="16764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000FF"/>
                </a:solidFill>
                <a:latin typeface="Stencil" panose="040409050D0802020404" charset="0"/>
                <a:ea typeface="黑体" panose="02010600030101010101" charset="-122"/>
                <a:cs typeface="Stencil" panose="040409050D0802020404" charset="0"/>
              </a:rPr>
              <a:t>72.4%</a:t>
            </a:r>
          </a:p>
        </p:txBody>
      </p:sp>
      <p:sp>
        <p:nvSpPr>
          <p:cNvPr id="38" name="Text Box 17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939915" y="5132705"/>
            <a:ext cx="17526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000FF"/>
                </a:solidFill>
                <a:latin typeface="Stencil" panose="040409050D0802020404" charset="0"/>
                <a:ea typeface="黑体" panose="02010600030101010101" charset="-122"/>
                <a:cs typeface="Stencil" panose="040409050D0802020404" charset="0"/>
              </a:rPr>
              <a:t>48.3%</a:t>
            </a:r>
          </a:p>
        </p:txBody>
      </p:sp>
      <p:sp>
        <p:nvSpPr>
          <p:cNvPr id="35" name="TextBox 1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939020" y="5132705"/>
            <a:ext cx="16433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000FF"/>
                </a:solidFill>
                <a:latin typeface="Stencil" panose="040409050D0802020404" charset="0"/>
                <a:ea typeface="黑体" panose="02010600030101010101" charset="-122"/>
                <a:cs typeface="Stencil" panose="040409050D0802020404" charset="0"/>
              </a:rPr>
              <a:t>46.7%</a:t>
            </a:r>
          </a:p>
        </p:txBody>
      </p:sp>
      <p:sp>
        <p:nvSpPr>
          <p:cNvPr id="29" name="Text Box 1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950710" y="5850890"/>
            <a:ext cx="17526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</a:t>
            </a:r>
            <a:r>
              <a:rPr lang="en-US" altLang="zh-CN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”S”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6" grpId="0"/>
      <p:bldP spid="37" grpId="0"/>
      <p:bldP spid="38" grpId="0"/>
      <p:bldP spid="35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8" descr="0022"/>
          <p:cNvPicPr>
            <a:picLocks noChangeAspect="1" noChangeArrowheads="1" noCrop="1"/>
          </p:cNvPicPr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2863552" y="2436384"/>
            <a:ext cx="10080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9"/>
          <p:cNvGrpSpPr/>
          <p:nvPr>
            <p:custDataLst>
              <p:tags r:id="rId2"/>
            </p:custDataLst>
          </p:nvPr>
        </p:nvGrpSpPr>
        <p:grpSpPr>
          <a:xfrm>
            <a:off x="1133494" y="2638949"/>
            <a:ext cx="4997450" cy="595313"/>
            <a:chOff x="431" y="3385"/>
            <a:chExt cx="3148" cy="375"/>
          </a:xfrm>
        </p:grpSpPr>
        <p:sp>
          <p:nvSpPr>
            <p:cNvPr id="9" name="Text Box 20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31" y="3385"/>
              <a:ext cx="1633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200">
                  <a:latin typeface="微软雅黑" panose="020B0503020204020204" charset="-122"/>
                  <a:ea typeface="微软雅黑" panose="020B0503020204020204" charset="-122"/>
                </a:rPr>
                <a:t>铁矿石</a:t>
              </a:r>
            </a:p>
          </p:txBody>
        </p:sp>
        <p:sp>
          <p:nvSpPr>
            <p:cNvPr id="10" name="AutoShape 2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299" y="3521"/>
              <a:ext cx="1406" cy="227"/>
            </a:xfrm>
            <a:prstGeom prst="rightArrow">
              <a:avLst>
                <a:gd name="adj1" fmla="val 50000"/>
                <a:gd name="adj2" fmla="val 154846"/>
              </a:avLst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Text Box 22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717" y="3392"/>
              <a:ext cx="86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32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lang="zh-CN" altLang="en-US" sz="32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铁</a:t>
              </a:r>
            </a:p>
          </p:txBody>
        </p:sp>
      </p:grpSp>
      <p:sp>
        <p:nvSpPr>
          <p:cNvPr id="12" name="Text Box 3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0200" y="1022350"/>
            <a:ext cx="680910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如何从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铁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矿石</a:t>
            </a: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中得到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铁呢</a:t>
            </a:r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</a:rPr>
              <a:t>？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9EDE1"/>
              </a:clrFrom>
              <a:clrTo>
                <a:srgbClr val="F9ED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9" y="3870562"/>
            <a:ext cx="2081321" cy="15526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603" y="3695469"/>
            <a:ext cx="1946032" cy="194603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25" y="590550"/>
            <a:ext cx="3975735" cy="2112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rcRect t="8463"/>
          <a:stretch>
            <a:fillRect/>
          </a:stretch>
        </p:blipFill>
        <p:spPr>
          <a:xfrm>
            <a:off x="7184390" y="3395980"/>
            <a:ext cx="3914140" cy="2247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8032805" y="2714205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我国古代炼铁图</a:t>
            </a:r>
          </a:p>
        </p:txBody>
      </p:sp>
      <p:sp>
        <p:nvSpPr>
          <p:cNvPr id="24" name="文本框 23"/>
          <p:cNvSpPr txBox="1"/>
          <p:nvPr>
            <p:custDataLst>
              <p:tags r:id="rId9"/>
            </p:custDataLst>
          </p:nvPr>
        </p:nvSpPr>
        <p:spPr>
          <a:xfrm>
            <a:off x="8249895" y="573066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宝钢炼铁高炉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6080" y="1465580"/>
            <a:ext cx="235331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、实验药品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:</a:t>
            </a:r>
          </a:p>
        </p:txBody>
      </p:sp>
      <p:sp>
        <p:nvSpPr>
          <p:cNvPr id="17" name="Rectangle 1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2915" y="2235835"/>
            <a:ext cx="234251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、化学原理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:</a:t>
            </a:r>
          </a:p>
        </p:txBody>
      </p:sp>
      <p:grpSp>
        <p:nvGrpSpPr>
          <p:cNvPr id="4" name="组合 3"/>
          <p:cNvGrpSpPr/>
          <p:nvPr>
            <p:custDataLst>
              <p:tags r:id="rId3"/>
            </p:custDataLst>
          </p:nvPr>
        </p:nvGrpSpPr>
        <p:grpSpPr>
          <a:xfrm>
            <a:off x="2680352" y="2066771"/>
            <a:ext cx="6655435" cy="658495"/>
            <a:chOff x="4332562" y="2329153"/>
            <a:chExt cx="6655435" cy="658495"/>
          </a:xfrm>
        </p:grpSpPr>
        <p:sp>
          <p:nvSpPr>
            <p:cNvPr id="19" name="Text Box 16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332562" y="2465678"/>
              <a:ext cx="6655435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  Fe</a:t>
              </a:r>
              <a:r>
                <a:rPr lang="en-US" altLang="zh-CN" sz="2800" baseline="-25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r>
                <a:rPr lang="en-US" altLang="zh-CN"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O</a:t>
              </a:r>
              <a:r>
                <a:rPr lang="en-US" altLang="zh-CN" sz="2800" baseline="-25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r>
                <a:rPr lang="en-US" altLang="zh-CN"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+3CO            2Fe+3CO</a:t>
              </a:r>
              <a:r>
                <a:rPr lang="en-US" altLang="zh-CN" sz="2800" baseline="-25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</a:p>
          </p:txBody>
        </p:sp>
        <p:sp>
          <p:nvSpPr>
            <p:cNvPr id="20" name="Line 19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6758586" y="2778780"/>
              <a:ext cx="864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20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6758586" y="2717320"/>
              <a:ext cx="864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6787472" y="2329153"/>
              <a:ext cx="938530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b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高温</a:t>
              </a:r>
            </a:p>
          </p:txBody>
        </p:sp>
      </p:grpSp>
      <p:sp>
        <p:nvSpPr>
          <p:cNvPr id="24" name="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2915" y="2964180"/>
            <a:ext cx="22599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、实验装置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:</a:t>
            </a:r>
          </a:p>
        </p:txBody>
      </p:sp>
      <p:sp>
        <p:nvSpPr>
          <p:cNvPr id="26" name="文本框 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42717" y="1370490"/>
            <a:ext cx="66703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氧化铁粉末、一氧化碳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气体、澄清石灰水</a:t>
            </a: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6710" y="589915"/>
            <a:ext cx="633603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8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</a:t>
            </a:r>
            <a:r>
              <a:rPr lang="en-US" altLang="zh-CN" sz="28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1】</a:t>
            </a:r>
            <a:r>
              <a:rPr lang="zh-CN" altLang="en-US" sz="28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实验室模拟炼铁</a:t>
            </a:r>
          </a:p>
        </p:txBody>
      </p:sp>
      <p:pic>
        <p:nvPicPr>
          <p:cNvPr id="5" name="图片 4">
            <a:hlinkClick r:id="rId13" action="ppaction://hlinkfile"/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655570" y="3035935"/>
            <a:ext cx="8132445" cy="2879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4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一氧化碳还原氧化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14550" y="708660"/>
            <a:ext cx="7258050" cy="58064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hlinkClick r:id="rId27" action="ppaction://hlinkfile"/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1631950" y="923925"/>
            <a:ext cx="9285605" cy="287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矩形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26110" y="459740"/>
            <a:ext cx="371856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、实验现象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:</a:t>
            </a:r>
          </a:p>
        </p:txBody>
      </p:sp>
      <p:sp>
        <p:nvSpPr>
          <p:cNvPr id="41989" name="矩形 41988"/>
          <p:cNvSpPr/>
          <p:nvPr>
            <p:custDataLst>
              <p:tags r:id="rId3"/>
            </p:custDataLst>
          </p:nvPr>
        </p:nvSpPr>
        <p:spPr>
          <a:xfrm>
            <a:off x="881698" y="4180205"/>
            <a:ext cx="4714752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红色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粉末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逐渐变为</a:t>
            </a: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黑色</a:t>
            </a:r>
          </a:p>
        </p:txBody>
      </p:sp>
      <p:sp>
        <p:nvSpPr>
          <p:cNvPr id="41990" name="矩形 41989"/>
          <p:cNvSpPr/>
          <p:nvPr>
            <p:custDataLst>
              <p:tags r:id="rId4"/>
            </p:custDataLst>
          </p:nvPr>
        </p:nvSpPr>
        <p:spPr>
          <a:xfrm>
            <a:off x="881698" y="5042218"/>
            <a:ext cx="4311650" cy="51879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澄清的石灰水变</a:t>
            </a: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浑浊</a:t>
            </a:r>
          </a:p>
        </p:txBody>
      </p:sp>
      <p:sp>
        <p:nvSpPr>
          <p:cNvPr id="41991" name="矩形 41990"/>
          <p:cNvSpPr/>
          <p:nvPr>
            <p:custDataLst>
              <p:tags r:id="rId5"/>
            </p:custDataLst>
          </p:nvPr>
        </p:nvSpPr>
        <p:spPr>
          <a:xfrm>
            <a:off x="881698" y="5903913"/>
            <a:ext cx="4311650" cy="51879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）点燃尾气有</a:t>
            </a: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蓝色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火焰</a:t>
            </a:r>
          </a:p>
        </p:txBody>
      </p:sp>
      <p:sp>
        <p:nvSpPr>
          <p:cNvPr id="41992" name="椭圆 41991"/>
          <p:cNvSpPr/>
          <p:nvPr>
            <p:custDataLst>
              <p:tags r:id="rId6"/>
            </p:custDataLst>
          </p:nvPr>
        </p:nvSpPr>
        <p:spPr>
          <a:xfrm>
            <a:off x="4345305" y="982345"/>
            <a:ext cx="1627505" cy="1368425"/>
          </a:xfrm>
          <a:prstGeom prst="ellipse">
            <a:avLst/>
          </a:prstGeom>
          <a:noFill/>
          <a:ln w="349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93" name="椭圆 41992"/>
          <p:cNvSpPr/>
          <p:nvPr>
            <p:custDataLst>
              <p:tags r:id="rId7"/>
            </p:custDataLst>
          </p:nvPr>
        </p:nvSpPr>
        <p:spPr>
          <a:xfrm>
            <a:off x="8296910" y="2823845"/>
            <a:ext cx="1050290" cy="1237615"/>
          </a:xfrm>
          <a:prstGeom prst="ellipse">
            <a:avLst/>
          </a:prstGeom>
          <a:noFill/>
          <a:ln w="349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96" name="椭圆 41995"/>
          <p:cNvSpPr/>
          <p:nvPr>
            <p:custDataLst>
              <p:tags r:id="rId8"/>
            </p:custDataLst>
          </p:nvPr>
        </p:nvSpPr>
        <p:spPr>
          <a:xfrm>
            <a:off x="9097645" y="1165225"/>
            <a:ext cx="1223963" cy="1368425"/>
          </a:xfrm>
          <a:prstGeom prst="ellipse">
            <a:avLst/>
          </a:prstGeom>
          <a:noFill/>
          <a:ln w="349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3030" name="组合 43029"/>
          <p:cNvGrpSpPr/>
          <p:nvPr>
            <p:custDataLst>
              <p:tags r:id="rId9"/>
            </p:custDataLst>
          </p:nvPr>
        </p:nvGrpSpPr>
        <p:grpSpPr>
          <a:xfrm>
            <a:off x="5904865" y="6005830"/>
            <a:ext cx="4465638" cy="457200"/>
            <a:chOff x="703" y="3793"/>
            <a:chExt cx="2813" cy="288"/>
          </a:xfrm>
        </p:grpSpPr>
        <p:sp>
          <p:nvSpPr>
            <p:cNvPr id="14343" name="文本框 43017"/>
            <p:cNvSpPr txBox="1"/>
            <p:nvPr>
              <p:custDataLst>
                <p:tags r:id="rId21"/>
              </p:custDataLst>
            </p:nvPr>
          </p:nvSpPr>
          <p:spPr>
            <a:xfrm>
              <a:off x="703" y="3793"/>
              <a:ext cx="281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2CO  +  O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            2CO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grpSp>
          <p:nvGrpSpPr>
            <p:cNvPr id="14344" name="组合 43028"/>
            <p:cNvGrpSpPr/>
            <p:nvPr>
              <p:custDataLst>
                <p:tags r:id="rId22"/>
              </p:custDataLst>
            </p:nvPr>
          </p:nvGrpSpPr>
          <p:grpSpPr>
            <a:xfrm>
              <a:off x="1701" y="3793"/>
              <a:ext cx="453" cy="173"/>
              <a:chOff x="3821" y="3483"/>
              <a:chExt cx="453" cy="173"/>
            </a:xfrm>
          </p:grpSpPr>
          <p:sp>
            <p:nvSpPr>
              <p:cNvPr id="43023" name="文本框 43022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3842" y="3483"/>
                <a:ext cx="308" cy="1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zh-CN" altLang="en-US" b="1" baseline="30000" noProof="1">
                    <a:effectLst>
                      <a:outerShdw blurRad="38100" dist="38100" dir="2700000">
                        <a:srgbClr val="C0C0C0"/>
                      </a:outerShdw>
                    </a:effectLst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点燃</a:t>
                </a:r>
                <a:endParaRPr lang="zh-CN" altLang="en-US" b="1" baseline="30000" noProof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346" name="直接连接符 43024"/>
              <p:cNvSpPr/>
              <p:nvPr>
                <p:custDataLst>
                  <p:tags r:id="rId24"/>
                </p:custDataLst>
              </p:nvPr>
            </p:nvSpPr>
            <p:spPr>
              <a:xfrm>
                <a:off x="3821" y="3611"/>
                <a:ext cx="453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347" name="直接连接符 43025"/>
              <p:cNvSpPr/>
              <p:nvPr>
                <p:custDataLst>
                  <p:tags r:id="rId25"/>
                </p:custDataLst>
              </p:nvPr>
            </p:nvSpPr>
            <p:spPr>
              <a:xfrm>
                <a:off x="3821" y="3656"/>
                <a:ext cx="453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43032" name="组合 43031"/>
          <p:cNvGrpSpPr/>
          <p:nvPr>
            <p:custDataLst>
              <p:tags r:id="rId10"/>
            </p:custDataLst>
          </p:nvPr>
        </p:nvGrpSpPr>
        <p:grpSpPr>
          <a:xfrm>
            <a:off x="5871845" y="4205605"/>
            <a:ext cx="5976938" cy="528638"/>
            <a:chOff x="567" y="3022"/>
            <a:chExt cx="3765" cy="333"/>
          </a:xfrm>
        </p:grpSpPr>
        <p:grpSp>
          <p:nvGrpSpPr>
            <p:cNvPr id="14349" name="组合 43027"/>
            <p:cNvGrpSpPr/>
            <p:nvPr>
              <p:custDataLst>
                <p:tags r:id="rId16"/>
              </p:custDataLst>
            </p:nvPr>
          </p:nvGrpSpPr>
          <p:grpSpPr>
            <a:xfrm>
              <a:off x="1837" y="3022"/>
              <a:ext cx="453" cy="219"/>
              <a:chOff x="4047" y="2674"/>
              <a:chExt cx="453" cy="219"/>
            </a:xfrm>
          </p:grpSpPr>
          <p:sp>
            <p:nvSpPr>
              <p:cNvPr id="14350" name="直接连接符 43018"/>
              <p:cNvSpPr/>
              <p:nvPr>
                <p:custDataLst>
                  <p:tags r:id="rId18"/>
                </p:custDataLst>
              </p:nvPr>
            </p:nvSpPr>
            <p:spPr>
              <a:xfrm>
                <a:off x="4047" y="2847"/>
                <a:ext cx="453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351" name="直接连接符 43019"/>
              <p:cNvSpPr/>
              <p:nvPr>
                <p:custDataLst>
                  <p:tags r:id="rId19"/>
                </p:custDataLst>
              </p:nvPr>
            </p:nvSpPr>
            <p:spPr>
              <a:xfrm>
                <a:off x="4047" y="2893"/>
                <a:ext cx="453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4" name="文本框 43023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4092" y="2674"/>
                <a:ext cx="308" cy="1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en-US" sz="1200" b="1" noProof="1">
                    <a:effectLst>
                      <a:outerShdw blurRad="38100" dist="38100" dir="2700000">
                        <a:srgbClr val="C0C0C0"/>
                      </a:outerShdw>
                    </a:effectLst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高温</a:t>
                </a:r>
                <a:endParaRPr lang="zh-CN" altLang="en-US" sz="1200" b="1" noProof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4353" name="文本框 43030"/>
            <p:cNvSpPr txBox="1"/>
            <p:nvPr>
              <p:custDataLst>
                <p:tags r:id="rId17"/>
              </p:custDataLst>
            </p:nvPr>
          </p:nvSpPr>
          <p:spPr>
            <a:xfrm>
              <a:off x="567" y="3067"/>
              <a:ext cx="376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Fe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  +  3CO            2Fe  +  3CO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</p:grpSp>
      <p:grpSp>
        <p:nvGrpSpPr>
          <p:cNvPr id="43034" name="组合 43033"/>
          <p:cNvGrpSpPr/>
          <p:nvPr>
            <p:custDataLst>
              <p:tags r:id="rId11"/>
            </p:custDataLst>
          </p:nvPr>
        </p:nvGrpSpPr>
        <p:grpSpPr>
          <a:xfrm>
            <a:off x="5844223" y="5111115"/>
            <a:ext cx="7004050" cy="457200"/>
            <a:chOff x="431" y="3158"/>
            <a:chExt cx="4412" cy="288"/>
          </a:xfrm>
        </p:grpSpPr>
        <p:grpSp>
          <p:nvGrpSpPr>
            <p:cNvPr id="14355" name="组合 43026"/>
            <p:cNvGrpSpPr/>
            <p:nvPr>
              <p:custDataLst>
                <p:tags r:id="rId12"/>
              </p:custDataLst>
            </p:nvPr>
          </p:nvGrpSpPr>
          <p:grpSpPr>
            <a:xfrm>
              <a:off x="1973" y="3294"/>
              <a:ext cx="453" cy="45"/>
              <a:chOff x="4319" y="3256"/>
              <a:chExt cx="453" cy="45"/>
            </a:xfrm>
          </p:grpSpPr>
          <p:sp>
            <p:nvSpPr>
              <p:cNvPr id="14356" name="直接连接符 43020"/>
              <p:cNvSpPr/>
              <p:nvPr>
                <p:custDataLst>
                  <p:tags r:id="rId14"/>
                </p:custDataLst>
              </p:nvPr>
            </p:nvSpPr>
            <p:spPr>
              <a:xfrm>
                <a:off x="4319" y="3256"/>
                <a:ext cx="453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357" name="直接连接符 4302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319" y="3301"/>
                <a:ext cx="453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14358" name="文本框 43032"/>
            <p:cNvSpPr txBox="1"/>
            <p:nvPr>
              <p:custDataLst>
                <p:tags r:id="rId13"/>
              </p:custDataLst>
            </p:nvPr>
          </p:nvSpPr>
          <p:spPr>
            <a:xfrm>
              <a:off x="431" y="3158"/>
              <a:ext cx="44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CO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  +  Ca(OH)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             CaCO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lang="en-US" altLang="zh-CN" b="1">
                  <a:latin typeface="Arial" panose="020B0604020202020204" pitchFamily="34" charset="0"/>
                  <a:ea typeface="宋体" panose="02010600030101010101" pitchFamily="2" charset="-122"/>
                </a:rPr>
                <a:t>↓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+  H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0" grpId="0"/>
      <p:bldP spid="419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hlinkClick r:id="rId14" action="ppaction://hlinkfile"/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048501" y="913417"/>
            <a:ext cx="5038818" cy="156267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0" name="矩形 40963"/>
          <p:cNvSpPr/>
          <p:nvPr>
            <p:custDataLst>
              <p:tags r:id="rId2"/>
            </p:custDataLst>
          </p:nvPr>
        </p:nvSpPr>
        <p:spPr>
          <a:xfrm>
            <a:off x="354013" y="612458"/>
            <a:ext cx="2303836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、注意事项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</a:p>
        </p:txBody>
      </p:sp>
      <p:sp>
        <p:nvSpPr>
          <p:cNvPr id="40965" name="矩形 40964"/>
          <p:cNvSpPr/>
          <p:nvPr>
            <p:custDataLst>
              <p:tags r:id="rId3"/>
            </p:custDataLst>
          </p:nvPr>
        </p:nvSpPr>
        <p:spPr>
          <a:xfrm>
            <a:off x="215265" y="1308100"/>
            <a:ext cx="5591339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）为什么开始先通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再加热？</a:t>
            </a:r>
          </a:p>
        </p:txBody>
      </p:sp>
      <p:sp>
        <p:nvSpPr>
          <p:cNvPr id="40966" name="矩形 40965"/>
          <p:cNvSpPr/>
          <p:nvPr>
            <p:custDataLst>
              <p:tags r:id="rId4"/>
            </p:custDataLst>
          </p:nvPr>
        </p:nvSpPr>
        <p:spPr>
          <a:xfrm>
            <a:off x="1171893" y="1906905"/>
            <a:ext cx="7523213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答：排尽装置中的空气，防止加热时发生爆炸</a:t>
            </a:r>
          </a:p>
        </p:txBody>
      </p:sp>
      <p:sp>
        <p:nvSpPr>
          <p:cNvPr id="40967" name="矩形 40966"/>
          <p:cNvSpPr/>
          <p:nvPr>
            <p:custDataLst>
              <p:tags r:id="rId5"/>
            </p:custDataLst>
          </p:nvPr>
        </p:nvSpPr>
        <p:spPr>
          <a:xfrm>
            <a:off x="215265" y="2573338"/>
            <a:ext cx="9653348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）为什么结束先停止加热，等装置冷却后再停止通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</a:p>
        </p:txBody>
      </p:sp>
      <p:sp>
        <p:nvSpPr>
          <p:cNvPr id="40969" name="矩形 40968"/>
          <p:cNvSpPr/>
          <p:nvPr>
            <p:custDataLst>
              <p:tags r:id="rId6"/>
            </p:custDataLst>
          </p:nvPr>
        </p:nvSpPr>
        <p:spPr>
          <a:xfrm>
            <a:off x="215265" y="3886200"/>
            <a:ext cx="608076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）为什么要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处理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尾气？如何处理？</a:t>
            </a:r>
          </a:p>
        </p:txBody>
      </p:sp>
      <p:sp>
        <p:nvSpPr>
          <p:cNvPr id="40970" name="矩形 40969"/>
          <p:cNvSpPr/>
          <p:nvPr>
            <p:custDataLst>
              <p:tags r:id="rId7"/>
            </p:custDataLst>
          </p:nvPr>
        </p:nvSpPr>
        <p:spPr>
          <a:xfrm>
            <a:off x="1092200" y="4568825"/>
            <a:ext cx="42926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答：防止</a:t>
            </a:r>
            <a:r>
              <a:rPr lang="en-US" altLang="zh-CN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污染空气</a:t>
            </a:r>
          </a:p>
        </p:txBody>
      </p:sp>
      <p:sp>
        <p:nvSpPr>
          <p:cNvPr id="40971" name="矩形 40970"/>
          <p:cNvSpPr/>
          <p:nvPr>
            <p:custDataLst>
              <p:tags r:id="rId8"/>
            </p:custDataLst>
          </p:nvPr>
        </p:nvSpPr>
        <p:spPr>
          <a:xfrm>
            <a:off x="1714818" y="5304790"/>
            <a:ext cx="3057247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点燃或用气球收集</a:t>
            </a:r>
          </a:p>
        </p:txBody>
      </p:sp>
      <p:sp>
        <p:nvSpPr>
          <p:cNvPr id="40972" name="矩形 40971"/>
          <p:cNvSpPr/>
          <p:nvPr>
            <p:custDataLst>
              <p:tags r:id="rId9"/>
            </p:custDataLst>
          </p:nvPr>
        </p:nvSpPr>
        <p:spPr>
          <a:xfrm>
            <a:off x="1171258" y="3197225"/>
            <a:ext cx="7888698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答：防止生成的铁在高温下与空气接触而被氧化</a:t>
            </a:r>
          </a:p>
        </p:txBody>
      </p:sp>
      <p:pic>
        <p:nvPicPr>
          <p:cNvPr id="13" name="Picture 28" descr="12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4474845"/>
            <a:ext cx="1936750" cy="161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5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95" y="4449445"/>
            <a:ext cx="2198370" cy="160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2853690" y="209463"/>
            <a:ext cx="783780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CO---</a:t>
            </a:r>
            <a:r>
              <a:rPr lang="zh-CN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“早出晚归”，酒精喷灯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----</a:t>
            </a:r>
            <a:r>
              <a:rPr lang="zh-CN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“迟到早退”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40966" grpId="0"/>
      <p:bldP spid="40967" grpId="0"/>
      <p:bldP spid="40969" grpId="0"/>
      <p:bldP spid="40970" grpId="0"/>
      <p:bldP spid="40971" grpId="0"/>
      <p:bldP spid="4097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6215" y="394970"/>
            <a:ext cx="372237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32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</a:t>
            </a:r>
            <a:r>
              <a:rPr lang="en-US" altLang="zh-CN" sz="32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2】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工业炼铁</a:t>
            </a:r>
          </a:p>
        </p:txBody>
      </p:sp>
      <p:pic>
        <p:nvPicPr>
          <p:cNvPr id="1536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930140" y="1256665"/>
            <a:ext cx="6969125" cy="5035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910" y="1115695"/>
            <a:ext cx="4982210" cy="5263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/>
          <a:srcRect l="4196" t="3449" r="4368" b="5390"/>
          <a:stretch>
            <a:fillRect/>
          </a:stretch>
        </p:blipFill>
        <p:spPr bwMode="auto">
          <a:xfrm>
            <a:off x="5477510" y="1196975"/>
            <a:ext cx="5975350" cy="5102225"/>
          </a:xfrm>
          <a:prstGeom prst="roundRect">
            <a:avLst>
              <a:gd name="adj" fmla="val 611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文本框 36865"/>
          <p:cNvSpPr txBox="1"/>
          <p:nvPr>
            <p:custDataLst>
              <p:tags r:id="rId1"/>
            </p:custDataLst>
          </p:nvPr>
        </p:nvSpPr>
        <p:spPr>
          <a:xfrm>
            <a:off x="616268" y="657860"/>
            <a:ext cx="18243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、原理：</a:t>
            </a:r>
          </a:p>
        </p:txBody>
      </p:sp>
      <p:sp>
        <p:nvSpPr>
          <p:cNvPr id="36867" name="文本框 36866"/>
          <p:cNvSpPr txBox="1"/>
          <p:nvPr>
            <p:custDataLst>
              <p:tags r:id="rId2"/>
            </p:custDataLst>
          </p:nvPr>
        </p:nvSpPr>
        <p:spPr>
          <a:xfrm>
            <a:off x="2366963" y="652463"/>
            <a:ext cx="639508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利用焦炭产生的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还原铁矿石里的铁。</a:t>
            </a:r>
          </a:p>
        </p:txBody>
      </p:sp>
      <p:grpSp>
        <p:nvGrpSpPr>
          <p:cNvPr id="43032" name="组合 43031"/>
          <p:cNvGrpSpPr/>
          <p:nvPr>
            <p:custDataLst>
              <p:tags r:id="rId3"/>
            </p:custDataLst>
          </p:nvPr>
        </p:nvGrpSpPr>
        <p:grpSpPr>
          <a:xfrm>
            <a:off x="2463800" y="1299210"/>
            <a:ext cx="5976938" cy="528638"/>
            <a:chOff x="567" y="3022"/>
            <a:chExt cx="3765" cy="333"/>
          </a:xfrm>
        </p:grpSpPr>
        <p:grpSp>
          <p:nvGrpSpPr>
            <p:cNvPr id="14349" name="组合 43027"/>
            <p:cNvGrpSpPr/>
            <p:nvPr>
              <p:custDataLst>
                <p:tags r:id="rId40"/>
              </p:custDataLst>
            </p:nvPr>
          </p:nvGrpSpPr>
          <p:grpSpPr>
            <a:xfrm>
              <a:off x="1837" y="3022"/>
              <a:ext cx="453" cy="219"/>
              <a:chOff x="4047" y="2674"/>
              <a:chExt cx="453" cy="219"/>
            </a:xfrm>
          </p:grpSpPr>
          <p:sp>
            <p:nvSpPr>
              <p:cNvPr id="14350" name="直接连接符 43018"/>
              <p:cNvSpPr/>
              <p:nvPr>
                <p:custDataLst>
                  <p:tags r:id="rId42"/>
                </p:custDataLst>
              </p:nvPr>
            </p:nvSpPr>
            <p:spPr>
              <a:xfrm>
                <a:off x="4047" y="2847"/>
                <a:ext cx="453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351" name="直接连接符 43019"/>
              <p:cNvSpPr/>
              <p:nvPr>
                <p:custDataLst>
                  <p:tags r:id="rId43"/>
                </p:custDataLst>
              </p:nvPr>
            </p:nvSpPr>
            <p:spPr>
              <a:xfrm>
                <a:off x="4047" y="2893"/>
                <a:ext cx="453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4" name="文本框 43023"/>
              <p:cNvSpPr txBox="1"/>
              <p:nvPr>
                <p:custDataLst>
                  <p:tags r:id="rId44"/>
                </p:custDataLst>
              </p:nvPr>
            </p:nvSpPr>
            <p:spPr>
              <a:xfrm>
                <a:off x="4092" y="2674"/>
                <a:ext cx="308" cy="1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en-US" sz="1200" b="1" noProof="1">
                    <a:effectLst>
                      <a:outerShdw blurRad="38100" dist="38100" dir="2700000">
                        <a:srgbClr val="C0C0C0"/>
                      </a:outerShdw>
                    </a:effectLst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高温</a:t>
                </a:r>
                <a:endParaRPr lang="zh-CN" altLang="en-US" sz="1200" b="1" noProof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4353" name="文本框 43030"/>
            <p:cNvSpPr txBox="1"/>
            <p:nvPr>
              <p:custDataLst>
                <p:tags r:id="rId41"/>
              </p:custDataLst>
            </p:nvPr>
          </p:nvSpPr>
          <p:spPr>
            <a:xfrm>
              <a:off x="567" y="3067"/>
              <a:ext cx="376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Fe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en-US" altLang="zh-CN" sz="2400" b="1">
                  <a:latin typeface="Times New Roman" panose="02020603050405020304" pitchFamily="18" charset="0"/>
                  <a:ea typeface="宋体" panose="02010600030101010101" pitchFamily="2" charset="-122"/>
                </a:rPr>
                <a:t>  +  3CO            2Fe  +  3CO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</p:grpSp>
      <p:sp>
        <p:nvSpPr>
          <p:cNvPr id="3" name="文本框 36865"/>
          <p:cNvSpPr txBox="1"/>
          <p:nvPr>
            <p:custDataLst>
              <p:tags r:id="rId4"/>
            </p:custDataLst>
          </p:nvPr>
        </p:nvSpPr>
        <p:spPr>
          <a:xfrm>
            <a:off x="606108" y="2062480"/>
            <a:ext cx="18243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、原料：</a:t>
            </a:r>
          </a:p>
        </p:txBody>
      </p:sp>
      <p:sp>
        <p:nvSpPr>
          <p:cNvPr id="16389" name="矩形 45063"/>
          <p:cNvSpPr/>
          <p:nvPr>
            <p:custDataLst>
              <p:tags r:id="rId5"/>
            </p:custDataLst>
          </p:nvPr>
        </p:nvSpPr>
        <p:spPr>
          <a:xfrm>
            <a:off x="729298" y="2786380"/>
            <a:ext cx="43135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）铁矿石：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提供铁元素</a:t>
            </a:r>
          </a:p>
        </p:txBody>
      </p:sp>
      <p:sp>
        <p:nvSpPr>
          <p:cNvPr id="47109" name="矩形 47108"/>
          <p:cNvSpPr/>
          <p:nvPr>
            <p:custDataLst>
              <p:tags r:id="rId6"/>
            </p:custDataLst>
          </p:nvPr>
        </p:nvSpPr>
        <p:spPr>
          <a:xfrm>
            <a:off x="729298" y="3544570"/>
            <a:ext cx="34607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（2）焦    炭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：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7110" name="矩形 47109"/>
          <p:cNvSpPr/>
          <p:nvPr>
            <p:custDataLst>
              <p:tags r:id="rId7"/>
            </p:custDataLst>
          </p:nvPr>
        </p:nvSpPr>
        <p:spPr>
          <a:xfrm>
            <a:off x="729298" y="4967605"/>
            <a:ext cx="61214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（3）石灰石：把杂质转化为炉渣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675765" y="4222750"/>
            <a:ext cx="19627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  <a:sym typeface="Wingdings" panose="05000000000000000000" pitchFamily="2" charset="2"/>
              </a:rPr>
              <a:t>①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提供热量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3983990" y="4211955"/>
            <a:ext cx="18827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②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产生CO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6220" y="2073275"/>
            <a:ext cx="3499485" cy="401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组合 12"/>
          <p:cNvGrpSpPr/>
          <p:nvPr>
            <p:custDataLst>
              <p:tags r:id="rId11"/>
            </p:custDataLst>
          </p:nvPr>
        </p:nvGrpSpPr>
        <p:grpSpPr>
          <a:xfrm>
            <a:off x="1624965" y="5513070"/>
            <a:ext cx="6377940" cy="748665"/>
            <a:chOff x="2559" y="8682"/>
            <a:chExt cx="10044" cy="1179"/>
          </a:xfrm>
        </p:grpSpPr>
        <p:grpSp>
          <p:nvGrpSpPr>
            <p:cNvPr id="7" name="组合 6"/>
            <p:cNvGrpSpPr/>
            <p:nvPr>
              <p:custDataLst>
                <p:tags r:id="rId33"/>
              </p:custDataLst>
            </p:nvPr>
          </p:nvGrpSpPr>
          <p:grpSpPr>
            <a:xfrm>
              <a:off x="2559" y="8907"/>
              <a:ext cx="8272" cy="954"/>
              <a:chOff x="2559" y="8907"/>
              <a:chExt cx="8272" cy="954"/>
            </a:xfrm>
          </p:grpSpPr>
          <p:sp>
            <p:nvSpPr>
              <p:cNvPr id="65" name="矩形 64"/>
              <p:cNvSpPr/>
              <p:nvPr>
                <p:custDataLst>
                  <p:tags r:id="rId35"/>
                </p:custDataLst>
              </p:nvPr>
            </p:nvSpPr>
            <p:spPr>
              <a:xfrm>
                <a:off x="2559" y="9037"/>
                <a:ext cx="8273" cy="82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lvl1pPr marL="171450" indent="-171450" algn="l" defTabSz="685800" rtl="0" fontAlgn="base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CaCO</a:t>
                </a:r>
                <a:r>
                  <a:rPr lang="en-US" altLang="zh-CN" sz="2800" baseline="-250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+SiO</a:t>
                </a:r>
                <a:r>
                  <a:rPr lang="en-US" altLang="zh-CN" sz="2800" baseline="-250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          CaSiO</a:t>
                </a:r>
                <a:r>
                  <a:rPr lang="en-US" altLang="zh-CN" sz="2800" baseline="-250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3 </a:t>
                </a:r>
                <a:r>
                  <a:rPr lang="en-US" altLang="zh-CN" sz="28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+ CO</a:t>
                </a:r>
                <a:r>
                  <a:rPr lang="en-US" altLang="zh-CN" sz="2800" baseline="-250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↑</a:t>
                </a:r>
                <a:endParaRPr lang="zh-CN" altLang="en-US" sz="2800"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6" name="组合 5"/>
              <p:cNvGrpSpPr/>
              <p:nvPr>
                <p:custDataLst>
                  <p:tags r:id="rId36"/>
                </p:custDataLst>
              </p:nvPr>
            </p:nvGrpSpPr>
            <p:grpSpPr>
              <a:xfrm>
                <a:off x="5555" y="8907"/>
                <a:ext cx="1498" cy="612"/>
                <a:chOff x="12395" y="8152"/>
                <a:chExt cx="1498" cy="612"/>
              </a:xfrm>
            </p:grpSpPr>
            <p:sp>
              <p:nvSpPr>
                <p:cNvPr id="66" name="Line 8"/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12819" y="8662"/>
                  <a:ext cx="737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67" name="Text Box 9"/>
                <p:cNvSpPr txBox="1"/>
                <p:nvPr>
                  <p:custDataLst>
                    <p:tags r:id="rId38"/>
                  </p:custDataLst>
                </p:nvPr>
              </p:nvSpPr>
              <p:spPr>
                <a:xfrm>
                  <a:off x="12395" y="8152"/>
                  <a:ext cx="1498" cy="53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>
                  <a:lvl1pPr marL="171450" indent="-171450" algn="l" defTabSz="685800" rtl="0" fontAlgn="base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defTabSz="914400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高温</a:t>
                  </a:r>
                  <a:endParaRPr lang="zh-CN" altLang="zh-CN" sz="20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8" name="Line 8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12819" y="8764"/>
                  <a:ext cx="737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</p:grpSp>
        </p:grpSp>
        <p:cxnSp>
          <p:nvCxnSpPr>
            <p:cNvPr id="61" name="直接连接符 60"/>
            <p:cNvCxnSpPr/>
            <p:nvPr>
              <p:custDataLst>
                <p:tags r:id="rId34"/>
              </p:custDataLst>
            </p:nvPr>
          </p:nvCxnSpPr>
          <p:spPr>
            <a:xfrm flipV="1">
              <a:off x="10547" y="8682"/>
              <a:ext cx="2057" cy="9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>
            <p:custDataLst>
              <p:tags r:id="rId12"/>
            </p:custDataLst>
          </p:nvPr>
        </p:nvGrpSpPr>
        <p:grpSpPr>
          <a:xfrm>
            <a:off x="8275955" y="3164205"/>
            <a:ext cx="3743325" cy="1809750"/>
            <a:chOff x="13033" y="4983"/>
            <a:chExt cx="5895" cy="2850"/>
          </a:xfrm>
        </p:grpSpPr>
        <p:cxnSp>
          <p:nvCxnSpPr>
            <p:cNvPr id="90" name="直接连接符 89"/>
            <p:cNvCxnSpPr/>
            <p:nvPr>
              <p:custDataLst>
                <p:tags r:id="rId23"/>
              </p:custDataLst>
            </p:nvPr>
          </p:nvCxnSpPr>
          <p:spPr>
            <a:xfrm flipH="1">
              <a:off x="13033" y="5957"/>
              <a:ext cx="1314" cy="187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组合 57"/>
            <p:cNvGrpSpPr/>
            <p:nvPr>
              <p:custDataLst>
                <p:tags r:id="rId24"/>
              </p:custDataLst>
            </p:nvPr>
          </p:nvGrpSpPr>
          <p:grpSpPr>
            <a:xfrm>
              <a:off x="14138" y="4983"/>
              <a:ext cx="4790" cy="1000"/>
              <a:chOff x="255586" y="1184929"/>
              <a:chExt cx="3042121" cy="634267"/>
            </a:xfrm>
          </p:grpSpPr>
          <p:sp>
            <p:nvSpPr>
              <p:cNvPr id="77" name="圆角矩形 48"/>
              <p:cNvSpPr/>
              <p:nvPr>
                <p:custDataLst>
                  <p:tags r:id="rId25"/>
                </p:custDataLst>
              </p:nvPr>
            </p:nvSpPr>
            <p:spPr>
              <a:xfrm>
                <a:off x="255586" y="1203950"/>
                <a:ext cx="2934457" cy="59597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9" name="组合 78"/>
              <p:cNvGrpSpPr/>
              <p:nvPr>
                <p:custDataLst>
                  <p:tags r:id="rId26"/>
                </p:custDataLst>
              </p:nvPr>
            </p:nvGrpSpPr>
            <p:grpSpPr>
              <a:xfrm>
                <a:off x="300362" y="1184929"/>
                <a:ext cx="2997345" cy="634267"/>
                <a:chOff x="882385" y="1240970"/>
                <a:chExt cx="2712410" cy="634267"/>
              </a:xfrm>
            </p:grpSpPr>
            <p:sp>
              <p:nvSpPr>
                <p:cNvPr id="80" name="矩形 79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882385" y="1352827"/>
                  <a:ext cx="2712410" cy="52241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ctr">
                  <a:spAutoFit/>
                </a:bodyPr>
                <a:lstStyle>
                  <a:lvl1pPr marL="171450" indent="-171450" algn="l" defTabSz="685800" rtl="0" fontAlgn="base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defTabSz="914400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8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CO</a:t>
                  </a:r>
                  <a:r>
                    <a:rPr lang="en-US" altLang="zh-CN" sz="2800" baseline="-250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zh-CN" sz="28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+C         2CO</a:t>
                  </a:r>
                  <a:endParaRPr lang="zh-CN" altLang="en-US" sz="28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83" name="Group 2"/>
                <p:cNvGrpSpPr/>
                <p:nvPr>
                  <p:custDataLst>
                    <p:tags r:id="rId28"/>
                  </p:custDataLst>
                </p:nvPr>
              </p:nvGrpSpPr>
              <p:grpSpPr>
                <a:xfrm>
                  <a:off x="1988307" y="1240970"/>
                  <a:ext cx="1114611" cy="411304"/>
                  <a:chOff x="2799" y="779"/>
                  <a:chExt cx="857" cy="321"/>
                </a:xfrm>
              </p:grpSpPr>
              <p:sp>
                <p:nvSpPr>
                  <p:cNvPr id="84" name="Text Box 5"/>
                  <p:cNvSpPr txBox="1"/>
                  <p:nvPr>
                    <p:custDataLst>
                      <p:tags r:id="rId29"/>
                    </p:custDataLst>
                  </p:nvPr>
                </p:nvSpPr>
                <p:spPr>
                  <a:xfrm>
                    <a:off x="2994" y="779"/>
                    <a:ext cx="662" cy="267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lIns="0" tIns="0" rIns="0" bIns="0"/>
                  <a:lstStyle>
                    <a:lvl1pPr marL="171450" indent="-171450" algn="l" defTabSz="685800" rtl="0" fontAlgn="base">
                      <a:lnSpc>
                        <a:spcPct val="90000"/>
                      </a:lnSpc>
                      <a:spcBef>
                        <a:spcPts val="75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14350" indent="-171450" algn="l" defTabSz="685800" rtl="0" fontAlgn="base">
                      <a:lnSpc>
                        <a:spcPct val="90000"/>
                      </a:lnSpc>
                      <a:spcBef>
                        <a:spcPts val="375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857250" indent="-171450" algn="l" defTabSz="685800" rtl="0" fontAlgn="base">
                      <a:lnSpc>
                        <a:spcPct val="90000"/>
                      </a:lnSpc>
                      <a:spcBef>
                        <a:spcPts val="375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200150" indent="-171450" algn="l" defTabSz="685800" rtl="0" fontAlgn="base">
                      <a:lnSpc>
                        <a:spcPct val="90000"/>
                      </a:lnSpc>
                      <a:spcBef>
                        <a:spcPts val="375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3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543050" indent="-171450" algn="l" defTabSz="685800" rtl="0" fontAlgn="base">
                      <a:lnSpc>
                        <a:spcPct val="90000"/>
                      </a:lnSpc>
                      <a:spcBef>
                        <a:spcPts val="375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3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defTabSz="91440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zh-CN" sz="28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6" name="Line 8"/>
                  <p:cNvSpPr/>
                  <p:nvPr>
                    <p:custDataLst>
                      <p:tags r:id="rId30"/>
                    </p:custDataLst>
                  </p:nvPr>
                </p:nvSpPr>
                <p:spPr>
                  <a:xfrm>
                    <a:off x="2985" y="1100"/>
                    <a:ext cx="326" cy="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87" name="Text Box 9"/>
                  <p:cNvSpPr txBox="1"/>
                  <p:nvPr>
                    <p:custDataLst>
                      <p:tags r:id="rId31"/>
                    </p:custDataLst>
                  </p:nvPr>
                </p:nvSpPr>
                <p:spPr>
                  <a:xfrm>
                    <a:off x="2799" y="818"/>
                    <a:ext cx="662" cy="267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lIns="0" tIns="0" rIns="0" bIns="0"/>
                  <a:lstStyle>
                    <a:lvl1pPr marL="171450" indent="-171450" algn="l" defTabSz="685800" rtl="0" fontAlgn="base">
                      <a:lnSpc>
                        <a:spcPct val="90000"/>
                      </a:lnSpc>
                      <a:spcBef>
                        <a:spcPts val="75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14350" indent="-171450" algn="l" defTabSz="685800" rtl="0" fontAlgn="base">
                      <a:lnSpc>
                        <a:spcPct val="90000"/>
                      </a:lnSpc>
                      <a:spcBef>
                        <a:spcPts val="375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857250" indent="-171450" algn="l" defTabSz="685800" rtl="0" fontAlgn="base">
                      <a:lnSpc>
                        <a:spcPct val="90000"/>
                      </a:lnSpc>
                      <a:spcBef>
                        <a:spcPts val="375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5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200150" indent="-171450" algn="l" defTabSz="685800" rtl="0" fontAlgn="base">
                      <a:lnSpc>
                        <a:spcPct val="90000"/>
                      </a:lnSpc>
                      <a:spcBef>
                        <a:spcPts val="375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3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543050" indent="-171450" algn="l" defTabSz="685800" rtl="0" fontAlgn="base">
                      <a:lnSpc>
                        <a:spcPct val="90000"/>
                      </a:lnSpc>
                      <a:spcBef>
                        <a:spcPts val="375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3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algn="ctr" defTabSz="91440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000">
                        <a:latin typeface="Times New Roman" panose="02020603050405020304" pitchFamily="18" charset="0"/>
                        <a:ea typeface="黑体" panose="02010600030101010101" charset="-122"/>
                        <a:cs typeface="Times New Roman" panose="02020603050405020304" pitchFamily="18" charset="0"/>
                      </a:rPr>
                      <a:t>高温</a:t>
                    </a:r>
                    <a:endParaRPr lang="zh-CN" altLang="zh-CN" sz="20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8" name="Line 8"/>
                  <p:cNvSpPr/>
                  <p:nvPr>
                    <p:custDataLst>
                      <p:tags r:id="rId32"/>
                    </p:custDataLst>
                  </p:nvPr>
                </p:nvSpPr>
                <p:spPr>
                  <a:xfrm>
                    <a:off x="2985" y="1062"/>
                    <a:ext cx="326" cy="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</p:grpSp>
          </p:grpSp>
        </p:grpSp>
      </p:grpSp>
      <p:grpSp>
        <p:nvGrpSpPr>
          <p:cNvPr id="11" name="组合 10"/>
          <p:cNvGrpSpPr/>
          <p:nvPr>
            <p:custDataLst>
              <p:tags r:id="rId13"/>
            </p:custDataLst>
          </p:nvPr>
        </p:nvGrpSpPr>
        <p:grpSpPr>
          <a:xfrm>
            <a:off x="8286750" y="4628515"/>
            <a:ext cx="3549015" cy="671830"/>
            <a:chOff x="13050" y="7289"/>
            <a:chExt cx="5589" cy="1058"/>
          </a:xfrm>
        </p:grpSpPr>
        <p:grpSp>
          <p:nvGrpSpPr>
            <p:cNvPr id="60" name="组合 59"/>
            <p:cNvGrpSpPr/>
            <p:nvPr>
              <p:custDataLst>
                <p:tags r:id="rId15"/>
              </p:custDataLst>
            </p:nvPr>
          </p:nvGrpSpPr>
          <p:grpSpPr>
            <a:xfrm>
              <a:off x="14887" y="7289"/>
              <a:ext cx="3753" cy="1058"/>
              <a:chOff x="741990" y="3218271"/>
              <a:chExt cx="2381627" cy="671872"/>
            </a:xfrm>
          </p:grpSpPr>
          <p:sp>
            <p:nvSpPr>
              <p:cNvPr id="69" name="圆角矩形 58"/>
              <p:cNvSpPr/>
              <p:nvPr>
                <p:custDataLst>
                  <p:tags r:id="rId17"/>
                </p:custDataLst>
              </p:nvPr>
            </p:nvSpPr>
            <p:spPr>
              <a:xfrm>
                <a:off x="741990" y="3218271"/>
                <a:ext cx="2341104" cy="671872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0" name="组合 69"/>
              <p:cNvGrpSpPr/>
              <p:nvPr>
                <p:custDataLst>
                  <p:tags r:id="rId18"/>
                </p:custDataLst>
              </p:nvPr>
            </p:nvGrpSpPr>
            <p:grpSpPr>
              <a:xfrm>
                <a:off x="782513" y="3234089"/>
                <a:ext cx="2341104" cy="612163"/>
                <a:chOff x="782513" y="3234089"/>
                <a:chExt cx="2341104" cy="612163"/>
              </a:xfrm>
            </p:grpSpPr>
            <p:sp>
              <p:nvSpPr>
                <p:cNvPr id="75" name="矩形 74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782513" y="3323150"/>
                  <a:ext cx="2341104" cy="52310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ctr">
                  <a:spAutoFit/>
                </a:bodyPr>
                <a:lstStyle>
                  <a:lvl1pPr marL="171450" indent="-171450" algn="l" defTabSz="685800" rtl="0" fontAlgn="base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defTabSz="914400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8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C+O</a:t>
                  </a:r>
                  <a:r>
                    <a:rPr lang="en-US" altLang="zh-CN" sz="2800" baseline="-250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zh-CN" sz="28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        CO</a:t>
                  </a:r>
                  <a:r>
                    <a:rPr lang="en-US" altLang="zh-CN" sz="2800" baseline="-250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28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2" name="Line 8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1817059" y="3615938"/>
                  <a:ext cx="468000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73" name="Text Box 9"/>
                <p:cNvSpPr txBox="1"/>
                <p:nvPr>
                  <p:custDataLst>
                    <p:tags r:id="rId21"/>
                  </p:custDataLst>
                </p:nvPr>
              </p:nvSpPr>
              <p:spPr>
                <a:xfrm>
                  <a:off x="1590453" y="3234089"/>
                  <a:ext cx="951442" cy="34211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>
                  <a:lvl1pPr marL="171450" indent="-171450" algn="l" defTabSz="685800" rtl="0" fontAlgn="base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fontAlgn="base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defTabSz="914400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黑体" panose="02010600030101010101" charset="-122"/>
                      <a:cs typeface="Times New Roman" panose="02020603050405020304" pitchFamily="18" charset="0"/>
                    </a:rPr>
                    <a:t>高温</a:t>
                  </a:r>
                  <a:endParaRPr lang="zh-CN" altLang="zh-CN" sz="2000"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Line 8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1817059" y="3567811"/>
                  <a:ext cx="468000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</p:grpSp>
        </p:grpSp>
        <p:cxnSp>
          <p:nvCxnSpPr>
            <p:cNvPr id="57" name="直接连接符 56"/>
            <p:cNvCxnSpPr/>
            <p:nvPr>
              <p:custDataLst>
                <p:tags r:id="rId16"/>
              </p:custDataLst>
            </p:nvPr>
          </p:nvCxnSpPr>
          <p:spPr>
            <a:xfrm flipV="1">
              <a:off x="13050" y="8014"/>
              <a:ext cx="1812" cy="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6" name="矩形 45060"/>
          <p:cNvSpPr/>
          <p:nvPr>
            <p:custDataLst>
              <p:tags r:id="rId14"/>
            </p:custDataLst>
          </p:nvPr>
        </p:nvSpPr>
        <p:spPr>
          <a:xfrm>
            <a:off x="2479675" y="2041525"/>
            <a:ext cx="4852610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+mj-ea"/>
                <a:ea typeface="+mj-ea"/>
              </a:rPr>
              <a:t>铁矿石、焦炭、石灰石、空气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389" grpId="0"/>
      <p:bldP spid="47109" grpId="0"/>
      <p:bldP spid="47110" grpId="0"/>
      <p:bldP spid="4" grpId="0"/>
      <p:bldP spid="5" grpId="0"/>
      <p:bldP spid="163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文本框 36865"/>
          <p:cNvSpPr txBox="1"/>
          <p:nvPr>
            <p:custDataLst>
              <p:tags r:id="rId1"/>
            </p:custDataLst>
          </p:nvPr>
        </p:nvSpPr>
        <p:spPr>
          <a:xfrm>
            <a:off x="616268" y="657860"/>
            <a:ext cx="18243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、设备：</a:t>
            </a:r>
          </a:p>
        </p:txBody>
      </p:sp>
      <p:sp>
        <p:nvSpPr>
          <p:cNvPr id="36867" name="文本框 36866"/>
          <p:cNvSpPr txBox="1"/>
          <p:nvPr>
            <p:custDataLst>
              <p:tags r:id="rId2"/>
            </p:custDataLst>
          </p:nvPr>
        </p:nvSpPr>
        <p:spPr>
          <a:xfrm>
            <a:off x="2366963" y="652463"/>
            <a:ext cx="8940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高炉</a:t>
            </a:r>
          </a:p>
        </p:txBody>
      </p:sp>
      <p:sp>
        <p:nvSpPr>
          <p:cNvPr id="3" name="文本框 36865"/>
          <p:cNvSpPr txBox="1"/>
          <p:nvPr>
            <p:custDataLst>
              <p:tags r:id="rId3"/>
            </p:custDataLst>
          </p:nvPr>
        </p:nvSpPr>
        <p:spPr>
          <a:xfrm>
            <a:off x="606108" y="1355090"/>
            <a:ext cx="18243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、产品：</a:t>
            </a:r>
          </a:p>
        </p:txBody>
      </p:sp>
      <p:sp>
        <p:nvSpPr>
          <p:cNvPr id="16386" name="矩形 45060"/>
          <p:cNvSpPr/>
          <p:nvPr>
            <p:custDataLst>
              <p:tags r:id="rId4"/>
            </p:custDataLst>
          </p:nvPr>
        </p:nvSpPr>
        <p:spPr>
          <a:xfrm>
            <a:off x="2381250" y="1366520"/>
            <a:ext cx="8940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+mj-ea"/>
                <a:ea typeface="+mj-ea"/>
              </a:rPr>
              <a:t>生铁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5245" y="452755"/>
            <a:ext cx="349948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191385" y="2152015"/>
            <a:ext cx="4475480" cy="66255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u="sng" noProof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含碳量</a:t>
            </a:r>
            <a:r>
              <a:rPr lang="zh-CN" altLang="en-US" sz="2800" noProof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2%~4.3%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的生铁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653665" y="3526155"/>
            <a:ext cx="3475355" cy="5232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硬而脆，不利于加工</a:t>
            </a:r>
          </a:p>
        </p:txBody>
      </p:sp>
      <p:grpSp>
        <p:nvGrpSpPr>
          <p:cNvPr id="32" name="组合 31"/>
          <p:cNvGrpSpPr/>
          <p:nvPr>
            <p:custDataLst>
              <p:tags r:id="rId8"/>
            </p:custDataLst>
          </p:nvPr>
        </p:nvGrpSpPr>
        <p:grpSpPr>
          <a:xfrm>
            <a:off x="1745693" y="4109086"/>
            <a:ext cx="5855257" cy="1704324"/>
            <a:chOff x="5963437" y="2874004"/>
            <a:chExt cx="5854164" cy="1704055"/>
          </a:xfrm>
        </p:grpSpPr>
        <p:sp>
          <p:nvSpPr>
            <p:cNvPr id="33" name="Text Box 4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963437" y="3269382"/>
              <a:ext cx="5854164" cy="1308677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可经过吹氧冶炼等工序生产钢</a:t>
              </a:r>
              <a:endPara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含碳量</a:t>
              </a:r>
              <a:r>
                <a: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降至</a:t>
              </a:r>
              <a:r>
                <a:rPr kumimoji="0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0.03%~2%</a:t>
              </a:r>
              <a:r>
                <a: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</a:t>
              </a:r>
              <a:r>
                <a:rPr kumimoji="0" lang="zh-CN" altLang="en-US" sz="2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钢</a:t>
              </a:r>
            </a:p>
          </p:txBody>
        </p:sp>
        <p:cxnSp>
          <p:nvCxnSpPr>
            <p:cNvPr id="34" name="直接连接符 33"/>
            <p:cNvCxnSpPr/>
            <p:nvPr>
              <p:custDataLst>
                <p:tags r:id="rId12"/>
              </p:custDataLst>
            </p:nvPr>
          </p:nvCxnSpPr>
          <p:spPr bwMode="auto">
            <a:xfrm flipH="1" flipV="1">
              <a:off x="8592405" y="2874004"/>
              <a:ext cx="0" cy="39537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矩形 45060"/>
          <p:cNvSpPr/>
          <p:nvPr>
            <p:custDataLst>
              <p:tags r:id="rId9"/>
            </p:custDataLst>
          </p:nvPr>
        </p:nvSpPr>
        <p:spPr>
          <a:xfrm>
            <a:off x="3491230" y="1355725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l"/>
            <a:r>
              <a:rPr lang="zh-CN" altLang="en-US" sz="2800" b="1">
                <a:solidFill>
                  <a:schemeClr val="tx1"/>
                </a:solidFill>
                <a:latin typeface="+mj-ea"/>
                <a:ea typeface="+mj-ea"/>
              </a:rPr>
              <a:t>（混合物</a:t>
            </a:r>
            <a:r>
              <a:rPr lang="zh-CN" altLang="en-US" sz="2800" b="1">
                <a:solidFill>
                  <a:schemeClr val="tx1"/>
                </a:solidFill>
                <a:latin typeface="+mj-ea"/>
                <a:ea typeface="+mj-ea"/>
                <a:sym typeface="+mn-ea"/>
              </a:rPr>
              <a:t>）</a:t>
            </a:r>
          </a:p>
        </p:txBody>
      </p:sp>
      <p:sp>
        <p:nvSpPr>
          <p:cNvPr id="20" name="椭圆 19"/>
          <p:cNvSpPr/>
          <p:nvPr>
            <p:custDataLst>
              <p:tags r:id="rId10"/>
            </p:custDataLst>
          </p:nvPr>
        </p:nvSpPr>
        <p:spPr>
          <a:xfrm>
            <a:off x="9959975" y="4996180"/>
            <a:ext cx="1557020" cy="145859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386" grpId="0"/>
      <p:bldP spid="10" grpId="0" animBg="1"/>
      <p:bldP spid="17" grpId="0" animBg="1"/>
      <p:bldP spid="19" grpId="0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auto">
          <a:xfrm>
            <a:off x="0" y="1147763"/>
            <a:ext cx="856932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铁矿石与氧化铁，铁与生铁之间有什么的关系？</a:t>
            </a:r>
          </a:p>
        </p:txBody>
      </p:sp>
      <p:sp>
        <p:nvSpPr>
          <p:cNvPr id="10" name="Text Box 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57349" y="2139706"/>
            <a:ext cx="1471090" cy="76199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defRPr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 铁矿石</a:t>
            </a:r>
          </a:p>
        </p:txBody>
      </p:sp>
      <p:sp>
        <p:nvSpPr>
          <p:cNvPr id="11" name="Text Box 1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40967" y="2276547"/>
            <a:ext cx="1295400" cy="52322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defRPr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en-US" altLang="zh-CN" b="1">
                <a:latin typeface="微软雅黑" panose="020B0503020204020204" charset="-122"/>
              </a:rPr>
              <a:t>Fe</a:t>
            </a:r>
            <a:r>
              <a:rPr lang="en-US" altLang="zh-CN" b="1" baseline="-25000">
                <a:latin typeface="微软雅黑" panose="020B0503020204020204" charset="-122"/>
              </a:rPr>
              <a:t>2</a:t>
            </a:r>
            <a:r>
              <a:rPr lang="en-US" altLang="zh-CN" b="1">
                <a:latin typeface="微软雅黑" panose="020B0503020204020204" charset="-122"/>
              </a:rPr>
              <a:t>O</a:t>
            </a:r>
            <a:r>
              <a:rPr lang="en-US" altLang="zh-CN" b="1" baseline="-25000">
                <a:latin typeface="微软雅黑" panose="020B0503020204020204" charset="-122"/>
              </a:rPr>
              <a:t>3</a:t>
            </a:r>
          </a:p>
        </p:txBody>
      </p:sp>
      <p:sp>
        <p:nvSpPr>
          <p:cNvPr id="12" name="Text Box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91222" y="2225471"/>
            <a:ext cx="957263" cy="52322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defRPr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en-US" altLang="zh-CN" b="1">
                <a:latin typeface="微软雅黑" panose="020B0503020204020204" charset="-122"/>
              </a:rPr>
              <a:t> Fe</a:t>
            </a:r>
          </a:p>
        </p:txBody>
      </p:sp>
      <p:sp>
        <p:nvSpPr>
          <p:cNvPr id="13" name="Text Box 1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409736" y="3433647"/>
            <a:ext cx="143351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0">
                <a:solidFill>
                  <a:srgbClr val="258BF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0">
                <a:solidFill>
                  <a:srgbClr val="258BF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混合物</a:t>
            </a:r>
          </a:p>
        </p:txBody>
      </p:sp>
      <p:sp>
        <p:nvSpPr>
          <p:cNvPr id="14" name="Text Box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274866" y="3298244"/>
            <a:ext cx="1985963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defRPr sz="2800" b="0">
                <a:solidFill>
                  <a:schemeClr val="hlin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</a:rPr>
              <a:t>化合物</a:t>
            </a:r>
          </a:p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</a:rPr>
              <a:t>（纯净物）</a:t>
            </a:r>
          </a:p>
        </p:txBody>
      </p:sp>
      <p:sp>
        <p:nvSpPr>
          <p:cNvPr id="15" name="Text Box 1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96729" y="3298243"/>
            <a:ext cx="191135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defRPr sz="2800" b="0">
                <a:solidFill>
                  <a:schemeClr val="hlin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  <a:cs typeface="微软雅黑" panose="020B0503020204020204" charset="-122"/>
              </a:rPr>
              <a:t>  单 质</a:t>
            </a:r>
          </a:p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  <a:cs typeface="微软雅黑" panose="020B0503020204020204" charset="-122"/>
              </a:rPr>
              <a:t>（纯净物）</a:t>
            </a:r>
          </a:p>
        </p:txBody>
      </p:sp>
      <p:sp>
        <p:nvSpPr>
          <p:cNvPr id="16" name="Text Box 1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586380" y="1899160"/>
            <a:ext cx="2491308" cy="11006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defRPr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 生 铁</a:t>
            </a:r>
          </a:p>
          <a:p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（主要含铁）</a:t>
            </a:r>
          </a:p>
        </p:txBody>
      </p:sp>
      <p:sp>
        <p:nvSpPr>
          <p:cNvPr id="18" name="Text Box 1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934359" y="3298243"/>
            <a:ext cx="187325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defRPr sz="2800" b="0">
                <a:solidFill>
                  <a:schemeClr val="hlin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  <a:cs typeface="微软雅黑" panose="020B0503020204020204" charset="-122"/>
              </a:rPr>
              <a:t> 合 金</a:t>
            </a:r>
          </a:p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  <a:cs typeface="微软雅黑" panose="020B0503020204020204" charset="-122"/>
              </a:rPr>
              <a:t>（混合物）</a:t>
            </a:r>
          </a:p>
        </p:txBody>
      </p:sp>
      <p:sp>
        <p:nvSpPr>
          <p:cNvPr id="22" name="箭头: 右 21"/>
          <p:cNvSpPr/>
          <p:nvPr>
            <p:custDataLst>
              <p:tags r:id="rId11"/>
            </p:custDataLst>
          </p:nvPr>
        </p:nvSpPr>
        <p:spPr>
          <a:xfrm>
            <a:off x="2950676" y="2447771"/>
            <a:ext cx="576064" cy="163119"/>
          </a:xfrm>
          <a:prstGeom prst="rightArrow">
            <a:avLst/>
          </a:prstGeom>
          <a:solidFill>
            <a:srgbClr val="258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箭头: 右 23"/>
          <p:cNvSpPr/>
          <p:nvPr>
            <p:custDataLst>
              <p:tags r:id="rId12"/>
            </p:custDataLst>
          </p:nvPr>
        </p:nvSpPr>
        <p:spPr>
          <a:xfrm flipH="1">
            <a:off x="6776345" y="2470803"/>
            <a:ext cx="682175" cy="163119"/>
          </a:xfrm>
          <a:prstGeom prst="rightArrow">
            <a:avLst/>
          </a:prstGeom>
          <a:solidFill>
            <a:srgbClr val="258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 animBg="1"/>
      <p:bldP spid="18" grpId="0"/>
      <p:bldP spid="22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2"/>
          <p:cNvSpPr txBox="1"/>
          <p:nvPr>
            <p:custDataLst>
              <p:tags r:id="rId1"/>
            </p:custDataLst>
          </p:nvPr>
        </p:nvSpPr>
        <p:spPr>
          <a:xfrm>
            <a:off x="724843" y="2265847"/>
            <a:ext cx="184731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Text Box 4"/>
          <p:cNvSpPr txBox="1"/>
          <p:nvPr>
            <p:custDataLst>
              <p:tags r:id="rId2"/>
            </p:custDataLst>
          </p:nvPr>
        </p:nvSpPr>
        <p:spPr>
          <a:xfrm>
            <a:off x="-65792" y="1120049"/>
            <a:ext cx="9318577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解：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1000t</a:t>
            </a:r>
            <a:r>
              <a:rPr lang="zh-CN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赤铁矿中含氧化铁的质量为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:1000t×80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％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=800t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141" name="Text Box 14"/>
          <p:cNvSpPr txBox="1"/>
          <p:nvPr>
            <p:custDataLst>
              <p:tags r:id="rId3"/>
            </p:custDataLst>
          </p:nvPr>
        </p:nvSpPr>
        <p:spPr>
          <a:xfrm>
            <a:off x="2620318" y="4516287"/>
            <a:ext cx="184731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endParaRPr lang="zh-CN" altLang="zh-CN" sz="200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0748" name="Text Box 28"/>
          <p:cNvSpPr txBox="1"/>
          <p:nvPr>
            <p:custDataLst>
              <p:tags r:id="rId4"/>
            </p:custDataLst>
          </p:nvPr>
        </p:nvSpPr>
        <p:spPr>
          <a:xfrm>
            <a:off x="619432" y="5246220"/>
            <a:ext cx="52444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生铁的质量</a:t>
            </a:r>
            <a:r>
              <a:rPr lang="en-US" altLang="zh-CN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:560t÷ 96%=583t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695315" y="1675297"/>
            <a:ext cx="6115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设理论上可以得到的纯铁质量为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</a:p>
        </p:txBody>
      </p:sp>
      <p:grpSp>
        <p:nvGrpSpPr>
          <p:cNvPr id="9" name="Group 26"/>
          <p:cNvGrpSpPr/>
          <p:nvPr>
            <p:custDataLst>
              <p:tags r:id="rId6"/>
            </p:custDataLst>
          </p:nvPr>
        </p:nvGrpSpPr>
        <p:grpSpPr>
          <a:xfrm>
            <a:off x="1607467" y="2903671"/>
            <a:ext cx="3283598" cy="1056943"/>
            <a:chOff x="1622" y="1602"/>
            <a:chExt cx="1365" cy="899"/>
          </a:xfrm>
        </p:grpSpPr>
        <p:sp>
          <p:nvSpPr>
            <p:cNvPr id="15" name="Text Box 6"/>
            <p:cNvSpPr txBox="1"/>
            <p:nvPr>
              <p:custDataLst>
                <p:tags r:id="rId27"/>
              </p:custDataLst>
            </p:nvPr>
          </p:nvSpPr>
          <p:spPr>
            <a:xfrm>
              <a:off x="1733" y="1602"/>
              <a:ext cx="1254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160        2×56</a:t>
              </a:r>
            </a:p>
          </p:txBody>
        </p:sp>
        <p:sp>
          <p:nvSpPr>
            <p:cNvPr id="16" name="Text Box 7"/>
            <p:cNvSpPr txBox="1"/>
            <p:nvPr>
              <p:custDataLst>
                <p:tags r:id="rId28"/>
              </p:custDataLst>
            </p:nvPr>
          </p:nvSpPr>
          <p:spPr>
            <a:xfrm>
              <a:off x="1622" y="2057"/>
              <a:ext cx="1325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>
                  <a:latin typeface="微软雅黑" panose="020B0503020204020204" charset="-122"/>
                  <a:ea typeface="微软雅黑" panose="020B0503020204020204" charset="-122"/>
                </a:rPr>
                <a:t>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800t</a:t>
              </a:r>
              <a:r>
                <a:rPr lang="zh-CN" altLang="en-US" sz="2800">
                  <a:latin typeface="微软雅黑" panose="020B0503020204020204" charset="-122"/>
                  <a:ea typeface="微软雅黑" panose="020B0503020204020204" charset="-122"/>
                </a:rPr>
                <a:t>   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X</a:t>
              </a:r>
            </a:p>
          </p:txBody>
        </p:sp>
      </p:grpSp>
      <p:grpSp>
        <p:nvGrpSpPr>
          <p:cNvPr id="55" name="组合 54"/>
          <p:cNvGrpSpPr/>
          <p:nvPr>
            <p:custDataLst>
              <p:tags r:id="rId7"/>
            </p:custDataLst>
          </p:nvPr>
        </p:nvGrpSpPr>
        <p:grpSpPr>
          <a:xfrm>
            <a:off x="747385" y="2276642"/>
            <a:ext cx="5055870" cy="605155"/>
            <a:chOff x="3089" y="8096"/>
            <a:chExt cx="7962" cy="953"/>
          </a:xfrm>
        </p:grpSpPr>
        <p:sp>
          <p:nvSpPr>
            <p:cNvPr id="36" name="文本框 35"/>
            <p:cNvSpPr txBox="1"/>
            <p:nvPr>
              <p:custDataLst>
                <p:tags r:id="rId22"/>
              </p:custDataLst>
            </p:nvPr>
          </p:nvSpPr>
          <p:spPr>
            <a:xfrm>
              <a:off x="3089" y="8227"/>
              <a:ext cx="796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3CO+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Fe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O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3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>
                  <a:solidFill>
                    <a:srgbClr val="2C2C2C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Fe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+3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CO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1" name="组合 40"/>
            <p:cNvGrpSpPr/>
            <p:nvPr>
              <p:custDataLst>
                <p:tags r:id="rId23"/>
              </p:custDataLst>
            </p:nvPr>
          </p:nvGrpSpPr>
          <p:grpSpPr>
            <a:xfrm>
              <a:off x="6666" y="8096"/>
              <a:ext cx="1156" cy="625"/>
              <a:chOff x="6228" y="8045"/>
              <a:chExt cx="1156" cy="625"/>
            </a:xfrm>
          </p:grpSpPr>
          <p:cxnSp>
            <p:nvCxnSpPr>
              <p:cNvPr id="38" name="直接连接符 37"/>
              <p:cNvCxnSpPr/>
              <p:nvPr>
                <p:custDataLst>
                  <p:tags r:id="rId24"/>
                </p:custDataLst>
              </p:nvPr>
            </p:nvCxnSpPr>
            <p:spPr>
              <a:xfrm>
                <a:off x="6341" y="859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6349" y="867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文本框 39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6228" y="8045"/>
                <a:ext cx="115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高温</a:t>
                </a:r>
              </a:p>
            </p:txBody>
          </p:sp>
        </p:grpSp>
      </p:grpSp>
      <p:grpSp>
        <p:nvGrpSpPr>
          <p:cNvPr id="22" name="组合 21"/>
          <p:cNvGrpSpPr/>
          <p:nvPr>
            <p:custDataLst>
              <p:tags r:id="rId8"/>
            </p:custDataLst>
          </p:nvPr>
        </p:nvGrpSpPr>
        <p:grpSpPr>
          <a:xfrm>
            <a:off x="2520376" y="4818866"/>
            <a:ext cx="2413000" cy="521970"/>
            <a:chOff x="8014" y="8555"/>
            <a:chExt cx="3800" cy="822"/>
          </a:xfrm>
        </p:grpSpPr>
        <p:sp>
          <p:nvSpPr>
            <p:cNvPr id="23" name="Line 13"/>
            <p:cNvSpPr/>
            <p:nvPr>
              <p:custDataLst>
                <p:tags r:id="rId19"/>
              </p:custDataLst>
            </p:nvPr>
          </p:nvSpPr>
          <p:spPr>
            <a:xfrm flipV="1">
              <a:off x="8716" y="890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Text Box 20"/>
            <p:cNvSpPr txBox="1"/>
            <p:nvPr>
              <p:custDataLst>
                <p:tags r:id="rId20"/>
              </p:custDataLst>
            </p:nvPr>
          </p:nvSpPr>
          <p:spPr>
            <a:xfrm>
              <a:off x="8014" y="8555"/>
              <a:ext cx="380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X     560t</a:t>
              </a:r>
            </a:p>
          </p:txBody>
        </p:sp>
        <p:sp>
          <p:nvSpPr>
            <p:cNvPr id="25" name="Line 13"/>
            <p:cNvSpPr/>
            <p:nvPr>
              <p:custDataLst>
                <p:tags r:id="rId21"/>
              </p:custDataLst>
            </p:nvPr>
          </p:nvSpPr>
          <p:spPr>
            <a:xfrm flipV="1">
              <a:off x="8716" y="902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26" name="Text Box 21"/>
          <p:cNvSpPr txBox="1"/>
          <p:nvPr>
            <p:custDataLst>
              <p:tags r:id="rId9"/>
            </p:custDataLst>
          </p:nvPr>
        </p:nvSpPr>
        <p:spPr>
          <a:xfrm>
            <a:off x="87261" y="5863619"/>
            <a:ext cx="6383479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答：</a:t>
            </a:r>
            <a:r>
              <a:rPr lang="zh-CN" altLang="en-US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理论上可以炼出生铁质量是</a:t>
            </a:r>
            <a:r>
              <a:rPr 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583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grpSp>
        <p:nvGrpSpPr>
          <p:cNvPr id="27" name="组合 26"/>
          <p:cNvGrpSpPr/>
          <p:nvPr>
            <p:custDataLst>
              <p:tags r:id="rId10"/>
            </p:custDataLst>
          </p:nvPr>
        </p:nvGrpSpPr>
        <p:grpSpPr>
          <a:xfrm>
            <a:off x="1108065" y="3998762"/>
            <a:ext cx="3783310" cy="953135"/>
            <a:chOff x="5625" y="6560"/>
            <a:chExt cx="6099" cy="1501"/>
          </a:xfrm>
        </p:grpSpPr>
        <p:sp>
          <p:nvSpPr>
            <p:cNvPr id="28" name="Text Box 9"/>
            <p:cNvSpPr txBox="1"/>
            <p:nvPr>
              <p:custDataLst>
                <p:tags r:id="rId16"/>
              </p:custDataLst>
            </p:nvPr>
          </p:nvSpPr>
          <p:spPr>
            <a:xfrm>
              <a:off x="5625" y="6560"/>
              <a:ext cx="6099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160   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800t</a:t>
              </a:r>
              <a:endPara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2×56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X</a:t>
              </a:r>
            </a:p>
          </p:txBody>
        </p:sp>
        <p:sp>
          <p:nvSpPr>
            <p:cNvPr id="29" name="Line 13"/>
            <p:cNvSpPr/>
            <p:nvPr>
              <p:custDataLst>
                <p:tags r:id="rId17"/>
              </p:custDataLst>
            </p:nvPr>
          </p:nvSpPr>
          <p:spPr>
            <a:xfrm flipV="1">
              <a:off x="8724" y="7260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Line 13"/>
            <p:cNvSpPr/>
            <p:nvPr>
              <p:custDataLst>
                <p:tags r:id="rId18"/>
              </p:custDataLst>
            </p:nvPr>
          </p:nvSpPr>
          <p:spPr>
            <a:xfrm flipV="1">
              <a:off x="8732" y="738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cxnSp>
        <p:nvCxnSpPr>
          <p:cNvPr id="4" name="直接连接符 3"/>
          <p:cNvCxnSpPr/>
          <p:nvPr>
            <p:custDataLst>
              <p:tags r:id="rId11"/>
            </p:custDataLst>
          </p:nvPr>
        </p:nvCxnSpPr>
        <p:spPr>
          <a:xfrm>
            <a:off x="1744970" y="4524542"/>
            <a:ext cx="10391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3752840" y="4524542"/>
            <a:ext cx="963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>
            <p:custDataLst>
              <p:tags r:id="rId13"/>
            </p:custDataLst>
          </p:nvPr>
        </p:nvSpPr>
        <p:spPr>
          <a:xfrm>
            <a:off x="224630" y="131582"/>
            <a:ext cx="122150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1000t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含氧化铁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80%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的赤铁矿石，理论上可以得到多少吨纯铁？</a:t>
            </a:r>
            <a:endParaRPr lang="zh-CN" altLang="en-US" sz="320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5528280" y="4004513"/>
            <a:ext cx="6085954" cy="941632"/>
          </a:xfrm>
          <a:prstGeom prst="rect">
            <a:avLst/>
          </a:prstGeom>
          <a:ln>
            <a:solidFill>
              <a:srgbClr val="FF0101"/>
            </a:solidFill>
          </a:ln>
        </p:spPr>
      </p:pic>
      <p:sp>
        <p:nvSpPr>
          <p:cNvPr id="3" name="文本框 2"/>
          <p:cNvSpPr txBox="1"/>
          <p:nvPr>
            <p:custDataLst>
              <p:tags r:id="rId15"/>
            </p:custDataLst>
          </p:nvPr>
        </p:nvSpPr>
        <p:spPr>
          <a:xfrm>
            <a:off x="224630" y="657867"/>
            <a:ext cx="965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理论上可以炼出多少吨含铁</a:t>
            </a: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96%</a:t>
            </a: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的生铁？</a:t>
            </a: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48" grpId="0"/>
      <p:bldP spid="5" grpId="0"/>
      <p:bldP spid="26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51510" y="438785"/>
            <a:ext cx="1888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90B951"/>
                </a:solidFill>
                <a:latin typeface="微软雅黑" panose="020B0503020204020204" charset="-122"/>
                <a:ea typeface="微软雅黑" panose="020B0503020204020204" charset="-122"/>
              </a:rPr>
              <a:t>课堂小结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953135" y="1297940"/>
            <a:ext cx="7978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spcBef>
                <a:spcPct val="0"/>
              </a:spcBef>
            </a:pPr>
            <a:r>
              <a:rPr lang="en-US" altLang="zh-CN" sz="28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sz="28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带入化学方程式计算的数据应是纯净物的质量；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953135" y="2273300"/>
            <a:ext cx="1090485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2.利用化学反应方程式进行计算时，要找准物质间的相互关系，尤其是找到纯净物质的质量、不纯物质的质量、物质的纯度的对应关系；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953135" y="3851275"/>
            <a:ext cx="4852574" cy="5232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某物质的质量分数（纯度）＝</a:t>
            </a: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5914069" y="3718719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</a:t>
            </a: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5964869" y="4374475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不纯物的质量</a:t>
            </a:r>
          </a:p>
        </p:txBody>
      </p:sp>
      <p:sp>
        <p:nvSpPr>
          <p:cNvPr id="16" name="直接连接符 15"/>
          <p:cNvSpPr/>
          <p:nvPr>
            <p:custDataLst>
              <p:tags r:id="rId7"/>
            </p:custDataLst>
          </p:nvPr>
        </p:nvSpPr>
        <p:spPr>
          <a:xfrm>
            <a:off x="5914069" y="4239419"/>
            <a:ext cx="237648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8628315" y="3979069"/>
            <a:ext cx="1266825" cy="458788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×100%</a:t>
            </a: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1032506" y="5211924"/>
            <a:ext cx="2684463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不纯物的质量＝</a:t>
            </a: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3769356" y="5211924"/>
            <a:ext cx="2327275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</a:t>
            </a: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5914069" y="5211924"/>
            <a:ext cx="4767615" cy="5232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en-US" altLang="en-US" sz="2800" b="1">
                <a:latin typeface="微软雅黑" panose="020B0503020204020204" charset="-122"/>
                <a:ea typeface="微软雅黑" panose="020B0503020204020204" charset="-122"/>
              </a:rPr>
              <a:t>÷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某物质的质量分数（纯度）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左大括号 57"/>
          <p:cNvSpPr/>
          <p:nvPr>
            <p:custDataLst>
              <p:tags r:id="rId2"/>
            </p:custDataLst>
          </p:nvPr>
        </p:nvSpPr>
        <p:spPr>
          <a:xfrm>
            <a:off x="2465403" y="2373542"/>
            <a:ext cx="215967" cy="2406381"/>
          </a:xfrm>
          <a:prstGeom prst="leftBrace">
            <a:avLst>
              <a:gd name="adj1" fmla="val 5746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60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3319" y="3042275"/>
            <a:ext cx="1655763" cy="1030473"/>
          </a:xfrm>
          <a:prstGeom prst="roundRect">
            <a:avLst/>
          </a:prstGeom>
          <a:solidFill>
            <a:srgbClr val="FFDB8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铁的冶炼</a:t>
            </a:r>
          </a:p>
        </p:txBody>
      </p:sp>
      <p:sp>
        <p:nvSpPr>
          <p:cNvPr id="61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00543" y="4394657"/>
            <a:ext cx="1676888" cy="490110"/>
          </a:xfrm>
          <a:prstGeom prst="roundRect">
            <a:avLst/>
          </a:prstGeom>
          <a:solidFill>
            <a:srgbClr val="00D8F4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铁的冶炼</a:t>
            </a:r>
          </a:p>
        </p:txBody>
      </p:sp>
      <p:sp>
        <p:nvSpPr>
          <p:cNvPr id="62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70932" y="2178194"/>
            <a:ext cx="2036296" cy="490110"/>
          </a:xfrm>
          <a:prstGeom prst="roundRect">
            <a:avLst/>
          </a:prstGeom>
          <a:solidFill>
            <a:srgbClr val="00D8F4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矿石的种类</a:t>
            </a:r>
          </a:p>
        </p:txBody>
      </p:sp>
      <p:sp>
        <p:nvSpPr>
          <p:cNvPr id="80" name="左大括号 79"/>
          <p:cNvSpPr/>
          <p:nvPr>
            <p:custDataLst>
              <p:tags r:id="rId6"/>
            </p:custDataLst>
          </p:nvPr>
        </p:nvSpPr>
        <p:spPr>
          <a:xfrm>
            <a:off x="4807228" y="3848473"/>
            <a:ext cx="215968" cy="2131252"/>
          </a:xfrm>
          <a:prstGeom prst="leftBrace">
            <a:avLst>
              <a:gd name="adj1" fmla="val 5746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83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104888" y="3621493"/>
            <a:ext cx="5730940" cy="45378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  <a:effectLst>
            <a:outerShdw blurRad="50800" dist="381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charset="-122"/>
              </a:rPr>
              <a:t>原料：铁矿石、焦炭、石灰石、空气</a:t>
            </a:r>
          </a:p>
        </p:txBody>
      </p:sp>
      <p:sp>
        <p:nvSpPr>
          <p:cNvPr id="84" name="Text Box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50437" y="5658856"/>
            <a:ext cx="4677279" cy="44840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  <a:effectLst>
            <a:outerShdw blurRad="50800" dist="381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charset="-122"/>
              </a:rPr>
              <a:t>计算：含杂质物质的相关计算</a:t>
            </a:r>
          </a:p>
        </p:txBody>
      </p:sp>
      <p:sp>
        <p:nvSpPr>
          <p:cNvPr id="85" name="Text Box 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088068" y="1916225"/>
            <a:ext cx="6354832" cy="102067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  <a:effectLst>
            <a:outerShdw blurRad="50800" dist="381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赤铁矿（主要成分</a:t>
            </a:r>
            <a:r>
              <a:rPr lang="en-US" altLang="zh-CN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Fe</a:t>
            </a:r>
            <a:r>
              <a:rPr lang="en-US" altLang="zh-CN" sz="2600" baseline="-250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2</a:t>
            </a:r>
            <a:r>
              <a:rPr lang="en-US" altLang="zh-CN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O</a:t>
            </a:r>
            <a:r>
              <a:rPr lang="en-US" altLang="zh-CN" sz="2600" baseline="-250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3</a:t>
            </a:r>
            <a:r>
              <a:rPr lang="zh-CN" altLang="en-US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）、磁铁矿（主要成分</a:t>
            </a:r>
            <a:r>
              <a:rPr lang="en-US" altLang="zh-CN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Fe</a:t>
            </a:r>
            <a:r>
              <a:rPr lang="en-US" altLang="zh-CN" sz="2600" baseline="-250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3</a:t>
            </a:r>
            <a:r>
              <a:rPr lang="en-US" altLang="zh-CN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O</a:t>
            </a:r>
            <a:r>
              <a:rPr lang="en-US" altLang="zh-CN" sz="2600" baseline="-250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4</a:t>
            </a:r>
            <a:r>
              <a:rPr lang="zh-CN" altLang="en-US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）、铝土矿（主要成分</a:t>
            </a:r>
            <a:r>
              <a:rPr lang="en-US" altLang="zh-CN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Al</a:t>
            </a:r>
            <a:r>
              <a:rPr lang="en-US" altLang="zh-CN" sz="2600" baseline="-250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2</a:t>
            </a:r>
            <a:r>
              <a:rPr lang="en-US" altLang="zh-CN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O</a:t>
            </a:r>
            <a:r>
              <a:rPr lang="en-US" altLang="zh-CN" sz="2600" baseline="-250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3</a:t>
            </a:r>
            <a:r>
              <a:rPr lang="zh-CN" altLang="en-US" sz="2600">
                <a:latin typeface="Times New Roman" panose="02020603050405020304" pitchFamily="18" charset="0"/>
                <a:cs typeface="Times New Roman" panose="02020603050405020304" pitchFamily="18" charset="0"/>
                <a:sym typeface="微软雅黑" panose="020B0503020204020204" charset="-122"/>
              </a:rPr>
              <a:t>）</a:t>
            </a:r>
          </a:p>
        </p:txBody>
      </p:sp>
      <p:grpSp>
        <p:nvGrpSpPr>
          <p:cNvPr id="2" name="组合 1"/>
          <p:cNvGrpSpPr/>
          <p:nvPr>
            <p:custDataLst>
              <p:tags r:id="rId10"/>
            </p:custDataLst>
          </p:nvPr>
        </p:nvGrpSpPr>
        <p:grpSpPr>
          <a:xfrm>
            <a:off x="5104700" y="4463474"/>
            <a:ext cx="5843164" cy="607525"/>
            <a:chOff x="5117400" y="4490144"/>
            <a:chExt cx="5843164" cy="607525"/>
          </a:xfrm>
        </p:grpSpPr>
        <p:sp>
          <p:nvSpPr>
            <p:cNvPr id="87" name="Text Box 8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117400" y="4582933"/>
              <a:ext cx="5306703" cy="492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  <a:effectLst>
              <a:outerShdw blurRad="50800" dist="38100" dir="5400000" algn="t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ctr" eaLnBrk="1" fontAlgn="auto" hangingPunct="1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algn="l">
                <a:defRPr/>
              </a:pPr>
              <a:r>
                <a:rPr lang="zh-CN" altLang="en-US" sz="2600">
                  <a:latin typeface="微软雅黑" panose="020B0503020204020204" charset="-122"/>
                  <a:sym typeface="微软雅黑" panose="020B0503020204020204" charset="-122"/>
                </a:rPr>
                <a:t>原理：</a:t>
              </a:r>
            </a:p>
          </p:txBody>
        </p:sp>
        <p:grpSp>
          <p:nvGrpSpPr>
            <p:cNvPr id="90" name="组合 89"/>
            <p:cNvGrpSpPr/>
            <p:nvPr>
              <p:custDataLst>
                <p:tags r:id="rId12"/>
              </p:custDataLst>
            </p:nvPr>
          </p:nvGrpSpPr>
          <p:grpSpPr>
            <a:xfrm>
              <a:off x="5653860" y="4490144"/>
              <a:ext cx="5306704" cy="607525"/>
              <a:chOff x="4537234" y="2358375"/>
              <a:chExt cx="5306704" cy="607525"/>
            </a:xfrm>
          </p:grpSpPr>
          <p:sp>
            <p:nvSpPr>
              <p:cNvPr id="91" name="Text Box 16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537234" y="2473457"/>
                <a:ext cx="530670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600">
                    <a:latin typeface="Times New Roman" panose="02020603050405020304" pitchFamily="18" charset="0"/>
                    <a:ea typeface="黑体" panose="02010600030101010101" charset="-122"/>
                  </a:rPr>
                  <a:t>     Fe</a:t>
                </a:r>
                <a:r>
                  <a:rPr lang="en-US" altLang="zh-CN" sz="2600" baseline="-25000">
                    <a:latin typeface="Times New Roman" panose="02020603050405020304" pitchFamily="18" charset="0"/>
                    <a:ea typeface="黑体" panose="02010600030101010101" charset="-122"/>
                  </a:rPr>
                  <a:t>2</a:t>
                </a:r>
                <a:r>
                  <a:rPr lang="en-US" altLang="zh-CN" sz="2600">
                    <a:latin typeface="Times New Roman" panose="02020603050405020304" pitchFamily="18" charset="0"/>
                    <a:ea typeface="黑体" panose="02010600030101010101" charset="-122"/>
                  </a:rPr>
                  <a:t>O</a:t>
                </a:r>
                <a:r>
                  <a:rPr lang="en-US" altLang="zh-CN" sz="2600" baseline="-25000">
                    <a:latin typeface="Times New Roman" panose="02020603050405020304" pitchFamily="18" charset="0"/>
                    <a:ea typeface="黑体" panose="02010600030101010101" charset="-122"/>
                  </a:rPr>
                  <a:t>3</a:t>
                </a:r>
                <a:r>
                  <a:rPr lang="en-US" altLang="zh-CN" sz="2600">
                    <a:latin typeface="Times New Roman" panose="02020603050405020304" pitchFamily="18" charset="0"/>
                    <a:ea typeface="黑体" panose="02010600030101010101" charset="-122"/>
                  </a:rPr>
                  <a:t>+3CO             2Fe+3CO</a:t>
                </a:r>
                <a:r>
                  <a:rPr lang="en-US" altLang="zh-CN" sz="2600" baseline="-25000">
                    <a:latin typeface="Times New Roman" panose="02020603050405020304" pitchFamily="18" charset="0"/>
                    <a:ea typeface="黑体" panose="02010600030101010101" charset="-122"/>
                  </a:rPr>
                  <a:t>2</a:t>
                </a:r>
              </a:p>
            </p:txBody>
          </p:sp>
          <p:sp>
            <p:nvSpPr>
              <p:cNvPr id="92" name="Line 19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6758586" y="2778780"/>
                <a:ext cx="8640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" name="Line 20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6758586" y="2717320"/>
                <a:ext cx="8640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4" name="Text Box 21"/>
              <p:cNvSpPr txBox="1"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6885827" y="2358375"/>
                <a:ext cx="864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b="0"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高温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61" grpId="0" animBg="1"/>
      <p:bldP spid="62" grpId="0" animBg="1"/>
      <p:bldP spid="80" grpId="0" animBg="1"/>
      <p:bldP spid="83" grpId="0" animBg="1"/>
      <p:bldP spid="84" grpId="0" animBg="1"/>
      <p:bldP spid="8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2"/>
          <p:cNvSpPr txBox="1"/>
          <p:nvPr>
            <p:custDataLst>
              <p:tags r:id="rId1"/>
            </p:custDataLst>
          </p:nvPr>
        </p:nvSpPr>
        <p:spPr>
          <a:xfrm>
            <a:off x="1913573" y="2066925"/>
            <a:ext cx="184731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endParaRPr lang="zh-CN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Text Box 4"/>
          <p:cNvSpPr txBox="1"/>
          <p:nvPr>
            <p:custDataLst>
              <p:tags r:id="rId2"/>
            </p:custDataLst>
          </p:nvPr>
        </p:nvSpPr>
        <p:spPr>
          <a:xfrm>
            <a:off x="949960" y="475298"/>
            <a:ext cx="6286500" cy="95313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解：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1000t</a:t>
            </a:r>
            <a:r>
              <a:rPr lang="zh-CN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赤铁矿中含氧化铁的质量为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</a:p>
          <a:p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1000t×80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％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=800t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141" name="Text Box 14"/>
          <p:cNvSpPr txBox="1"/>
          <p:nvPr>
            <p:custDataLst>
              <p:tags r:id="rId3"/>
            </p:custDataLst>
          </p:nvPr>
        </p:nvSpPr>
        <p:spPr>
          <a:xfrm>
            <a:off x="3662998" y="4941888"/>
            <a:ext cx="184731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endParaRPr lang="zh-CN" altLang="zh-CN" sz="200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4045" y="1476375"/>
            <a:ext cx="6115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设可以炼出的纯铁质量为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</a:p>
        </p:txBody>
      </p:sp>
      <p:grpSp>
        <p:nvGrpSpPr>
          <p:cNvPr id="9" name="Group 26"/>
          <p:cNvGrpSpPr/>
          <p:nvPr>
            <p:custDataLst>
              <p:tags r:id="rId5"/>
            </p:custDataLst>
          </p:nvPr>
        </p:nvGrpSpPr>
        <p:grpSpPr>
          <a:xfrm>
            <a:off x="2796197" y="2704749"/>
            <a:ext cx="3283598" cy="1056943"/>
            <a:chOff x="1622" y="1602"/>
            <a:chExt cx="1365" cy="899"/>
          </a:xfrm>
        </p:grpSpPr>
        <p:sp>
          <p:nvSpPr>
            <p:cNvPr id="15" name="Text Box 6"/>
            <p:cNvSpPr txBox="1"/>
            <p:nvPr>
              <p:custDataLst>
                <p:tags r:id="rId23"/>
              </p:custDataLst>
            </p:nvPr>
          </p:nvSpPr>
          <p:spPr>
            <a:xfrm>
              <a:off x="1733" y="1602"/>
              <a:ext cx="1254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160        2×56</a:t>
              </a:r>
            </a:p>
          </p:txBody>
        </p:sp>
        <p:sp>
          <p:nvSpPr>
            <p:cNvPr id="16" name="Text Box 7"/>
            <p:cNvSpPr txBox="1"/>
            <p:nvPr>
              <p:custDataLst>
                <p:tags r:id="rId24"/>
              </p:custDataLst>
            </p:nvPr>
          </p:nvSpPr>
          <p:spPr>
            <a:xfrm>
              <a:off x="1622" y="2057"/>
              <a:ext cx="1325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>
                  <a:latin typeface="微软雅黑" panose="020B0503020204020204" charset="-122"/>
                  <a:ea typeface="微软雅黑" panose="020B0503020204020204" charset="-122"/>
                </a:rPr>
                <a:t>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800t</a:t>
              </a:r>
              <a:r>
                <a:rPr lang="zh-CN" altLang="en-US" sz="2800">
                  <a:latin typeface="微软雅黑" panose="020B0503020204020204" charset="-122"/>
                  <a:ea typeface="微软雅黑" panose="020B0503020204020204" charset="-122"/>
                </a:rPr>
                <a:t>   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X</a:t>
              </a:r>
            </a:p>
          </p:txBody>
        </p:sp>
      </p:grpSp>
      <p:grpSp>
        <p:nvGrpSpPr>
          <p:cNvPr id="55" name="组合 54"/>
          <p:cNvGrpSpPr/>
          <p:nvPr>
            <p:custDataLst>
              <p:tags r:id="rId6"/>
            </p:custDataLst>
          </p:nvPr>
        </p:nvGrpSpPr>
        <p:grpSpPr>
          <a:xfrm>
            <a:off x="1936115" y="2077720"/>
            <a:ext cx="5055870" cy="605155"/>
            <a:chOff x="3089" y="8096"/>
            <a:chExt cx="7962" cy="953"/>
          </a:xfrm>
        </p:grpSpPr>
        <p:sp>
          <p:nvSpPr>
            <p:cNvPr id="36" name="文本框 35"/>
            <p:cNvSpPr txBox="1"/>
            <p:nvPr>
              <p:custDataLst>
                <p:tags r:id="rId18"/>
              </p:custDataLst>
            </p:nvPr>
          </p:nvSpPr>
          <p:spPr>
            <a:xfrm>
              <a:off x="3089" y="8227"/>
              <a:ext cx="796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3CO+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Fe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O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3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>
                  <a:solidFill>
                    <a:srgbClr val="2C2C2C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Fe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+3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CO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1" name="组合 40"/>
            <p:cNvGrpSpPr/>
            <p:nvPr>
              <p:custDataLst>
                <p:tags r:id="rId19"/>
              </p:custDataLst>
            </p:nvPr>
          </p:nvGrpSpPr>
          <p:grpSpPr>
            <a:xfrm>
              <a:off x="6666" y="8096"/>
              <a:ext cx="1156" cy="625"/>
              <a:chOff x="6228" y="8045"/>
              <a:chExt cx="1156" cy="625"/>
            </a:xfrm>
          </p:grpSpPr>
          <p:cxnSp>
            <p:nvCxnSpPr>
              <p:cNvPr id="38" name="直接连接符 37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6341" y="859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6349" y="867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文本框 39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6228" y="8045"/>
                <a:ext cx="115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高温</a:t>
                </a:r>
              </a:p>
            </p:txBody>
          </p:sp>
        </p:grpSp>
      </p:grpSp>
      <p:grpSp>
        <p:nvGrpSpPr>
          <p:cNvPr id="22" name="组合 21"/>
          <p:cNvGrpSpPr/>
          <p:nvPr>
            <p:custDataLst>
              <p:tags r:id="rId7"/>
            </p:custDataLst>
          </p:nvPr>
        </p:nvGrpSpPr>
        <p:grpSpPr>
          <a:xfrm>
            <a:off x="3829050" y="4716145"/>
            <a:ext cx="2413000" cy="521970"/>
            <a:chOff x="8014" y="8555"/>
            <a:chExt cx="3800" cy="822"/>
          </a:xfrm>
        </p:grpSpPr>
        <p:sp>
          <p:nvSpPr>
            <p:cNvPr id="23" name="Line 13"/>
            <p:cNvSpPr/>
            <p:nvPr>
              <p:custDataLst>
                <p:tags r:id="rId15"/>
              </p:custDataLst>
            </p:nvPr>
          </p:nvSpPr>
          <p:spPr>
            <a:xfrm flipV="1">
              <a:off x="8716" y="890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Text Box 20"/>
            <p:cNvSpPr txBox="1"/>
            <p:nvPr>
              <p:custDataLst>
                <p:tags r:id="rId16"/>
              </p:custDataLst>
            </p:nvPr>
          </p:nvSpPr>
          <p:spPr>
            <a:xfrm>
              <a:off x="8014" y="8555"/>
              <a:ext cx="380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X     560t</a:t>
              </a:r>
            </a:p>
          </p:txBody>
        </p:sp>
        <p:sp>
          <p:nvSpPr>
            <p:cNvPr id="25" name="Line 13"/>
            <p:cNvSpPr/>
            <p:nvPr>
              <p:custDataLst>
                <p:tags r:id="rId17"/>
              </p:custDataLst>
            </p:nvPr>
          </p:nvSpPr>
          <p:spPr>
            <a:xfrm flipV="1">
              <a:off x="8716" y="902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27" name="组合 26"/>
          <p:cNvGrpSpPr/>
          <p:nvPr>
            <p:custDataLst>
              <p:tags r:id="rId8"/>
            </p:custDataLst>
          </p:nvPr>
        </p:nvGrpSpPr>
        <p:grpSpPr>
          <a:xfrm>
            <a:off x="2296795" y="3799840"/>
            <a:ext cx="3783310" cy="953135"/>
            <a:chOff x="5625" y="6560"/>
            <a:chExt cx="6099" cy="1501"/>
          </a:xfrm>
        </p:grpSpPr>
        <p:sp>
          <p:nvSpPr>
            <p:cNvPr id="28" name="Text Box 9"/>
            <p:cNvSpPr txBox="1"/>
            <p:nvPr>
              <p:custDataLst>
                <p:tags r:id="rId12"/>
              </p:custDataLst>
            </p:nvPr>
          </p:nvSpPr>
          <p:spPr>
            <a:xfrm>
              <a:off x="5625" y="6560"/>
              <a:ext cx="6099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160   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800t</a:t>
              </a:r>
              <a:endPara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2×56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X</a:t>
              </a:r>
            </a:p>
          </p:txBody>
        </p:sp>
        <p:sp>
          <p:nvSpPr>
            <p:cNvPr id="29" name="Line 13"/>
            <p:cNvSpPr/>
            <p:nvPr>
              <p:custDataLst>
                <p:tags r:id="rId13"/>
              </p:custDataLst>
            </p:nvPr>
          </p:nvSpPr>
          <p:spPr>
            <a:xfrm flipV="1">
              <a:off x="8724" y="7260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Line 13"/>
            <p:cNvSpPr/>
            <p:nvPr>
              <p:custDataLst>
                <p:tags r:id="rId14"/>
              </p:custDataLst>
            </p:nvPr>
          </p:nvSpPr>
          <p:spPr>
            <a:xfrm flipV="1">
              <a:off x="8732" y="738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37" name="Text Box 21"/>
          <p:cNvSpPr txBox="1"/>
          <p:nvPr>
            <p:custDataLst>
              <p:tags r:id="rId9"/>
            </p:custDataLst>
          </p:nvPr>
        </p:nvSpPr>
        <p:spPr>
          <a:xfrm>
            <a:off x="1554379" y="5892810"/>
            <a:ext cx="5306261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答：</a:t>
            </a:r>
            <a:r>
              <a:rPr lang="zh-CN" altLang="en-US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可以炼出纯铁的质量是</a:t>
            </a:r>
            <a:r>
              <a:rPr 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560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>
            <a:off x="3063215" y="4325620"/>
            <a:ext cx="9096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11"/>
            </p:custDataLst>
          </p:nvPr>
        </p:nvCxnSpPr>
        <p:spPr>
          <a:xfrm>
            <a:off x="4941570" y="4325620"/>
            <a:ext cx="8877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5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39939"/>
          <p:cNvSpPr/>
          <p:nvPr>
            <p:custDataLst>
              <p:tags r:id="rId1"/>
            </p:custDataLst>
          </p:nvPr>
        </p:nvSpPr>
        <p:spPr>
          <a:xfrm>
            <a:off x="-901700" y="-743421"/>
            <a:ext cx="11690350" cy="1200308"/>
          </a:xfrm>
          <a:prstGeom prst="rect">
            <a:avLst/>
          </a:prstGeom>
          <a:noFill/>
          <a:ln w="9525">
            <a:noFill/>
          </a:ln>
        </p:spPr>
        <p:txBody>
          <a:bodyPr wrap="square" lIns="91422" tIns="45710" rIns="91422" bIns="45710" anchor="t" anchorCtr="0">
            <a:spAutoFit/>
          </a:bodyPr>
          <a:lstStyle/>
          <a:p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生铁中含有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560t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纯铁，生铁中含铁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96%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，生铁的质量是多少？</a:t>
            </a:r>
          </a:p>
        </p:txBody>
      </p:sp>
      <p:sp>
        <p:nvSpPr>
          <p:cNvPr id="39948" name="矩形 39947"/>
          <p:cNvSpPr/>
          <p:nvPr>
            <p:custDataLst>
              <p:tags r:id="rId2"/>
            </p:custDataLst>
          </p:nvPr>
        </p:nvSpPr>
        <p:spPr>
          <a:xfrm>
            <a:off x="270669" y="1806751"/>
            <a:ext cx="4852574" cy="5232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某物质的质量分数（纯度）＝</a:t>
            </a:r>
          </a:p>
        </p:txBody>
      </p:sp>
      <p:sp>
        <p:nvSpPr>
          <p:cNvPr id="39949" name="矩形 39948"/>
          <p:cNvSpPr/>
          <p:nvPr>
            <p:custDataLst>
              <p:tags r:id="rId3"/>
            </p:custDataLst>
          </p:nvPr>
        </p:nvSpPr>
        <p:spPr>
          <a:xfrm>
            <a:off x="5231603" y="1674195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某物质的质量</a:t>
            </a:r>
          </a:p>
        </p:txBody>
      </p:sp>
      <p:sp>
        <p:nvSpPr>
          <p:cNvPr id="39950" name="矩形 39949"/>
          <p:cNvSpPr/>
          <p:nvPr>
            <p:custDataLst>
              <p:tags r:id="rId4"/>
            </p:custDataLst>
          </p:nvPr>
        </p:nvSpPr>
        <p:spPr>
          <a:xfrm>
            <a:off x="5282403" y="2329951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不纯物的质量</a:t>
            </a:r>
          </a:p>
        </p:txBody>
      </p:sp>
      <p:sp>
        <p:nvSpPr>
          <p:cNvPr id="39951" name="直接连接符 39950"/>
          <p:cNvSpPr/>
          <p:nvPr>
            <p:custDataLst>
              <p:tags r:id="rId5"/>
            </p:custDataLst>
          </p:nvPr>
        </p:nvSpPr>
        <p:spPr>
          <a:xfrm>
            <a:off x="5231603" y="2194895"/>
            <a:ext cx="237648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9952" name="矩形 39951"/>
          <p:cNvSpPr/>
          <p:nvPr>
            <p:custDataLst>
              <p:tags r:id="rId6"/>
            </p:custDataLst>
          </p:nvPr>
        </p:nvSpPr>
        <p:spPr>
          <a:xfrm>
            <a:off x="7945849" y="1934545"/>
            <a:ext cx="1266825" cy="458788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×100%</a:t>
            </a: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350040" y="3167400"/>
            <a:ext cx="2684463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不纯物的质量＝</a:t>
            </a: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3086890" y="3167400"/>
            <a:ext cx="2327275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某物质的质量</a:t>
            </a: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5231603" y="3167400"/>
            <a:ext cx="4767615" cy="5232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en-US" altLang="en-US" sz="2800">
                <a:latin typeface="微软雅黑" panose="020B0503020204020204" charset="-122"/>
                <a:ea typeface="微软雅黑" panose="020B0503020204020204" charset="-122"/>
              </a:rPr>
              <a:t>÷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某物质的质量分数（纯度）</a:t>
            </a:r>
          </a:p>
        </p:txBody>
      </p:sp>
      <p:sp>
        <p:nvSpPr>
          <p:cNvPr id="14" name="Text Box 28"/>
          <p:cNvSpPr txBox="1"/>
          <p:nvPr>
            <p:custDataLst>
              <p:tags r:id="rId10"/>
            </p:custDataLst>
          </p:nvPr>
        </p:nvSpPr>
        <p:spPr>
          <a:xfrm>
            <a:off x="464657" y="4605659"/>
            <a:ext cx="52444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生铁的质量</a:t>
            </a:r>
            <a:r>
              <a:rPr lang="en-US" altLang="zh-CN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:560t÷ 96%=583t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8" grpId="0"/>
      <p:bldP spid="39949" grpId="0"/>
      <p:bldP spid="39950" grpId="0"/>
      <p:bldP spid="39952" grpId="0"/>
      <p:bldP spid="9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789843" y="4999691"/>
            <a:ext cx="309880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2600" b="1">
              <a:solidFill>
                <a:schemeClr val="accent6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768350" y="307340"/>
            <a:ext cx="2206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90B951"/>
                </a:solidFill>
                <a:latin typeface="微软雅黑" panose="020B0503020204020204" charset="-122"/>
                <a:ea typeface="微软雅黑" panose="020B0503020204020204" charset="-122"/>
              </a:rPr>
              <a:t>知识讲解</a:t>
            </a:r>
          </a:p>
        </p:txBody>
      </p:sp>
      <p:sp>
        <p:nvSpPr>
          <p:cNvPr id="30723" name="Text Box 3"/>
          <p:cNvSpPr txBox="1"/>
          <p:nvPr>
            <p:custDataLst>
              <p:tags r:id="rId3"/>
            </p:custDataLst>
          </p:nvPr>
        </p:nvSpPr>
        <p:spPr>
          <a:xfrm>
            <a:off x="737235" y="968375"/>
            <a:ext cx="1024826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知识回顾：</a:t>
            </a:r>
            <a:r>
              <a:rPr lang="en-US" altLang="zh-CN" sz="32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800t</a:t>
            </a:r>
            <a:r>
              <a:rPr lang="zh-CN" altLang="zh-CN" sz="32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altLang="en-US" sz="32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氧化铁理论上可以炼出纯铁多少吨？</a:t>
            </a:r>
          </a:p>
        </p:txBody>
      </p:sp>
      <p:sp>
        <p:nvSpPr>
          <p:cNvPr id="30724" name="Text Box 4"/>
          <p:cNvSpPr txBox="1"/>
          <p:nvPr>
            <p:custDataLst>
              <p:tags r:id="rId4"/>
            </p:custDataLst>
          </p:nvPr>
        </p:nvSpPr>
        <p:spPr>
          <a:xfrm>
            <a:off x="2430780" y="1702753"/>
            <a:ext cx="608076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设理论上可以炼出的纯铁质量为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Group 26"/>
          <p:cNvGrpSpPr/>
          <p:nvPr>
            <p:custDataLst>
              <p:tags r:id="rId5"/>
            </p:custDataLst>
          </p:nvPr>
        </p:nvGrpSpPr>
        <p:grpSpPr>
          <a:xfrm>
            <a:off x="3949357" y="3024789"/>
            <a:ext cx="6329045" cy="1056943"/>
            <a:chOff x="1622" y="1602"/>
            <a:chExt cx="2631" cy="899"/>
          </a:xfrm>
        </p:grpSpPr>
        <p:sp>
          <p:nvSpPr>
            <p:cNvPr id="48133" name="Text Box 6"/>
            <p:cNvSpPr txBox="1"/>
            <p:nvPr>
              <p:custDataLst>
                <p:tags r:id="rId23"/>
              </p:custDataLst>
            </p:nvPr>
          </p:nvSpPr>
          <p:spPr>
            <a:xfrm>
              <a:off x="1733" y="1602"/>
              <a:ext cx="2494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160        2×56</a:t>
              </a:r>
            </a:p>
          </p:txBody>
        </p:sp>
        <p:sp>
          <p:nvSpPr>
            <p:cNvPr id="4" name="Text Box 7"/>
            <p:cNvSpPr txBox="1"/>
            <p:nvPr>
              <p:custDataLst>
                <p:tags r:id="rId24"/>
              </p:custDataLst>
            </p:nvPr>
          </p:nvSpPr>
          <p:spPr>
            <a:xfrm>
              <a:off x="1622" y="2057"/>
              <a:ext cx="2631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    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800t</a:t>
              </a: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          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X</a:t>
              </a:r>
            </a:p>
          </p:txBody>
        </p:sp>
      </p:grpSp>
      <p:grpSp>
        <p:nvGrpSpPr>
          <p:cNvPr id="55" name="组合 54"/>
          <p:cNvGrpSpPr/>
          <p:nvPr>
            <p:custDataLst>
              <p:tags r:id="rId6"/>
            </p:custDataLst>
          </p:nvPr>
        </p:nvGrpSpPr>
        <p:grpSpPr>
          <a:xfrm>
            <a:off x="3195955" y="2336800"/>
            <a:ext cx="5055870" cy="605155"/>
            <a:chOff x="3089" y="8096"/>
            <a:chExt cx="7962" cy="953"/>
          </a:xfrm>
        </p:grpSpPr>
        <p:sp>
          <p:nvSpPr>
            <p:cNvPr id="36" name="文本框 35"/>
            <p:cNvSpPr txBox="1"/>
            <p:nvPr>
              <p:custDataLst>
                <p:tags r:id="rId18"/>
              </p:custDataLst>
            </p:nvPr>
          </p:nvSpPr>
          <p:spPr>
            <a:xfrm>
              <a:off x="3089" y="8227"/>
              <a:ext cx="796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3CO+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Fe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O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3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      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>
                  <a:solidFill>
                    <a:srgbClr val="2C2C2C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Fe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+3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CO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1" name="组合 40"/>
            <p:cNvGrpSpPr/>
            <p:nvPr>
              <p:custDataLst>
                <p:tags r:id="rId19"/>
              </p:custDataLst>
            </p:nvPr>
          </p:nvGrpSpPr>
          <p:grpSpPr>
            <a:xfrm>
              <a:off x="6666" y="8096"/>
              <a:ext cx="1156" cy="625"/>
              <a:chOff x="6228" y="8045"/>
              <a:chExt cx="1156" cy="625"/>
            </a:xfrm>
          </p:grpSpPr>
          <p:cxnSp>
            <p:nvCxnSpPr>
              <p:cNvPr id="38" name="直接连接符 37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6341" y="859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6349" y="867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文本框 39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6228" y="8045"/>
                <a:ext cx="115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高温</a:t>
                </a:r>
              </a:p>
            </p:txBody>
          </p:sp>
        </p:grpSp>
      </p:grpSp>
      <p:sp>
        <p:nvSpPr>
          <p:cNvPr id="30741" name="Text Box 21"/>
          <p:cNvSpPr txBox="1"/>
          <p:nvPr>
            <p:custDataLst>
              <p:tags r:id="rId7"/>
            </p:custDataLst>
          </p:nvPr>
        </p:nvSpPr>
        <p:spPr>
          <a:xfrm>
            <a:off x="2731453" y="5835968"/>
            <a:ext cx="748157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答：</a:t>
            </a:r>
            <a:r>
              <a:rPr lang="en-US" altLang="zh-CN" sz="28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800t</a:t>
            </a:r>
            <a:r>
              <a:rPr lang="zh-CN" altLang="zh-CN" sz="28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zh-CN" altLang="en-US" sz="2800" b="1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氧化铁理论上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可以炼出纯铁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560t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grpSp>
        <p:nvGrpSpPr>
          <p:cNvPr id="15" name="组合 14"/>
          <p:cNvGrpSpPr/>
          <p:nvPr>
            <p:custDataLst>
              <p:tags r:id="rId8"/>
            </p:custDataLst>
          </p:nvPr>
        </p:nvGrpSpPr>
        <p:grpSpPr>
          <a:xfrm>
            <a:off x="3571875" y="4150995"/>
            <a:ext cx="3617595" cy="953135"/>
            <a:chOff x="5625" y="6537"/>
            <a:chExt cx="5697" cy="1501"/>
          </a:xfrm>
        </p:grpSpPr>
        <p:sp>
          <p:nvSpPr>
            <p:cNvPr id="48137" name="Line 10"/>
            <p:cNvSpPr/>
            <p:nvPr>
              <p:custDataLst>
                <p:tags r:id="rId13"/>
              </p:custDataLst>
            </p:nvPr>
          </p:nvSpPr>
          <p:spPr>
            <a:xfrm flipV="1">
              <a:off x="6778" y="7265"/>
              <a:ext cx="1550" cy="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138" name="Line 11"/>
            <p:cNvSpPr/>
            <p:nvPr>
              <p:custDataLst>
                <p:tags r:id="rId14"/>
              </p:custDataLst>
            </p:nvPr>
          </p:nvSpPr>
          <p:spPr>
            <a:xfrm>
              <a:off x="9700" y="7255"/>
              <a:ext cx="1537" cy="5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136" name="Text Box 9"/>
            <p:cNvSpPr txBox="1"/>
            <p:nvPr>
              <p:custDataLst>
                <p:tags r:id="rId15"/>
              </p:custDataLst>
            </p:nvPr>
          </p:nvSpPr>
          <p:spPr>
            <a:xfrm>
              <a:off x="5625" y="6537"/>
              <a:ext cx="5697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160          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800t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2×56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X</a:t>
              </a:r>
            </a:p>
          </p:txBody>
        </p:sp>
        <p:sp>
          <p:nvSpPr>
            <p:cNvPr id="48140" name="Line 13"/>
            <p:cNvSpPr/>
            <p:nvPr>
              <p:custDataLst>
                <p:tags r:id="rId16"/>
              </p:custDataLst>
            </p:nvPr>
          </p:nvSpPr>
          <p:spPr>
            <a:xfrm flipV="1">
              <a:off x="8724" y="7283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Line 13"/>
            <p:cNvSpPr/>
            <p:nvPr>
              <p:custDataLst>
                <p:tags r:id="rId17"/>
              </p:custDataLst>
            </p:nvPr>
          </p:nvSpPr>
          <p:spPr>
            <a:xfrm flipV="1">
              <a:off x="8732" y="738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组合 11"/>
          <p:cNvGrpSpPr/>
          <p:nvPr>
            <p:custDataLst>
              <p:tags r:id="rId9"/>
            </p:custDataLst>
          </p:nvPr>
        </p:nvGrpSpPr>
        <p:grpSpPr>
          <a:xfrm>
            <a:off x="5088890" y="5249545"/>
            <a:ext cx="2413000" cy="521970"/>
            <a:chOff x="8014" y="8555"/>
            <a:chExt cx="3800" cy="822"/>
          </a:xfrm>
        </p:grpSpPr>
        <p:sp>
          <p:nvSpPr>
            <p:cNvPr id="9" name="Line 13"/>
            <p:cNvSpPr/>
            <p:nvPr>
              <p:custDataLst>
                <p:tags r:id="rId10"/>
              </p:custDataLst>
            </p:nvPr>
          </p:nvSpPr>
          <p:spPr>
            <a:xfrm flipV="1">
              <a:off x="8716" y="890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740" name="Text Box 20"/>
            <p:cNvSpPr txBox="1"/>
            <p:nvPr>
              <p:custDataLst>
                <p:tags r:id="rId11"/>
              </p:custDataLst>
            </p:nvPr>
          </p:nvSpPr>
          <p:spPr>
            <a:xfrm>
              <a:off x="8014" y="8555"/>
              <a:ext cx="380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X     560t</a:t>
              </a:r>
            </a:p>
          </p:txBody>
        </p:sp>
        <p:sp>
          <p:nvSpPr>
            <p:cNvPr id="10" name="Line 13"/>
            <p:cNvSpPr/>
            <p:nvPr>
              <p:custDataLst>
                <p:tags r:id="rId12"/>
              </p:custDataLst>
            </p:nvPr>
          </p:nvSpPr>
          <p:spPr>
            <a:xfrm flipV="1">
              <a:off x="8716" y="902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59740" y="662305"/>
            <a:ext cx="11245850" cy="130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例：用</a:t>
            </a:r>
            <a:r>
              <a:rPr lang="en-US" altLang="zh-CN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 t </a:t>
            </a:r>
            <a:r>
              <a:rPr lang="zh-CN" altLang="en-US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含氧化铁</a:t>
            </a:r>
            <a:r>
              <a:rPr lang="en-US" altLang="zh-CN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lang="zh-CN" altLang="en-US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％的赤铁矿石，理论上可以炼出含铁</a:t>
            </a:r>
            <a:r>
              <a:rPr lang="en-US" altLang="zh-CN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</a:t>
            </a:r>
            <a:r>
              <a:rPr lang="zh-CN" altLang="en-US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％的生铁多少吨</a:t>
            </a:r>
            <a:r>
              <a:rPr lang="en-US" altLang="zh-CN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?</a:t>
            </a:r>
          </a:p>
        </p:txBody>
      </p:sp>
      <p:sp>
        <p:nvSpPr>
          <p:cNvPr id="10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28565" y="2151602"/>
            <a:ext cx="82216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解：设理论上可以炼出含铁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96%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的生铁的质量为</a:t>
            </a:r>
            <a:r>
              <a:rPr lang="en-US" altLang="zh-CN" sz="2800" b="0" i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x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2" name="Text Box 1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65387" y="3348164"/>
            <a:ext cx="44481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160                          2×56</a:t>
            </a:r>
          </a:p>
        </p:txBody>
      </p:sp>
      <p:sp>
        <p:nvSpPr>
          <p:cNvPr id="13" name="Text Box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19337" y="3779964"/>
            <a:ext cx="50625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1000t×80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％             </a:t>
            </a:r>
            <a:r>
              <a:rPr lang="en-US" altLang="zh-CN" sz="2800" b="0" i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x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·96%</a:t>
            </a:r>
          </a:p>
        </p:txBody>
      </p: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772281" y="4240791"/>
            <a:ext cx="4938814" cy="1168400"/>
            <a:chOff x="5870706" y="4600201"/>
            <a:chExt cx="4938814" cy="1168400"/>
          </a:xfrm>
        </p:grpSpPr>
        <p:grpSp>
          <p:nvGrpSpPr>
            <p:cNvPr id="21" name="Group 30"/>
            <p:cNvGrpSpPr/>
            <p:nvPr>
              <p:custDataLst>
                <p:tags r:id="rId15"/>
              </p:custDataLst>
            </p:nvPr>
          </p:nvGrpSpPr>
          <p:grpSpPr>
            <a:xfrm>
              <a:off x="5870706" y="4600201"/>
              <a:ext cx="4127500" cy="1168400"/>
              <a:chOff x="1423" y="3446"/>
              <a:chExt cx="2384" cy="736"/>
            </a:xfrm>
          </p:grpSpPr>
          <p:sp>
            <p:nvSpPr>
              <p:cNvPr id="22" name="Rectangle 23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423" y="3610"/>
                <a:ext cx="590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0" i="1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x </a:t>
                </a:r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=</a:t>
                </a:r>
              </a:p>
            </p:txBody>
          </p:sp>
          <p:grpSp>
            <p:nvGrpSpPr>
              <p:cNvPr id="23" name="Group 27"/>
              <p:cNvGrpSpPr/>
              <p:nvPr>
                <p:custDataLst>
                  <p:tags r:id="rId18"/>
                </p:custDataLst>
              </p:nvPr>
            </p:nvGrpSpPr>
            <p:grpSpPr>
              <a:xfrm>
                <a:off x="1791" y="3446"/>
                <a:ext cx="2016" cy="736"/>
                <a:chOff x="1927" y="3612"/>
                <a:chExt cx="2016" cy="736"/>
              </a:xfrm>
            </p:grpSpPr>
            <p:sp>
              <p:nvSpPr>
                <p:cNvPr id="24" name="Text Box 25"/>
                <p:cNvSpPr txBox="1">
                  <a:spLocks noChangeArrowheads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1927" y="3612"/>
                  <a:ext cx="2016" cy="7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2800" b="0">
                      <a:latin typeface="Times New Roman" panose="02020603050405020304" pitchFamily="18" charset="0"/>
                      <a:ea typeface="微软雅黑" panose="020B0503020204020204" charset="-122"/>
                      <a:cs typeface="Times New Roman" panose="02020603050405020304" pitchFamily="18" charset="0"/>
                    </a:rPr>
                    <a:t>2×56× 1000t×80</a:t>
                  </a:r>
                  <a:r>
                    <a:rPr lang="zh-CN" altLang="en-US" sz="2800" b="0">
                      <a:latin typeface="Times New Roman" panose="02020603050405020304" pitchFamily="18" charset="0"/>
                      <a:ea typeface="微软雅黑" panose="020B0503020204020204" charset="-122"/>
                      <a:cs typeface="Times New Roman" panose="02020603050405020304" pitchFamily="18" charset="0"/>
                    </a:rPr>
                    <a:t>％ </a:t>
                  </a:r>
                </a:p>
                <a:p>
                  <a:pPr eaLnBrk="1" hangingPunct="1">
                    <a:spcBef>
                      <a:spcPct val="50000"/>
                    </a:spcBef>
                  </a:pPr>
                  <a:r>
                    <a:rPr lang="zh-CN" altLang="en-US" sz="2800" b="0">
                      <a:latin typeface="Times New Roman" panose="02020603050405020304" pitchFamily="18" charset="0"/>
                      <a:ea typeface="微软雅黑" panose="020B0503020204020204" charset="-122"/>
                      <a:cs typeface="Times New Roman" panose="02020603050405020304" pitchFamily="18" charset="0"/>
                    </a:rPr>
                    <a:t>       </a:t>
                  </a:r>
                  <a:r>
                    <a:rPr lang="en-US" altLang="zh-CN" sz="2800" b="0">
                      <a:latin typeface="Times New Roman" panose="02020603050405020304" pitchFamily="18" charset="0"/>
                      <a:ea typeface="微软雅黑" panose="020B0503020204020204" charset="-122"/>
                      <a:cs typeface="Times New Roman" panose="02020603050405020304" pitchFamily="18" charset="0"/>
                    </a:rPr>
                    <a:t>160×96%</a:t>
                  </a:r>
                </a:p>
              </p:txBody>
            </p:sp>
            <p:sp>
              <p:nvSpPr>
                <p:cNvPr id="25" name="Line 26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1979" y="3980"/>
                  <a:ext cx="1708" cy="0"/>
                </a:xfrm>
                <a:prstGeom prst="line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6" name="Text Box 28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9246272" y="4922791"/>
              <a:ext cx="156324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=</a:t>
              </a:r>
              <a:r>
                <a:rPr lang="en-US" altLang="zh-CN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583 t</a:t>
              </a:r>
            </a:p>
          </p:txBody>
        </p:sp>
      </p:grpSp>
      <p:sp>
        <p:nvSpPr>
          <p:cNvPr id="27" name="Text Box 2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09565" y="5579502"/>
            <a:ext cx="73388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答：理论上可以炼出含铁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96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％的生铁</a:t>
            </a:r>
            <a:r>
              <a:rPr lang="en-US" altLang="zh-CN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583</a:t>
            </a:r>
            <a:r>
              <a:rPr lang="zh-CN" altLang="en-US"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吨。</a:t>
            </a:r>
          </a:p>
        </p:txBody>
      </p:sp>
      <p:grpSp>
        <p:nvGrpSpPr>
          <p:cNvPr id="4" name="组合 3"/>
          <p:cNvGrpSpPr/>
          <p:nvPr>
            <p:custDataLst>
              <p:tags r:id="rId7"/>
            </p:custDataLst>
          </p:nvPr>
        </p:nvGrpSpPr>
        <p:grpSpPr>
          <a:xfrm>
            <a:off x="1892362" y="2705226"/>
            <a:ext cx="4778872" cy="708958"/>
            <a:chOff x="1990787" y="3064636"/>
            <a:chExt cx="4778872" cy="708958"/>
          </a:xfrm>
        </p:grpSpPr>
        <p:sp>
          <p:nvSpPr>
            <p:cNvPr id="11" name="Text Box 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990787" y="3250374"/>
              <a:ext cx="47788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Fe</a:t>
              </a:r>
              <a:r>
                <a:rPr lang="en-US" altLang="zh-CN" sz="2800" b="0" baseline="-250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O</a:t>
              </a:r>
              <a:r>
                <a:rPr lang="en-US" altLang="zh-CN" sz="2800" b="0" baseline="-250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3 </a:t>
              </a:r>
              <a:r>
                <a:rPr lang="en-US" altLang="zh-CN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+ 3CO ==== 2Fe + 3CO</a:t>
              </a:r>
              <a:r>
                <a:rPr lang="en-US" altLang="zh-CN" sz="2800" b="0" baseline="-250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135500" y="3064636"/>
              <a:ext cx="979487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2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高温</a:t>
              </a:r>
            </a:p>
          </p:txBody>
        </p:sp>
      </p:grpSp>
      <p:grpSp>
        <p:nvGrpSpPr>
          <p:cNvPr id="5" name="组合 4"/>
          <p:cNvGrpSpPr/>
          <p:nvPr>
            <p:custDataLst>
              <p:tags r:id="rId8"/>
            </p:custDataLst>
          </p:nvPr>
        </p:nvGrpSpPr>
        <p:grpSpPr>
          <a:xfrm>
            <a:off x="1511362" y="4284792"/>
            <a:ext cx="5080000" cy="954088"/>
            <a:chOff x="1609787" y="4644202"/>
            <a:chExt cx="5080000" cy="954088"/>
          </a:xfrm>
        </p:grpSpPr>
        <p:sp>
          <p:nvSpPr>
            <p:cNvPr id="15" name="Text Box 1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609787" y="4644202"/>
              <a:ext cx="508000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       160              2×56</a:t>
              </a:r>
            </a:p>
            <a:p>
              <a:pPr eaLnBrk="1" hangingPunct="1"/>
              <a:r>
                <a:rPr lang="en-US" altLang="zh-CN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1000t×80</a:t>
              </a:r>
              <a:r>
                <a:rPr lang="zh-CN" altLang="en-US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％      </a:t>
              </a:r>
              <a:r>
                <a:rPr lang="en-US" altLang="zh-CN" sz="2800" b="0" i="1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2800" b="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·96%</a:t>
              </a:r>
            </a:p>
          </p:txBody>
        </p:sp>
        <p:sp>
          <p:nvSpPr>
            <p:cNvPr id="16" name="Line 15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2133498" y="5120452"/>
              <a:ext cx="1686013" cy="0"/>
            </a:xfrm>
            <a:prstGeom prst="line">
              <a:avLst/>
            </a:prstGeom>
            <a:ln w="12700"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ln w="28575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4419694" y="5118515"/>
              <a:ext cx="1018127" cy="0"/>
            </a:xfrm>
            <a:prstGeom prst="line">
              <a:avLst/>
            </a:prstGeom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12"/>
              </p:custDataLst>
            </p:nvPr>
          </p:nvSpPr>
          <p:spPr>
            <a:xfrm>
              <a:off x="3938170" y="4856905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/>
          <p:nvPr>
            <p:custDataLst>
              <p:tags r:id="rId2"/>
            </p:custDataLst>
          </p:nvPr>
        </p:nvSpPr>
        <p:spPr>
          <a:xfrm>
            <a:off x="603885" y="1156335"/>
            <a:ext cx="1103757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、某钢铁厂每天需消耗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5000t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含氧化铁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76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％的赤铁矿石，该厂理论上可以日产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Fe98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％的生铁多少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 Box 6"/>
          <p:cNvSpPr txBox="1"/>
          <p:nvPr>
            <p:custDataLst>
              <p:tags r:id="rId3"/>
            </p:custDataLst>
          </p:nvPr>
        </p:nvSpPr>
        <p:spPr>
          <a:xfrm>
            <a:off x="745490" y="3244850"/>
            <a:ext cx="1028636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、冶炼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2000t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含杂质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％的生铁，需要含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Fe</a:t>
            </a:r>
            <a:r>
              <a:rPr lang="en-US" altLang="zh-CN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lang="en-US" altLang="zh-CN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的赤铁矿石多少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"/>
          <p:cNvSpPr txBox="1"/>
          <p:nvPr>
            <p:custDataLst>
              <p:tags r:id="rId1"/>
            </p:custDataLst>
          </p:nvPr>
        </p:nvSpPr>
        <p:spPr>
          <a:xfrm>
            <a:off x="7412805" y="282067"/>
            <a:ext cx="3932414" cy="5762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地壳中金属元素的含量</a:t>
            </a:r>
          </a:p>
        </p:txBody>
      </p:sp>
      <p:graphicFrame>
        <p:nvGraphicFramePr>
          <p:cNvPr id="10" name="表格 1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287260" y="861060"/>
          <a:ext cx="4227195" cy="5364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13280"/>
                <a:gridCol w="2113915"/>
              </a:tblGrid>
              <a:tr h="4876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元素名称</a:t>
                      </a:r>
                      <a:endParaRPr lang="zh-CN" altLang="en-US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质量分数</a:t>
                      </a:r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/%</a:t>
                      </a:r>
                      <a:endParaRPr lang="zh-CN" altLang="en-US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铝</a:t>
                      </a:r>
                      <a:endParaRPr lang="zh-CN" altLang="en-US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7.73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铁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4.75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钙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3.45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钠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2.74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钾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2.47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镁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2.00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锌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0.008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铜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0.007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银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0.00001</a:t>
                      </a:r>
                      <a:endParaRPr lang="en-US" altLang="zh-CN" sz="2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金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0.0000005</a:t>
                      </a:r>
                      <a:endParaRPr lang="en-US" altLang="zh-CN" sz="2600" b="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椭圆 11"/>
          <p:cNvSpPr/>
          <p:nvPr>
            <p:custDataLst>
              <p:tags r:id="rId3"/>
            </p:custDataLst>
          </p:nvPr>
        </p:nvSpPr>
        <p:spPr>
          <a:xfrm>
            <a:off x="7937561" y="1319515"/>
            <a:ext cx="810228" cy="52086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椭圆 13"/>
          <p:cNvSpPr/>
          <p:nvPr>
            <p:custDataLst>
              <p:tags r:id="rId4"/>
            </p:custDataLst>
          </p:nvPr>
        </p:nvSpPr>
        <p:spPr>
          <a:xfrm>
            <a:off x="7937561" y="1777658"/>
            <a:ext cx="810228" cy="52086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椭圆 14"/>
          <p:cNvSpPr/>
          <p:nvPr>
            <p:custDataLst>
              <p:tags r:id="rId5"/>
            </p:custDataLst>
          </p:nvPr>
        </p:nvSpPr>
        <p:spPr>
          <a:xfrm>
            <a:off x="7937561" y="4721527"/>
            <a:ext cx="810228" cy="52086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椭圆 15"/>
          <p:cNvSpPr/>
          <p:nvPr>
            <p:custDataLst>
              <p:tags r:id="rId6"/>
            </p:custDataLst>
          </p:nvPr>
        </p:nvSpPr>
        <p:spPr>
          <a:xfrm>
            <a:off x="7937561" y="5242388"/>
            <a:ext cx="810228" cy="983464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80060" y="180340"/>
            <a:ext cx="600075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交流讨论：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目前人类普遍使用的金属有哪些？</a:t>
            </a:r>
          </a:p>
        </p:txBody>
      </p:sp>
      <p:grpSp>
        <p:nvGrpSpPr>
          <p:cNvPr id="18" name="组合 26"/>
          <p:cNvGrpSpPr/>
          <p:nvPr>
            <p:custDataLst>
              <p:tags r:id="rId8"/>
            </p:custDataLst>
          </p:nvPr>
        </p:nvGrpSpPr>
        <p:grpSpPr>
          <a:xfrm>
            <a:off x="571500" y="1703070"/>
            <a:ext cx="5524500" cy="4831080"/>
            <a:chOff x="294612" y="2213475"/>
            <a:chExt cx="5258001" cy="4617294"/>
          </a:xfrm>
        </p:grpSpPr>
        <p:pic>
          <p:nvPicPr>
            <p:cNvPr id="19" name="图片 18" descr="铝合金扶梯(jiu)-1.jp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654942" y="2390312"/>
              <a:ext cx="1440240" cy="2160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图片 19" descr="铝合金扶梯(jiu)-1.jpg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2238304" y="2213475"/>
              <a:ext cx="1440000" cy="2160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图片 20" descr="铝合金扶梯(jiu)-1.jpg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/>
            <a:stretch>
              <a:fillRect/>
            </a:stretch>
          </p:blipFill>
          <p:spPr>
            <a:xfrm>
              <a:off x="3821425" y="2390312"/>
              <a:ext cx="1439784" cy="2160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2" name="图片 21" descr="铝合金扶梯(jiu)-1.jpg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1423119" y="4671113"/>
              <a:ext cx="1440240" cy="215931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图片 22" descr="铝合金扶梯(jiu)-1.jp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3048533" y="4670769"/>
              <a:ext cx="1440000" cy="2160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4" name="矩形 20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634798" y="4299395"/>
              <a:ext cx="1570994" cy="38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</a:rPr>
                <a:t>铝合金楼梯</a:t>
              </a:r>
            </a:p>
          </p:txBody>
        </p:sp>
        <p:sp>
          <p:nvSpPr>
            <p:cNvPr id="25" name="矩形 21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183565" y="4300444"/>
              <a:ext cx="1561578" cy="38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</a:rPr>
                <a:t>不锈钢水壶</a:t>
              </a:r>
            </a:p>
          </p:txBody>
        </p:sp>
        <p:sp>
          <p:nvSpPr>
            <p:cNvPr id="26" name="矩形 22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813228" y="4299395"/>
              <a:ext cx="1421190" cy="38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</a:rPr>
                <a:t>铜导线</a:t>
              </a:r>
            </a:p>
          </p:txBody>
        </p:sp>
        <p:sp>
          <p:nvSpPr>
            <p:cNvPr id="27" name="矩形 23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94612" y="5560202"/>
              <a:ext cx="1421190" cy="38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</a:rPr>
                <a:t>黄金戒指</a:t>
              </a:r>
            </a:p>
          </p:txBody>
        </p:sp>
        <p:sp>
          <p:nvSpPr>
            <p:cNvPr id="28" name="矩形 24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131423" y="5489567"/>
              <a:ext cx="1421190" cy="38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</a:rPr>
                <a:t>银手镯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6"/>
          <p:cNvSpPr txBox="1"/>
          <p:nvPr>
            <p:custDataLst>
              <p:tags r:id="rId2"/>
            </p:custDataLst>
          </p:nvPr>
        </p:nvSpPr>
        <p:spPr>
          <a:xfrm>
            <a:off x="346075" y="953770"/>
            <a:ext cx="11280140" cy="5260975"/>
          </a:xfrm>
          <a:prstGeom prst="rect">
            <a:avLst/>
          </a:prstGeom>
          <a:noFill/>
          <a:ln w="9525">
            <a:noFill/>
          </a:ln>
        </p:spPr>
        <p:txBody>
          <a:bodyPr wrap="square" lIns="91437" tIns="45718" rIns="91437" bIns="45718" anchor="t">
            <a:spAutoFit/>
          </a:bodyPr>
          <a:lstStyle/>
          <a:p>
            <a:pPr lvl="0"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实验室里，用如图所示装置还原氧化铁的过程中，可能生成四氧化三铁、氧化亚铁等固体物质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关于该实验，下列说法错误的是（     ）</a:t>
            </a:r>
            <a:endParaRPr kumimoji="0" lang="en-US" altLang="zh-CN" sz="2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．实验时，试管中澄清的石灰水变浑浊，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证明该反应有二氧化碳生成</a:t>
            </a:r>
          </a:p>
          <a:p>
            <a:pPr lvl="0"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．实验结束时，玻璃管中红棕色的氧化铁粉</a:t>
            </a:r>
          </a:p>
          <a:p>
            <a:pPr lvl="0"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末部分变成黑色，该产物一定全是铁</a:t>
            </a:r>
          </a:p>
          <a:p>
            <a:pPr lvl="0"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．反应后，先熄灭酒精灯，继续通入一氧化碳至玻璃管冷却               </a:t>
            </a:r>
          </a:p>
          <a:p>
            <a:pPr lvl="0"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．为了减少空气污染，应增加尾气处理装置</a:t>
            </a: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0810030" y="1738947"/>
            <a:ext cx="477441" cy="482204"/>
          </a:xfrm>
          <a:prstGeom prst="rect">
            <a:avLst/>
          </a:prstGeom>
          <a:noFill/>
          <a:ln w="25400">
            <a:noFill/>
          </a:ln>
        </p:spPr>
        <p:txBody>
          <a:bodyPr lIns="91437" tIns="45718" rIns="91437" bIns="45718" anchor="t"/>
          <a:lstStyle/>
          <a:p>
            <a:pPr marL="0" marR="0" lvl="0" indent="0" algn="l" defTabSz="12192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B</a:t>
            </a:r>
            <a:endParaRPr kumimoji="0" lang="zh-CN" altLang="zh-CN" sz="320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/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959725" y="2396490"/>
            <a:ext cx="3145790" cy="24053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586422" y="902352"/>
            <a:ext cx="7562850" cy="7143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联合钢铁工业的基本生产流程示意图如下：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251585" y="1750695"/>
            <a:ext cx="8890000" cy="2034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6"/>
          <p:cNvSpPr txBox="1"/>
          <p:nvPr>
            <p:custDataLst>
              <p:tags r:id="rId4"/>
            </p:custDataLst>
          </p:nvPr>
        </p:nvSpPr>
        <p:spPr>
          <a:xfrm>
            <a:off x="586422" y="3701150"/>
            <a:ext cx="7531100" cy="136080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请回答下列问题：</a:t>
            </a:r>
          </a:p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）写出设备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的名称：</a:t>
            </a:r>
            <a:r>
              <a:rPr lang="en-US" altLang="zh-CN" sz="2800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4892216" y="4472007"/>
            <a:ext cx="856645" cy="500137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rPr>
              <a:t>高炉</a:t>
            </a: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575945" y="5080635"/>
            <a:ext cx="10686415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）写出以赤铁矿为原料在高温下与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反应制取铁的化学方程式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?</a:t>
            </a:r>
          </a:p>
        </p:txBody>
      </p: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2929776" y="5952769"/>
            <a:ext cx="5593644" cy="561580"/>
            <a:chOff x="2004581" y="1108354"/>
            <a:chExt cx="5593644" cy="561580"/>
          </a:xfrm>
        </p:grpSpPr>
        <p:grpSp>
          <p:nvGrpSpPr>
            <p:cNvPr id="24" name="组合 23"/>
            <p:cNvGrpSpPr/>
            <p:nvPr>
              <p:custDataLst>
                <p:tags r:id="rId8"/>
              </p:custDataLst>
            </p:nvPr>
          </p:nvGrpSpPr>
          <p:grpSpPr>
            <a:xfrm>
              <a:off x="2004581" y="1108354"/>
              <a:ext cx="5593644" cy="561580"/>
              <a:chOff x="1281572" y="1347321"/>
              <a:chExt cx="3357951" cy="561488"/>
            </a:xfrm>
          </p:grpSpPr>
          <p:sp>
            <p:nvSpPr>
              <p:cNvPr id="25" name="矩形 24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81572" y="1385675"/>
                <a:ext cx="3357951" cy="523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>
                <a:spAutoFit/>
              </a:bodyPr>
              <a:lstStyle>
                <a:lvl1pPr marL="171450" indent="-171450" algn="l" defTabSz="685800" rtl="0" fontAlgn="base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3CO+Fe</a:t>
                </a:r>
                <a:r>
                  <a:rPr lang="en-US" altLang="zh-CN" sz="28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O</a:t>
                </a:r>
                <a:r>
                  <a:rPr lang="en-US" altLang="zh-CN" sz="28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          2Fe+3CO</a:t>
                </a:r>
                <a:r>
                  <a:rPr lang="en-US" altLang="zh-CN" sz="2800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2</a:t>
                </a:r>
                <a:endPara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Text Box 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2651615" y="1347321"/>
                <a:ext cx="684115" cy="342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>
                <a:lvl1pPr marL="171450" indent="-171450" algn="l" defTabSz="685800" rtl="0" fontAlgn="base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高温</a:t>
                </a:r>
                <a:endParaRPr lang="zh-CN" altLang="zh-CN" sz="2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" name="Line 7"/>
            <p:cNvSpPr/>
            <p:nvPr>
              <p:custDataLst>
                <p:tags r:id="rId9"/>
              </p:custDataLst>
            </p:nvPr>
          </p:nvSpPr>
          <p:spPr>
            <a:xfrm>
              <a:off x="4545245" y="1422104"/>
              <a:ext cx="60457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Line 8"/>
            <p:cNvSpPr/>
            <p:nvPr>
              <p:custDataLst>
                <p:tags r:id="rId10"/>
              </p:custDataLst>
            </p:nvPr>
          </p:nvSpPr>
          <p:spPr>
            <a:xfrm>
              <a:off x="4553559" y="1479359"/>
              <a:ext cx="605683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586422" y="902352"/>
            <a:ext cx="7562850" cy="7143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联合钢铁工业的基本生产流程示意图如下：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51585" y="1750695"/>
            <a:ext cx="8890000" cy="2034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75590" y="3766820"/>
            <a:ext cx="1223772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）炼铁时焦炭的作用是：</a:t>
            </a:r>
          </a:p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①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产生热量（或“提高炉温”）；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②</a:t>
            </a:r>
            <a:r>
              <a:rPr lang="en-US" altLang="zh-CN" sz="2800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）应用化学原理分析，工业炼钢时用纯氧而不用空气的原因是什么？</a:t>
            </a:r>
          </a:p>
        </p:txBody>
      </p:sp>
      <p:sp>
        <p:nvSpPr>
          <p:cNvPr id="6" name="Rectangle 6"/>
          <p:cNvSpPr txBox="1"/>
          <p:nvPr>
            <p:custDataLst>
              <p:tags r:id="rId5"/>
            </p:custDataLst>
          </p:nvPr>
        </p:nvSpPr>
        <p:spPr>
          <a:xfrm>
            <a:off x="2274634" y="5873201"/>
            <a:ext cx="6552671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algn="l" defTabSz="914400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促使反应更加剧烈，并获得更多的热量</a:t>
            </a:r>
          </a:p>
        </p:txBody>
      </p:sp>
      <p:sp>
        <p:nvSpPr>
          <p:cNvPr id="9" name="Rectangle 6"/>
          <p:cNvSpPr/>
          <p:nvPr>
            <p:custDataLst>
              <p:tags r:id="rId6"/>
            </p:custDataLst>
          </p:nvPr>
        </p:nvSpPr>
        <p:spPr>
          <a:xfrm>
            <a:off x="7273952" y="4497560"/>
            <a:ext cx="2653955" cy="49911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200025" defTabSz="914400" font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产生一氧化碳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586422" y="902352"/>
            <a:ext cx="7562850" cy="7143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联合钢铁工业的基本生产流程示意图如下：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251585" y="1750695"/>
            <a:ext cx="8890000" cy="2034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3"/>
          <p:cNvSpPr txBox="1"/>
          <p:nvPr>
            <p:custDataLst>
              <p:tags r:id="rId4"/>
            </p:custDataLst>
          </p:nvPr>
        </p:nvSpPr>
        <p:spPr>
          <a:xfrm>
            <a:off x="530860" y="3757930"/>
            <a:ext cx="11238865" cy="20072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+mj-ea"/>
                <a:ea typeface="+mj-ea"/>
                <a:cs typeface="+mj-ea"/>
              </a:rPr>
              <a:t>（</a:t>
            </a:r>
            <a:r>
              <a:rPr lang="en-US" altLang="zh-CN" sz="2800">
                <a:latin typeface="+mj-ea"/>
                <a:ea typeface="+mj-ea"/>
                <a:cs typeface="+mj-ea"/>
              </a:rPr>
              <a:t>5</a:t>
            </a:r>
            <a:r>
              <a:rPr lang="zh-CN" altLang="en-US" sz="2800">
                <a:latin typeface="+mj-ea"/>
                <a:ea typeface="+mj-ea"/>
                <a:cs typeface="+mj-ea"/>
              </a:rPr>
              <a:t>）在古代，人们把在高温下烧红的铁反复锤钉，最终使生铁转化为钢，这也是所谓“百炼成钢”的来历。写出上述转变过程中最关键一步反应的化学方程式：</a:t>
            </a:r>
            <a:r>
              <a:rPr lang="en-US" altLang="zh-CN" sz="2800" u="sng">
                <a:latin typeface="+mj-ea"/>
                <a:ea typeface="+mj-ea"/>
                <a:cs typeface="+mj-ea"/>
              </a:rPr>
              <a:t>                                 </a:t>
            </a:r>
            <a:r>
              <a:rPr lang="zh-CN" altLang="en-US" sz="2800">
                <a:latin typeface="+mj-ea"/>
                <a:ea typeface="+mj-ea"/>
                <a:cs typeface="+mj-ea"/>
              </a:rPr>
              <a:t>。</a:t>
            </a: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4246874" y="5036651"/>
            <a:ext cx="2564489" cy="591805"/>
            <a:chOff x="1948421" y="3696588"/>
            <a:chExt cx="2564489" cy="591806"/>
          </a:xfrm>
        </p:grpSpPr>
        <p:sp>
          <p:nvSpPr>
            <p:cNvPr id="10" name="矩形 9"/>
            <p:cNvSpPr/>
            <p:nvPr>
              <p:custDataLst>
                <p:tags r:id="rId6"/>
              </p:custDataLst>
            </p:nvPr>
          </p:nvSpPr>
          <p:spPr>
            <a:xfrm>
              <a:off x="1948421" y="3788256"/>
              <a:ext cx="2564489" cy="5001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>
              <a:lvl1pPr marL="171450" indent="-171450" algn="l" defTabSz="685800" rtl="0" fontAlgn="base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rPr>
                <a:t>C</a:t>
              </a:r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28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rPr>
                <a:t>O</a:t>
              </a:r>
              <a:r>
                <a:rPr lang="en-US" altLang="zh-CN" sz="2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rPr>
                <a:t>        </a:t>
              </a:r>
              <a:r>
                <a:rPr lang="en-US" altLang="zh-CN" sz="28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2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charset="-122"/>
                  <a:cs typeface="Times New Roman" panose="02020603050405020304" pitchFamily="18" charset="0"/>
                </a:rPr>
                <a:t>2</a:t>
              </a:r>
              <a:endPara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" name="组合 10"/>
            <p:cNvGrpSpPr/>
            <p:nvPr>
              <p:custDataLst>
                <p:tags r:id="rId7"/>
              </p:custDataLst>
            </p:nvPr>
          </p:nvGrpSpPr>
          <p:grpSpPr>
            <a:xfrm>
              <a:off x="3057525" y="3696588"/>
              <a:ext cx="603013" cy="391235"/>
              <a:chOff x="3020616" y="3696623"/>
              <a:chExt cx="603647" cy="390793"/>
            </a:xfrm>
          </p:grpSpPr>
          <p:sp>
            <p:nvSpPr>
              <p:cNvPr id="12" name="TextBox 12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020616" y="3696623"/>
                <a:ext cx="603647" cy="34585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68580" tIns="34290" rIns="68580" bIns="34290">
                <a:spAutoFit/>
              </a:bodyPr>
              <a:lstStyle>
                <a:lvl1pPr marL="171450" indent="-171450" algn="l" defTabSz="685800" rtl="0" fontAlgn="base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0030101010101" charset="-122"/>
                    <a:cs typeface="Times New Roman" panose="02020603050405020304" pitchFamily="18" charset="0"/>
                  </a:rPr>
                  <a:t>高温</a:t>
                </a:r>
              </a:p>
            </p:txBody>
          </p:sp>
          <p:grpSp>
            <p:nvGrpSpPr>
              <p:cNvPr id="13" name="组合 12"/>
              <p:cNvGrpSpPr/>
              <p:nvPr>
                <p:custDataLst>
                  <p:tags r:id="rId9"/>
                </p:custDataLst>
              </p:nvPr>
            </p:nvGrpSpPr>
            <p:grpSpPr>
              <a:xfrm>
                <a:off x="3020616" y="4033501"/>
                <a:ext cx="567332" cy="53915"/>
                <a:chOff x="3020616" y="4033501"/>
                <a:chExt cx="567332" cy="53915"/>
              </a:xfrm>
            </p:grpSpPr>
            <p:cxnSp>
              <p:nvCxnSpPr>
                <p:cNvPr id="14" name="直接连接符 13"/>
                <p:cNvCxnSpPr/>
                <p:nvPr>
                  <p:custDataLst>
                    <p:tags r:id="rId10"/>
                  </p:custDataLst>
                </p:nvPr>
              </p:nvCxnSpPr>
              <p:spPr>
                <a:xfrm flipV="1">
                  <a:off x="3020616" y="4033501"/>
                  <a:ext cx="567332" cy="3171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>
                  <p:custDataLst>
                    <p:tags r:id="rId11"/>
                  </p:custDataLst>
                </p:nvPr>
              </p:nvCxnSpPr>
              <p:spPr>
                <a:xfrm flipV="1">
                  <a:off x="3020616" y="4084245"/>
                  <a:ext cx="567332" cy="3171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39939"/>
          <p:cNvSpPr/>
          <p:nvPr>
            <p:custDataLst>
              <p:tags r:id="rId1"/>
            </p:custDataLst>
          </p:nvPr>
        </p:nvSpPr>
        <p:spPr>
          <a:xfrm>
            <a:off x="69850" y="313690"/>
            <a:ext cx="11690350" cy="1200308"/>
          </a:xfrm>
          <a:prstGeom prst="rect">
            <a:avLst/>
          </a:prstGeom>
          <a:noFill/>
          <a:ln w="9525">
            <a:noFill/>
          </a:ln>
        </p:spPr>
        <p:txBody>
          <a:bodyPr wrap="square" lIns="91422" tIns="45710" rIns="91422" bIns="45710" anchor="t" anchorCtr="0">
            <a:spAutoFit/>
          </a:bodyPr>
          <a:lstStyle/>
          <a:p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1000t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含氧化铁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80%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的赤铁矿石，可以炼出炼出含铁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96%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的生铁的质量是多少？</a:t>
            </a:r>
          </a:p>
        </p:txBody>
      </p:sp>
      <p:sp>
        <p:nvSpPr>
          <p:cNvPr id="39948" name="矩形 39947"/>
          <p:cNvSpPr/>
          <p:nvPr>
            <p:custDataLst>
              <p:tags r:id="rId2"/>
            </p:custDataLst>
          </p:nvPr>
        </p:nvSpPr>
        <p:spPr>
          <a:xfrm>
            <a:off x="270669" y="1806751"/>
            <a:ext cx="4852574" cy="5232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某物质的质量分数（纯度）＝</a:t>
            </a:r>
          </a:p>
        </p:txBody>
      </p:sp>
      <p:sp>
        <p:nvSpPr>
          <p:cNvPr id="39949" name="矩形 39948"/>
          <p:cNvSpPr/>
          <p:nvPr>
            <p:custDataLst>
              <p:tags r:id="rId3"/>
            </p:custDataLst>
          </p:nvPr>
        </p:nvSpPr>
        <p:spPr>
          <a:xfrm>
            <a:off x="5231603" y="1674195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</a:t>
            </a:r>
          </a:p>
        </p:txBody>
      </p:sp>
      <p:sp>
        <p:nvSpPr>
          <p:cNvPr id="39950" name="矩形 39949"/>
          <p:cNvSpPr/>
          <p:nvPr>
            <p:custDataLst>
              <p:tags r:id="rId4"/>
            </p:custDataLst>
          </p:nvPr>
        </p:nvSpPr>
        <p:spPr>
          <a:xfrm>
            <a:off x="5282403" y="2329951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不纯物的质量</a:t>
            </a:r>
          </a:p>
        </p:txBody>
      </p:sp>
      <p:sp>
        <p:nvSpPr>
          <p:cNvPr id="39951" name="直接连接符 39950"/>
          <p:cNvSpPr/>
          <p:nvPr>
            <p:custDataLst>
              <p:tags r:id="rId5"/>
            </p:custDataLst>
          </p:nvPr>
        </p:nvSpPr>
        <p:spPr>
          <a:xfrm>
            <a:off x="5231603" y="2194895"/>
            <a:ext cx="237648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9952" name="矩形 39951"/>
          <p:cNvSpPr/>
          <p:nvPr>
            <p:custDataLst>
              <p:tags r:id="rId6"/>
            </p:custDataLst>
          </p:nvPr>
        </p:nvSpPr>
        <p:spPr>
          <a:xfrm>
            <a:off x="7945849" y="1934545"/>
            <a:ext cx="1266825" cy="458788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×100%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8" grpId="0"/>
      <p:bldP spid="39949" grpId="0"/>
      <p:bldP spid="39950" grpId="0"/>
      <p:bldP spid="3995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39939"/>
          <p:cNvSpPr/>
          <p:nvPr>
            <p:custDataLst>
              <p:tags r:id="rId1"/>
            </p:custDataLst>
          </p:nvPr>
        </p:nvSpPr>
        <p:spPr>
          <a:xfrm>
            <a:off x="69850" y="313690"/>
            <a:ext cx="11690350" cy="1200308"/>
          </a:xfrm>
          <a:prstGeom prst="rect">
            <a:avLst/>
          </a:prstGeom>
          <a:noFill/>
          <a:ln w="9525">
            <a:noFill/>
          </a:ln>
        </p:spPr>
        <p:txBody>
          <a:bodyPr wrap="square" lIns="91422" tIns="45710" rIns="91422" bIns="45710" anchor="t" anchorCtr="0">
            <a:spAutoFit/>
          </a:bodyPr>
          <a:lstStyle/>
          <a:p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1000t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含氧化铁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80%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的赤铁矿石，可以炼出含铁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96%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的生铁的质量是多少？</a:t>
            </a:r>
          </a:p>
        </p:txBody>
      </p:sp>
      <p:sp>
        <p:nvSpPr>
          <p:cNvPr id="39948" name="矩形 39947"/>
          <p:cNvSpPr/>
          <p:nvPr>
            <p:custDataLst>
              <p:tags r:id="rId2"/>
            </p:custDataLst>
          </p:nvPr>
        </p:nvSpPr>
        <p:spPr>
          <a:xfrm>
            <a:off x="270669" y="1806751"/>
            <a:ext cx="4852574" cy="5232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某物质的质量分数（纯度）＝</a:t>
            </a:r>
          </a:p>
        </p:txBody>
      </p:sp>
      <p:sp>
        <p:nvSpPr>
          <p:cNvPr id="39949" name="矩形 39948"/>
          <p:cNvSpPr/>
          <p:nvPr>
            <p:custDataLst>
              <p:tags r:id="rId3"/>
            </p:custDataLst>
          </p:nvPr>
        </p:nvSpPr>
        <p:spPr>
          <a:xfrm>
            <a:off x="5231603" y="1674195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</a:t>
            </a:r>
          </a:p>
        </p:txBody>
      </p:sp>
      <p:sp>
        <p:nvSpPr>
          <p:cNvPr id="39950" name="矩形 39949"/>
          <p:cNvSpPr/>
          <p:nvPr>
            <p:custDataLst>
              <p:tags r:id="rId4"/>
            </p:custDataLst>
          </p:nvPr>
        </p:nvSpPr>
        <p:spPr>
          <a:xfrm>
            <a:off x="5282403" y="2329951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不纯物的质量</a:t>
            </a:r>
          </a:p>
        </p:txBody>
      </p:sp>
      <p:sp>
        <p:nvSpPr>
          <p:cNvPr id="39951" name="直接连接符 39950"/>
          <p:cNvSpPr/>
          <p:nvPr>
            <p:custDataLst>
              <p:tags r:id="rId5"/>
            </p:custDataLst>
          </p:nvPr>
        </p:nvSpPr>
        <p:spPr>
          <a:xfrm>
            <a:off x="5231603" y="2194895"/>
            <a:ext cx="237648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9952" name="矩形 39951"/>
          <p:cNvSpPr/>
          <p:nvPr>
            <p:custDataLst>
              <p:tags r:id="rId6"/>
            </p:custDataLst>
          </p:nvPr>
        </p:nvSpPr>
        <p:spPr>
          <a:xfrm>
            <a:off x="7945849" y="1934545"/>
            <a:ext cx="1266825" cy="458788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×100%</a:t>
            </a: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350040" y="3167400"/>
            <a:ext cx="2684463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不纯物的质量＝</a:t>
            </a: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3086890" y="3167400"/>
            <a:ext cx="2327275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</a:t>
            </a: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5231603" y="3167400"/>
            <a:ext cx="4767615" cy="5232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en-US" altLang="en-US" sz="2800" b="1">
                <a:latin typeface="微软雅黑" panose="020B0503020204020204" charset="-122"/>
                <a:ea typeface="微软雅黑" panose="020B0503020204020204" charset="-122"/>
              </a:rPr>
              <a:t>÷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某物质的质量分数（纯度）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8" grpId="0"/>
      <p:bldP spid="39949" grpId="0"/>
      <p:bldP spid="39950" grpId="0"/>
      <p:bldP spid="39952" grpId="0"/>
      <p:bldP spid="9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 bwMode="auto">
          <a:xfrm>
            <a:off x="831673" y="1147858"/>
            <a:ext cx="8568952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铁矿石与氧化铁，铁与生铁之间有什么的关系？</a:t>
            </a:r>
          </a:p>
        </p:txBody>
      </p:sp>
      <p:sp>
        <p:nvSpPr>
          <p:cNvPr id="10" name="Text Box 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57349" y="2139706"/>
            <a:ext cx="1471090" cy="76199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defRPr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 铁矿石</a:t>
            </a:r>
          </a:p>
        </p:txBody>
      </p:sp>
      <p:sp>
        <p:nvSpPr>
          <p:cNvPr id="11" name="Text Box 1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40967" y="2276547"/>
            <a:ext cx="1295400" cy="52322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defRPr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en-US" altLang="zh-CN" b="1">
                <a:latin typeface="微软雅黑" panose="020B0503020204020204" charset="-122"/>
              </a:rPr>
              <a:t>Fe</a:t>
            </a:r>
            <a:r>
              <a:rPr lang="en-US" altLang="zh-CN" b="1" baseline="-25000">
                <a:latin typeface="微软雅黑" panose="020B0503020204020204" charset="-122"/>
              </a:rPr>
              <a:t>2</a:t>
            </a:r>
            <a:r>
              <a:rPr lang="en-US" altLang="zh-CN" b="1">
                <a:latin typeface="微软雅黑" panose="020B0503020204020204" charset="-122"/>
              </a:rPr>
              <a:t>O</a:t>
            </a:r>
            <a:r>
              <a:rPr lang="en-US" altLang="zh-CN" b="1" baseline="-25000">
                <a:latin typeface="微软雅黑" panose="020B0503020204020204" charset="-122"/>
              </a:rPr>
              <a:t>3</a:t>
            </a:r>
          </a:p>
        </p:txBody>
      </p:sp>
      <p:sp>
        <p:nvSpPr>
          <p:cNvPr id="12" name="Text Box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91222" y="2225471"/>
            <a:ext cx="957263" cy="52322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defRPr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en-US" altLang="zh-CN" b="1">
                <a:latin typeface="微软雅黑" panose="020B0503020204020204" charset="-122"/>
              </a:rPr>
              <a:t> Fe</a:t>
            </a:r>
          </a:p>
        </p:txBody>
      </p:sp>
      <p:sp>
        <p:nvSpPr>
          <p:cNvPr id="13" name="Text Box 1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409736" y="3433647"/>
            <a:ext cx="143351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0">
                <a:solidFill>
                  <a:srgbClr val="258BF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0">
                <a:solidFill>
                  <a:srgbClr val="258BF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混合物</a:t>
            </a:r>
          </a:p>
        </p:txBody>
      </p:sp>
      <p:sp>
        <p:nvSpPr>
          <p:cNvPr id="14" name="Text Box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274866" y="3298244"/>
            <a:ext cx="1985963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defRPr sz="2800" b="0">
                <a:solidFill>
                  <a:schemeClr val="hlin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</a:rPr>
              <a:t>化合物</a:t>
            </a:r>
          </a:p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</a:rPr>
              <a:t>（纯净物）</a:t>
            </a:r>
          </a:p>
        </p:txBody>
      </p:sp>
      <p:sp>
        <p:nvSpPr>
          <p:cNvPr id="15" name="Text Box 1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96729" y="3298243"/>
            <a:ext cx="191135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defRPr sz="2800" b="0">
                <a:solidFill>
                  <a:schemeClr val="hlin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  <a:cs typeface="微软雅黑" panose="020B0503020204020204" charset="-122"/>
              </a:rPr>
              <a:t>  单 质</a:t>
            </a:r>
          </a:p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  <a:cs typeface="微软雅黑" panose="020B0503020204020204" charset="-122"/>
              </a:rPr>
              <a:t>（纯净物）</a:t>
            </a:r>
          </a:p>
        </p:txBody>
      </p:sp>
      <p:sp>
        <p:nvSpPr>
          <p:cNvPr id="16" name="Text Box 1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586380" y="1899160"/>
            <a:ext cx="2491308" cy="11006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defRPr sz="2800" b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 生 铁</a:t>
            </a:r>
          </a:p>
          <a:p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（主要含铁）</a:t>
            </a:r>
          </a:p>
        </p:txBody>
      </p:sp>
      <p:sp>
        <p:nvSpPr>
          <p:cNvPr id="18" name="Text Box 1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934359" y="3298243"/>
            <a:ext cx="187325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defRPr sz="2800" b="0">
                <a:solidFill>
                  <a:schemeClr val="hlin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 sz="2000" b="1"/>
            </a:lvl2pPr>
            <a:lvl3pPr marL="1143000" indent="-228600">
              <a:buFont typeface="Arial" panose="020B0604020202020204" pitchFamily="34" charset="0"/>
              <a:defRPr sz="2000" b="1"/>
            </a:lvl3pPr>
            <a:lvl4pPr marL="1600200" indent="-228600">
              <a:buFont typeface="Arial" panose="020B0604020202020204" pitchFamily="34" charset="0"/>
              <a:defRPr sz="2000" b="1"/>
            </a:lvl4pPr>
            <a:lvl5pPr marL="2057400" indent="-228600">
              <a:buFont typeface="Arial" panose="020B0604020202020204" pitchFamily="34" charset="0"/>
              <a:defRPr sz="2000" b="1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/>
            </a:lvl9pPr>
          </a:lstStyle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  <a:cs typeface="微软雅黑" panose="020B0503020204020204" charset="-122"/>
              </a:rPr>
              <a:t> 合 金</a:t>
            </a:r>
          </a:p>
          <a:p>
            <a:pPr algn="ctr">
              <a:spcBef>
                <a:spcPct val="0"/>
              </a:spcBef>
            </a:pPr>
            <a:r>
              <a:rPr lang="zh-CN" altLang="en-US">
                <a:solidFill>
                  <a:srgbClr val="258BFD"/>
                </a:solidFill>
                <a:latin typeface="微软雅黑" panose="020B0503020204020204" charset="-122"/>
                <a:cs typeface="微软雅黑" panose="020B0503020204020204" charset="-122"/>
              </a:rPr>
              <a:t>（混合物）</a:t>
            </a:r>
          </a:p>
        </p:txBody>
      </p:sp>
      <p:sp>
        <p:nvSpPr>
          <p:cNvPr id="19" name="Rectangle 20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2007726" y="4590148"/>
            <a:ext cx="7283450" cy="1100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20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物质的纯度 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lang="en-US" altLang="zh-CN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×100%              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</a:t>
            </a:r>
            <a:endParaRPr lang="zh-CN" altLang="en-US" sz="2800" b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箭头: 右 21"/>
          <p:cNvSpPr/>
          <p:nvPr>
            <p:custDataLst>
              <p:tags r:id="rId12"/>
            </p:custDataLst>
          </p:nvPr>
        </p:nvSpPr>
        <p:spPr>
          <a:xfrm>
            <a:off x="2950676" y="2447771"/>
            <a:ext cx="576064" cy="163119"/>
          </a:xfrm>
          <a:prstGeom prst="rightArrow">
            <a:avLst/>
          </a:prstGeom>
          <a:solidFill>
            <a:srgbClr val="258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箭头: 右 23"/>
          <p:cNvSpPr/>
          <p:nvPr>
            <p:custDataLst>
              <p:tags r:id="rId13"/>
            </p:custDataLst>
          </p:nvPr>
        </p:nvSpPr>
        <p:spPr>
          <a:xfrm>
            <a:off x="6858928" y="2447771"/>
            <a:ext cx="576064" cy="163119"/>
          </a:xfrm>
          <a:prstGeom prst="rightArrow">
            <a:avLst/>
          </a:prstGeom>
          <a:solidFill>
            <a:srgbClr val="258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4288667" y="5429147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不纯物的总质量</a:t>
            </a: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4475060" y="46935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纯净物的质量</a:t>
            </a:r>
          </a:p>
        </p:txBody>
      </p:sp>
      <p:sp>
        <p:nvSpPr>
          <p:cNvPr id="33" name="Line 21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4330065" y="5273040"/>
            <a:ext cx="2893060" cy="431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800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 animBg="1"/>
      <p:bldP spid="18" grpId="0"/>
      <p:bldP spid="19" grpId="0"/>
      <p:bldP spid="22" grpId="0" animBg="1"/>
      <p:bldP spid="24" grpId="0" animBg="1"/>
      <p:bldP spid="27" grpId="0"/>
      <p:bldP spid="28" grpId="0"/>
      <p:bldP spid="3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789843" y="4999691"/>
            <a:ext cx="18473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2600">
              <a:solidFill>
                <a:schemeClr val="accent6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723" name="Text Box 3"/>
          <p:cNvSpPr txBox="1"/>
          <p:nvPr>
            <p:custDataLst>
              <p:tags r:id="rId2"/>
            </p:custDataLst>
          </p:nvPr>
        </p:nvSpPr>
        <p:spPr>
          <a:xfrm>
            <a:off x="880110" y="775068"/>
            <a:ext cx="1169289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800t</a:t>
            </a:r>
            <a:r>
              <a:rPr lang="zh-CN" altLang="zh-CN" sz="3600">
                <a:latin typeface="微软雅黑" panose="020B0503020204020204" charset="-122"/>
                <a:ea typeface="微软雅黑" panose="020B0503020204020204" charset="-122"/>
              </a:rPr>
              <a:t>的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氧化铁可以炼出纯铁的质量是多少？</a:t>
            </a:r>
          </a:p>
        </p:txBody>
      </p:sp>
      <p:sp>
        <p:nvSpPr>
          <p:cNvPr id="30724" name="Text Box 4"/>
          <p:cNvSpPr txBox="1"/>
          <p:nvPr>
            <p:custDataLst>
              <p:tags r:id="rId3"/>
            </p:custDataLst>
          </p:nvPr>
        </p:nvSpPr>
        <p:spPr>
          <a:xfrm>
            <a:off x="2430780" y="1702753"/>
            <a:ext cx="5062604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解：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设可以炼出的纯铁质量为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Group 26"/>
          <p:cNvGrpSpPr/>
          <p:nvPr>
            <p:custDataLst>
              <p:tags r:id="rId4"/>
            </p:custDataLst>
          </p:nvPr>
        </p:nvGrpSpPr>
        <p:grpSpPr>
          <a:xfrm>
            <a:off x="3949357" y="3024789"/>
            <a:ext cx="6329045" cy="1056943"/>
            <a:chOff x="1622" y="1602"/>
            <a:chExt cx="2631" cy="899"/>
          </a:xfrm>
        </p:grpSpPr>
        <p:sp>
          <p:nvSpPr>
            <p:cNvPr id="48133" name="Text Box 6"/>
            <p:cNvSpPr txBox="1"/>
            <p:nvPr>
              <p:custDataLst>
                <p:tags r:id="rId22"/>
              </p:custDataLst>
            </p:nvPr>
          </p:nvSpPr>
          <p:spPr>
            <a:xfrm>
              <a:off x="1733" y="1602"/>
              <a:ext cx="2494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160        2×56</a:t>
              </a:r>
            </a:p>
          </p:txBody>
        </p:sp>
        <p:sp>
          <p:nvSpPr>
            <p:cNvPr id="4" name="Text Box 7"/>
            <p:cNvSpPr txBox="1"/>
            <p:nvPr>
              <p:custDataLst>
                <p:tags r:id="rId23"/>
              </p:custDataLst>
            </p:nvPr>
          </p:nvSpPr>
          <p:spPr>
            <a:xfrm>
              <a:off x="1622" y="2057"/>
              <a:ext cx="2631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>
                  <a:latin typeface="微软雅黑" panose="020B0503020204020204" charset="-122"/>
                  <a:ea typeface="微软雅黑" panose="020B0503020204020204" charset="-122"/>
                </a:rPr>
                <a:t>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800t</a:t>
              </a:r>
              <a:r>
                <a:rPr lang="zh-CN" altLang="en-US" sz="2800">
                  <a:latin typeface="微软雅黑" panose="020B0503020204020204" charset="-122"/>
                  <a:ea typeface="微软雅黑" panose="020B0503020204020204" charset="-122"/>
                </a:rPr>
                <a:t>   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X</a:t>
              </a:r>
            </a:p>
          </p:txBody>
        </p:sp>
      </p:grpSp>
      <p:grpSp>
        <p:nvGrpSpPr>
          <p:cNvPr id="55" name="组合 54"/>
          <p:cNvGrpSpPr/>
          <p:nvPr>
            <p:custDataLst>
              <p:tags r:id="rId5"/>
            </p:custDataLst>
          </p:nvPr>
        </p:nvGrpSpPr>
        <p:grpSpPr>
          <a:xfrm>
            <a:off x="3195955" y="2336800"/>
            <a:ext cx="5055870" cy="605155"/>
            <a:chOff x="3089" y="8096"/>
            <a:chExt cx="7962" cy="953"/>
          </a:xfrm>
        </p:grpSpPr>
        <p:sp>
          <p:nvSpPr>
            <p:cNvPr id="36" name="文本框 35"/>
            <p:cNvSpPr txBox="1"/>
            <p:nvPr>
              <p:custDataLst>
                <p:tags r:id="rId17"/>
              </p:custDataLst>
            </p:nvPr>
          </p:nvSpPr>
          <p:spPr>
            <a:xfrm>
              <a:off x="3089" y="8227"/>
              <a:ext cx="796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3CO+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Fe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O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3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>
                  <a:solidFill>
                    <a:srgbClr val="2C2C2C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Fe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+3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CO</a:t>
              </a:r>
              <a:r>
                <a:rPr lang="en-US" altLang="zh-CN" sz="2800" baseline="-250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1" name="组合 40"/>
            <p:cNvGrpSpPr/>
            <p:nvPr>
              <p:custDataLst>
                <p:tags r:id="rId18"/>
              </p:custDataLst>
            </p:nvPr>
          </p:nvGrpSpPr>
          <p:grpSpPr>
            <a:xfrm>
              <a:off x="6666" y="8096"/>
              <a:ext cx="1156" cy="625"/>
              <a:chOff x="6228" y="8045"/>
              <a:chExt cx="1156" cy="625"/>
            </a:xfrm>
          </p:grpSpPr>
          <p:cxnSp>
            <p:nvCxnSpPr>
              <p:cNvPr id="38" name="直接连接符 37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6341" y="859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6349" y="867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文本框 39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6228" y="8045"/>
                <a:ext cx="115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高温</a:t>
                </a:r>
              </a:p>
            </p:txBody>
          </p:sp>
        </p:grpSp>
      </p:grpSp>
      <p:sp>
        <p:nvSpPr>
          <p:cNvPr id="30741" name="Text Box 21"/>
          <p:cNvSpPr txBox="1"/>
          <p:nvPr>
            <p:custDataLst>
              <p:tags r:id="rId6"/>
            </p:custDataLst>
          </p:nvPr>
        </p:nvSpPr>
        <p:spPr>
          <a:xfrm>
            <a:off x="2731453" y="5835968"/>
            <a:ext cx="6478055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答：</a:t>
            </a:r>
            <a:r>
              <a:rPr lang="en-US" altLang="zh-CN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800t</a:t>
            </a:r>
            <a:r>
              <a:rPr lang="zh-CN" altLang="zh-CN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zh-CN" altLang="en-US" sz="2800">
                <a:solidFill>
                  <a:srgbClr val="2C2C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氧化铁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可以炼出纯铁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560t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grpSp>
        <p:nvGrpSpPr>
          <p:cNvPr id="15" name="组合 14"/>
          <p:cNvGrpSpPr/>
          <p:nvPr>
            <p:custDataLst>
              <p:tags r:id="rId7"/>
            </p:custDataLst>
          </p:nvPr>
        </p:nvGrpSpPr>
        <p:grpSpPr>
          <a:xfrm>
            <a:off x="3571875" y="4150995"/>
            <a:ext cx="3617595" cy="953135"/>
            <a:chOff x="5625" y="6537"/>
            <a:chExt cx="5697" cy="1501"/>
          </a:xfrm>
        </p:grpSpPr>
        <p:sp>
          <p:nvSpPr>
            <p:cNvPr id="48137" name="Line 10"/>
            <p:cNvSpPr/>
            <p:nvPr>
              <p:custDataLst>
                <p:tags r:id="rId12"/>
              </p:custDataLst>
            </p:nvPr>
          </p:nvSpPr>
          <p:spPr>
            <a:xfrm flipV="1">
              <a:off x="6778" y="7265"/>
              <a:ext cx="1550" cy="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138" name="Line 11"/>
            <p:cNvSpPr/>
            <p:nvPr>
              <p:custDataLst>
                <p:tags r:id="rId13"/>
              </p:custDataLst>
            </p:nvPr>
          </p:nvSpPr>
          <p:spPr>
            <a:xfrm>
              <a:off x="9700" y="7255"/>
              <a:ext cx="1537" cy="5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136" name="Text Box 9"/>
            <p:cNvSpPr txBox="1"/>
            <p:nvPr>
              <p:custDataLst>
                <p:tags r:id="rId14"/>
              </p:custDataLst>
            </p:nvPr>
          </p:nvSpPr>
          <p:spPr>
            <a:xfrm>
              <a:off x="5625" y="6537"/>
              <a:ext cx="5697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160   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800t</a:t>
              </a:r>
              <a:endPara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2×56</a:t>
              </a:r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X</a:t>
              </a:r>
            </a:p>
          </p:txBody>
        </p:sp>
        <p:sp>
          <p:nvSpPr>
            <p:cNvPr id="48140" name="Line 13"/>
            <p:cNvSpPr/>
            <p:nvPr>
              <p:custDataLst>
                <p:tags r:id="rId15"/>
              </p:custDataLst>
            </p:nvPr>
          </p:nvSpPr>
          <p:spPr>
            <a:xfrm flipV="1">
              <a:off x="8724" y="7283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Line 13"/>
            <p:cNvSpPr/>
            <p:nvPr>
              <p:custDataLst>
                <p:tags r:id="rId16"/>
              </p:custDataLst>
            </p:nvPr>
          </p:nvSpPr>
          <p:spPr>
            <a:xfrm flipV="1">
              <a:off x="8732" y="738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组合 11"/>
          <p:cNvGrpSpPr/>
          <p:nvPr>
            <p:custDataLst>
              <p:tags r:id="rId8"/>
            </p:custDataLst>
          </p:nvPr>
        </p:nvGrpSpPr>
        <p:grpSpPr>
          <a:xfrm>
            <a:off x="5088890" y="5249545"/>
            <a:ext cx="2413000" cy="521970"/>
            <a:chOff x="8014" y="8555"/>
            <a:chExt cx="3800" cy="822"/>
          </a:xfrm>
        </p:grpSpPr>
        <p:sp>
          <p:nvSpPr>
            <p:cNvPr id="9" name="Line 13"/>
            <p:cNvSpPr/>
            <p:nvPr>
              <p:custDataLst>
                <p:tags r:id="rId9"/>
              </p:custDataLst>
            </p:nvPr>
          </p:nvSpPr>
          <p:spPr>
            <a:xfrm flipV="1">
              <a:off x="8716" y="890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740" name="Text Box 20"/>
            <p:cNvSpPr txBox="1"/>
            <p:nvPr>
              <p:custDataLst>
                <p:tags r:id="rId10"/>
              </p:custDataLst>
            </p:nvPr>
          </p:nvSpPr>
          <p:spPr>
            <a:xfrm>
              <a:off x="8014" y="8555"/>
              <a:ext cx="380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800">
                  <a:latin typeface="微软雅黑" panose="020B0503020204020204" charset="-122"/>
                  <a:ea typeface="微软雅黑" panose="020B0503020204020204" charset="-122"/>
                </a:rPr>
                <a:t>X     560t</a:t>
              </a:r>
            </a:p>
          </p:txBody>
        </p:sp>
        <p:sp>
          <p:nvSpPr>
            <p:cNvPr id="10" name="Line 13"/>
            <p:cNvSpPr/>
            <p:nvPr>
              <p:custDataLst>
                <p:tags r:id="rId11"/>
              </p:custDataLst>
            </p:nvPr>
          </p:nvSpPr>
          <p:spPr>
            <a:xfrm flipV="1">
              <a:off x="8716" y="9028"/>
              <a:ext cx="625" cy="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39939"/>
          <p:cNvSpPr/>
          <p:nvPr>
            <p:custDataLst>
              <p:tags r:id="rId1"/>
            </p:custDataLst>
          </p:nvPr>
        </p:nvSpPr>
        <p:spPr>
          <a:xfrm>
            <a:off x="69850" y="313690"/>
            <a:ext cx="11690350" cy="1200308"/>
          </a:xfrm>
          <a:prstGeom prst="rect">
            <a:avLst/>
          </a:prstGeom>
          <a:noFill/>
          <a:ln w="9525">
            <a:noFill/>
          </a:ln>
        </p:spPr>
        <p:txBody>
          <a:bodyPr wrap="square" lIns="91422" tIns="45710" rIns="91422" bIns="45710" anchor="t" anchorCtr="0">
            <a:spAutoFit/>
          </a:bodyPr>
          <a:lstStyle/>
          <a:p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1000t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含氧化铁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80%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的赤铁矿石，可以炼出纯铁的质量是多少？</a:t>
            </a:r>
          </a:p>
        </p:txBody>
      </p:sp>
      <p:sp>
        <p:nvSpPr>
          <p:cNvPr id="39948" name="矩形 39947"/>
          <p:cNvSpPr/>
          <p:nvPr>
            <p:custDataLst>
              <p:tags r:id="rId2"/>
            </p:custDataLst>
          </p:nvPr>
        </p:nvSpPr>
        <p:spPr>
          <a:xfrm>
            <a:off x="270669" y="1806751"/>
            <a:ext cx="4852574" cy="5232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某物质的质量分数（纯度）＝</a:t>
            </a:r>
          </a:p>
        </p:txBody>
      </p:sp>
      <p:sp>
        <p:nvSpPr>
          <p:cNvPr id="39949" name="矩形 39948"/>
          <p:cNvSpPr/>
          <p:nvPr>
            <p:custDataLst>
              <p:tags r:id="rId3"/>
            </p:custDataLst>
          </p:nvPr>
        </p:nvSpPr>
        <p:spPr>
          <a:xfrm>
            <a:off x="5231603" y="1674195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某物质的质量</a:t>
            </a:r>
          </a:p>
        </p:txBody>
      </p:sp>
      <p:sp>
        <p:nvSpPr>
          <p:cNvPr id="39950" name="矩形 39949"/>
          <p:cNvSpPr/>
          <p:nvPr>
            <p:custDataLst>
              <p:tags r:id="rId4"/>
            </p:custDataLst>
          </p:nvPr>
        </p:nvSpPr>
        <p:spPr>
          <a:xfrm>
            <a:off x="5282403" y="2329951"/>
            <a:ext cx="2325687" cy="520700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不纯物的质量</a:t>
            </a:r>
          </a:p>
        </p:txBody>
      </p:sp>
      <p:sp>
        <p:nvSpPr>
          <p:cNvPr id="39951" name="直接连接符 39950"/>
          <p:cNvSpPr/>
          <p:nvPr>
            <p:custDataLst>
              <p:tags r:id="rId5"/>
            </p:custDataLst>
          </p:nvPr>
        </p:nvSpPr>
        <p:spPr>
          <a:xfrm>
            <a:off x="5231603" y="2194895"/>
            <a:ext cx="237648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9952" name="矩形 39951"/>
          <p:cNvSpPr/>
          <p:nvPr>
            <p:custDataLst>
              <p:tags r:id="rId6"/>
            </p:custDataLst>
          </p:nvPr>
        </p:nvSpPr>
        <p:spPr>
          <a:xfrm>
            <a:off x="7945849" y="1934545"/>
            <a:ext cx="1266825" cy="458788"/>
          </a:xfrm>
          <a:prstGeom prst="rect">
            <a:avLst/>
          </a:prstGeom>
          <a:noFill/>
          <a:ln w="9525">
            <a:noFill/>
          </a:ln>
        </p:spPr>
        <p:txBody>
          <a:bodyPr wrap="none" lIns="91422" tIns="45710" rIns="91422" bIns="45710" anchor="t" anchorCtr="0">
            <a:spAutoFit/>
          </a:bodyPr>
          <a:lstStyle/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×100%</a:t>
            </a:r>
          </a:p>
        </p:txBody>
      </p:sp>
      <p:grpSp>
        <p:nvGrpSpPr>
          <p:cNvPr id="42" name="组合 41"/>
          <p:cNvGrpSpPr/>
          <p:nvPr>
            <p:custDataLst>
              <p:tags r:id="rId7"/>
            </p:custDataLst>
          </p:nvPr>
        </p:nvGrpSpPr>
        <p:grpSpPr>
          <a:xfrm>
            <a:off x="488315" y="3126422"/>
            <a:ext cx="5055870" cy="605155"/>
            <a:chOff x="3089" y="8096"/>
            <a:chExt cx="7962" cy="953"/>
          </a:xfrm>
        </p:grpSpPr>
        <p:sp>
          <p:nvSpPr>
            <p:cNvPr id="43" name="文本框 42"/>
            <p:cNvSpPr txBox="1"/>
            <p:nvPr>
              <p:custDataLst>
                <p:tags r:id="rId8"/>
              </p:custDataLst>
            </p:nvPr>
          </p:nvSpPr>
          <p:spPr>
            <a:xfrm>
              <a:off x="3089" y="8227"/>
              <a:ext cx="796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3CO+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Fe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O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3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      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>
                  <a:solidFill>
                    <a:srgbClr val="2C2C2C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Fe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+3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</a:rPr>
                <a:t>CO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4" name="组合 43"/>
            <p:cNvGrpSpPr/>
            <p:nvPr>
              <p:custDataLst>
                <p:tags r:id="rId9"/>
              </p:custDataLst>
            </p:nvPr>
          </p:nvGrpSpPr>
          <p:grpSpPr>
            <a:xfrm>
              <a:off x="6666" y="8096"/>
              <a:ext cx="1156" cy="625"/>
              <a:chOff x="6228" y="8045"/>
              <a:chExt cx="1156" cy="625"/>
            </a:xfrm>
          </p:grpSpPr>
          <p:cxnSp>
            <p:nvCxnSpPr>
              <p:cNvPr id="45" name="直接连接符 44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6341" y="859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6349" y="8670"/>
                <a:ext cx="823" cy="0"/>
              </a:xfrm>
              <a:prstGeom prst="line">
                <a:avLst/>
              </a:prstGeom>
              <a:ln w="28575">
                <a:solidFill>
                  <a:srgbClr val="2C2C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46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228" y="8045"/>
                <a:ext cx="115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高温</a:t>
                </a:r>
              </a:p>
            </p:txBody>
          </p:sp>
        </p:grpSp>
      </p:grp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8" grpId="0"/>
      <p:bldP spid="39949" grpId="0"/>
      <p:bldP spid="39950" grpId="0"/>
      <p:bldP spid="3995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bdb29077-25b5-4acb-9f54-69ee79c40e5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0508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8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9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8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9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9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9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9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8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9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0508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9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9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9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8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8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9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4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3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6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9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2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8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8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9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7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8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9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8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9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0508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9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2"/>
  <p:tag name="KSO_WM_UNIT_TABLE_BEAUTIFY" val="smartTable{4cc60f61-994d-410a-b8fd-0a120b922bd3}"/>
  <p:tag name="TABLE_ENDDRAG_ORIGIN_RECT" val="332*411"/>
  <p:tag name="TABLE_ENDDRAG_RECT" val="573*78*332*41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8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9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7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8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0508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0508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7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8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9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0508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0508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8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9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0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3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4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7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8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0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2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3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4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5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7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8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9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0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3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6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3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9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0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4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5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9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4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5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6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8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5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7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8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9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0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3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1761</Words>
  <Application>Microsoft Office PowerPoint</Application>
  <PresentationFormat>宽屏</PresentationFormat>
  <Paragraphs>297</Paragraphs>
  <Slides>32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方正苏新诗柳楷简体</vt:lpstr>
      <vt:lpstr>黑体</vt:lpstr>
      <vt:lpstr>华文楷体</vt:lpstr>
      <vt:lpstr>楷体</vt:lpstr>
      <vt:lpstr>宋体</vt:lpstr>
      <vt:lpstr>微软雅黑</vt:lpstr>
      <vt:lpstr>Arial</vt:lpstr>
      <vt:lpstr>Calibri</vt:lpstr>
      <vt:lpstr>Stencil</vt:lpstr>
      <vt:lpstr>Tahoma</vt:lpstr>
      <vt:lpstr>Times New Roman</vt:lpstr>
      <vt:lpstr>Wingdings</vt:lpstr>
      <vt:lpstr>Office 主题</vt:lpstr>
      <vt:lpstr>课题3  金属资源的利用和保护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铁矿石与氧化铁，铁与生铁之间有什么的关系？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铁矿石与氧化铁，铁与生铁之间有什么的关系？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2023-04-27T06:19:46Z</dcterms:created>
  <dcterms:modified xsi:type="dcterms:W3CDTF">2023-04-27T06:19:49Z</dcterms:modified>
</cp:coreProperties>
</file>