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567" r:id="rId1"/>
    <p:sldMasterId id="2147495604" r:id="rId2"/>
  </p:sldMasterIdLst>
  <p:notesMasterIdLst>
    <p:notesMasterId r:id="rId3"/>
  </p:notesMasterIdLst>
  <p:sldIdLst>
    <p:sldId id="5529" r:id="rId4"/>
    <p:sldId id="5534" r:id="rId5"/>
    <p:sldId id="5538" r:id="rId6"/>
    <p:sldId id="5541" r:id="rId7"/>
    <p:sldId id="5544" r:id="rId8"/>
    <p:sldId id="5547" r:id="rId9"/>
    <p:sldId id="5550" r:id="rId10"/>
    <p:sldId id="5553" r:id="rId11"/>
    <p:sldId id="5556" r:id="rId12"/>
    <p:sldId id="5559" r:id="rId13"/>
    <p:sldId id="5562" r:id="rId14"/>
    <p:sldId id="5565" r:id="rId15"/>
    <p:sldId id="5568" r:id="rId16"/>
    <p:sldId id="5571" r:id="rId17"/>
    <p:sldId id="5574" r:id="rId18"/>
    <p:sldId id="5577" r:id="rId19"/>
    <p:sldId id="5580" r:id="rId20"/>
    <p:sldId id="5583" r:id="rId21"/>
    <p:sldId id="5586" r:id="rId22"/>
    <p:sldId id="5589" r:id="rId23"/>
    <p:sldId id="5592" r:id="rId24"/>
    <p:sldId id="5595" r:id="rId25"/>
    <p:sldId id="5598" r:id="rId26"/>
    <p:sldId id="5601" r:id="rId27"/>
    <p:sldId id="5604" r:id="rId28"/>
    <p:sldId id="5607" r:id="rId29"/>
    <p:sldId id="5610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568" r:id="rId1"/>
    <p:sldLayoutId id="2147495569" r:id="rId2"/>
    <p:sldLayoutId id="2147495570" r:id="rId3"/>
    <p:sldLayoutId id="2147495571" r:id="rId4"/>
    <p:sldLayoutId id="2147495572" r:id="rId5"/>
    <p:sldLayoutId id="2147495573" r:id="rId6"/>
    <p:sldLayoutId id="2147495574" r:id="rId7"/>
    <p:sldLayoutId id="2147495575" r:id="rId8"/>
    <p:sldLayoutId id="2147495576" r:id="rId9"/>
    <p:sldLayoutId id="2147495577" r:id="rId10"/>
    <p:sldLayoutId id="214749557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5605" r:id="rId1"/>
    <p:sldLayoutId id="2147495606" r:id="rId2"/>
    <p:sldLayoutId id="2147495607" r:id="rId3"/>
    <p:sldLayoutId id="2147495608" r:id="rId4"/>
    <p:sldLayoutId id="2147495609" r:id="rId5"/>
    <p:sldLayoutId id="2147495610" r:id="rId6"/>
    <p:sldLayoutId id="2147495611" r:id="rId7"/>
    <p:sldLayoutId id="2147495612" r:id="rId8"/>
    <p:sldLayoutId id="2147495613" r:id="rId9"/>
    <p:sldLayoutId id="2147495614" r:id="rId10"/>
    <p:sldLayoutId id="2147495615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slideLayout" Target="../slideLayouts/slideLayout14.xml"/><Relationship Id="rId2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tags" Target="../tags/tag218.xml"/><Relationship Id="rId22" Type="http://schemas.openxmlformats.org/officeDocument/2006/relationships/tags" Target="../tags/tag219.xml"/><Relationship Id="rId23" Type="http://schemas.openxmlformats.org/officeDocument/2006/relationships/tags" Target="../tags/tag220.xml"/><Relationship Id="rId24" Type="http://schemas.openxmlformats.org/officeDocument/2006/relationships/tags" Target="../tags/tag221.xml"/><Relationship Id="rId25" Type="http://schemas.openxmlformats.org/officeDocument/2006/relationships/tags" Target="../tags/tag222.xml"/><Relationship Id="rId26" Type="http://schemas.openxmlformats.org/officeDocument/2006/relationships/tags" Target="../tags/tag223.xml"/><Relationship Id="rId27" Type="http://schemas.openxmlformats.org/officeDocument/2006/relationships/tags" Target="../tags/tag224.xml"/><Relationship Id="rId28" Type="http://schemas.openxmlformats.org/officeDocument/2006/relationships/tags" Target="../tags/tag225.xml"/><Relationship Id="rId29" Type="http://schemas.openxmlformats.org/officeDocument/2006/relationships/tags" Target="../tags/tag226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tags" Target="../tags/tag306.xml"/><Relationship Id="rId18" Type="http://schemas.openxmlformats.org/officeDocument/2006/relationships/tags" Target="../tags/tag307.xml"/><Relationship Id="rId19" Type="http://schemas.openxmlformats.org/officeDocument/2006/relationships/tags" Target="../tags/tag308.xml"/><Relationship Id="rId20" Type="http://schemas.openxmlformats.org/officeDocument/2006/relationships/tags" Target="../tags/tag309.xml"/><Relationship Id="rId21" Type="http://schemas.openxmlformats.org/officeDocument/2006/relationships/tags" Target="../tags/tag310.xml"/><Relationship Id="rId22" Type="http://schemas.openxmlformats.org/officeDocument/2006/relationships/tags" Target="../tags/tag311.xml"/><Relationship Id="rId23" Type="http://schemas.openxmlformats.org/officeDocument/2006/relationships/tags" Target="../tags/tag312.xml"/><Relationship Id="rId24" Type="http://schemas.openxmlformats.org/officeDocument/2006/relationships/tags" Target="../tags/tag313.xml"/><Relationship Id="rId25" Type="http://schemas.openxmlformats.org/officeDocument/2006/relationships/tags" Target="../tags/tag314.xml"/><Relationship Id="rId26" Type="http://schemas.openxmlformats.org/officeDocument/2006/relationships/tags" Target="../tags/tag315.xml"/><Relationship Id="rId27" Type="http://schemas.openxmlformats.org/officeDocument/2006/relationships/tags" Target="../tags/tag316.xml"/><Relationship Id="rId28" Type="http://schemas.openxmlformats.org/officeDocument/2006/relationships/tags" Target="../tags/tag317.xml"/><Relationship Id="rId29" Type="http://schemas.openxmlformats.org/officeDocument/2006/relationships/tags" Target="../tags/tag318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tags" Target="../tags/tag382.xml"/><Relationship Id="rId14" Type="http://schemas.openxmlformats.org/officeDocument/2006/relationships/tags" Target="../tags/tag383.xml"/><Relationship Id="rId15" Type="http://schemas.openxmlformats.org/officeDocument/2006/relationships/tags" Target="../tags/tag384.xml"/><Relationship Id="rId16" Type="http://schemas.openxmlformats.org/officeDocument/2006/relationships/tags" Target="../tags/tag385.xml"/><Relationship Id="rId17" Type="http://schemas.openxmlformats.org/officeDocument/2006/relationships/tags" Target="../tags/tag386.xml"/><Relationship Id="rId18" Type="http://schemas.openxmlformats.org/officeDocument/2006/relationships/tags" Target="../tags/tag387.xml"/><Relationship Id="rId19" Type="http://schemas.openxmlformats.org/officeDocument/2006/relationships/tags" Target="../tags/tag388.xml"/><Relationship Id="rId20" Type="http://schemas.openxmlformats.org/officeDocument/2006/relationships/tags" Target="../tags/tag389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学习动机促进小学生学习积极性的激励方法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204970" y="82994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212590" y="83693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281170" y="91376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363845" y="82994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了解学习动机的重要性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4845" y="194183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82465" y="194881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51045" y="202565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633720" y="194183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分析小学生学习动机不足的原因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204970" y="527748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212590" y="528447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281170" y="536130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363845" y="527748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激励方法的效果评估与改进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634865" y="305371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6"/>
          <p:cNvSpPr/>
          <p:nvPr>
            <p:custDataLst>
              <p:tags r:id="rId18"/>
            </p:custDataLst>
          </p:nvPr>
        </p:nvSpPr>
        <p:spPr>
          <a:xfrm>
            <a:off x="4642485" y="306070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711065" y="313753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793740" y="305371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激励方法对小学生学习积极性的影响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474845" y="416560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87"/>
          <p:cNvSpPr/>
          <p:nvPr>
            <p:custDataLst>
              <p:tags r:id="rId22"/>
            </p:custDataLst>
          </p:nvPr>
        </p:nvSpPr>
        <p:spPr>
          <a:xfrm>
            <a:off x="4482465" y="417258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551045" y="424942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633720" y="416560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如何运用激励方法提高小学生学习积极性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了解学习动机的重要性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激发学习兴趣</a:t>
            </a:r>
            <a:endParaRPr altLang="en-US" lang="zh-CN"/>
          </a:p>
        </p:txBody>
      </p:sp>
      <p:sp>
        <p:nvSpPr>
          <p:cNvPr id="1049002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了解学习动机的重要性：学习动机是推动小学生学习的内在动力，能够激发学习兴趣，提高学习积极性。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06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激发学习兴趣的方法：通过创设情境、游戏化教学、鼓励尝试等多种方式，激发小学生的学习兴趣，提高学习积极性。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10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培养自主学习能力：激发学习兴趣有助于培养小学生的自主学习能力，使他们更加主动地参与学习，提高学习效果。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14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增强学习自信心：通过激发学习兴趣，小学生能够更好地掌握知识，增强学习自信心，提高学习积极性。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提高学习效率</a:t>
            </a:r>
            <a:endParaRPr altLang="en-US" lang="zh-CN"/>
          </a:p>
        </p:txBody>
      </p:sp>
      <p:sp>
        <p:nvSpPr>
          <p:cNvPr id="104906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激励方法的应用：通过奖励、鼓励等方式激发学生的学习积极性，提高学习效率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了解学习动机的重要性：激发学习动力，提高学习效率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关注个体差异：针对不同学生的特点，采用不同的激励方法，提高学习效率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培养自主学习能力：通过引导学生自主学习，培养其独立思考和解决问题的能力，从而提高学习效率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培养自主学习能力</a:t>
            </a:r>
            <a:endParaRPr altLang="en-US" lang="zh-CN"/>
          </a:p>
        </p:txBody>
      </p:sp>
      <p:sp>
        <p:nvSpPr>
          <p:cNvPr id="10491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自主学习能力是未来社会必备的技能之一，对于小学生来说，培养自主学习能力有助于提高学习积极性。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学习动机是自主学习的内在动力，了解学习动机的重要性有助于激发小学生的自主学习意愿。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培养自主学习能力需要从学习动机入手，通过多种激励方法激发小学生的学习动力，提高学习效果。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家长和教师可以通过鼓励、引导、创设情境等方式帮助小学生培养自主学习能力，促进学习积极性的提高。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1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分析小学生学习动机不足的原因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缺乏兴趣和动力</a:t>
            </a:r>
            <a:endParaRPr altLang="en-US" lang="zh-CN"/>
          </a:p>
        </p:txBody>
      </p:sp>
      <p:sp>
        <p:nvSpPr>
          <p:cNvPr id="10492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小学生对学习内容不感兴趣，缺乏内在动力。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家庭和社会环境对小学生的影响，可能导致学习动机不足。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学校教育方式和教师的教学方法可能不符合小学生的认知特点，导致学习动力不足。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小学生的学习目标不明确，缺乏自我激励和自我管理能力。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学习环境不佳</a:t>
            </a:r>
            <a:endParaRPr altLang="en-US" lang="zh-CN"/>
          </a:p>
        </p:txBody>
      </p:sp>
      <p:sp>
        <p:nvSpPr>
          <p:cNvPr id="104932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社会环境复杂，不良信息和文化对小学生的影响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学习氛围不浓厚，缺乏良好的学习氛围和榜样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学校设施简陋，缺乏必要的教学设备和资源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家庭环境不良，父母缺乏对孩子的关注和引导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家庭教育缺失</a:t>
            </a:r>
            <a:endParaRPr altLang="en-US" lang="zh-CN"/>
          </a:p>
        </p:txBody>
      </p:sp>
      <p:sp>
        <p:nvSpPr>
          <p:cNvPr id="104939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学校教育不当：学校过于注重分数和成绩，忽略了对学生兴趣和特长的培养，导致学生对学习失去兴趣。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家庭教育缺失：家长对孩子的教育缺乏关注和引导，导致孩子缺乏学习的动力和目标。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社会环境影响：社会上存在着一些不良风气和价值观，如拜金主义、享乐主义等，会对孩子的学习动机产生负面影响。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个人因素：有些孩子可能因为自身基础薄弱、学习方法不当、自信心不足等原因，导致学习动机不足。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学校教育方式不当</a:t>
            </a:r>
            <a:endParaRPr altLang="en-US" lang="zh-CN"/>
          </a:p>
        </p:txBody>
      </p:sp>
      <p:sp>
        <p:nvSpPr>
          <p:cNvPr id="104945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缺乏个性化教育：未能根据学生特点因材施教，导致学生学习动力不足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教学方式单一：缺乏趣味性，难以激发学生学习兴趣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缺乏有效沟通：教师与学生之间缺乏互动，影响学生学习积极性的提高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学习氛围不佳：学校缺乏积极向上的学习氛围，影响学生的学习态度和动机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51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激励方法对小学生学习积极性的影响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奖励制度</a:t>
            </a:r>
            <a:endParaRPr altLang="en-US" lang="zh-CN"/>
          </a:p>
        </p:txBody>
      </p:sp>
      <p:sp>
        <p:nvSpPr>
          <p:cNvPr id="104957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奖励制度可以激发小学生的积极性，提高学习动力。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奖励制度需要与小学生的表现和进步相匹配，以保持其持续的学习动力。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奖励制度可以通过奖励的多样性，满足小学生的不同需求，提高学习效果。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奖励制度可以通过设置合理的奖励目标，引导小学生努力学习。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竞争机制</a:t>
            </a:r>
            <a:endParaRPr altLang="en-US" lang="zh-CN"/>
          </a:p>
        </p:txBody>
      </p:sp>
      <p:sp>
        <p:nvSpPr>
          <p:cNvPr id="10496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竞争机制可以激发小学生的求知欲和进取心，提高学习积极性。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竞争机制可以培养小学生的团队合作意识和集体荣誉感，促进学习动力。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竞争机制可以提供小学生展示自我和实现自我价值的平台，增强学习自信心。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竞争机制可以促进小学生之间的相互学习和交流，提高学习效果和综合素质。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目标设定</a:t>
            </a:r>
            <a:endParaRPr altLang="en-US" lang="zh-CN"/>
          </a:p>
        </p:txBody>
      </p:sp>
      <p:sp>
        <p:nvSpPr>
          <p:cNvPr id="10497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目标的具体性：明确、可衡量的目标有助于学生了解自己的学习方向，从而提高学习积极性。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目标的挑战性：适度的挑战性目标能够激发学生的斗志，促使他们更加努力地学习。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目标的可行性：目标应与学生实际情况相符，过高或过低的目标都不利于激发学生的学习积极性。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目标的持续性：长期和短期目标相结合，有助于学生保持学习的动力和积极性。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情感支持</a:t>
            </a:r>
            <a:endParaRPr altLang="en-US" lang="zh-CN"/>
          </a:p>
        </p:txBody>
      </p:sp>
      <p:sp>
        <p:nvSpPr>
          <p:cNvPr id="104980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情感支持可以激发小学生的学习兴趣和动力，增强学习内驱力。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情感支持可以建立良好的师生关系和亲子关系，促进有效沟通和学习氛围。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情感支持可以增强小学生的自信心和自尊心，从而提高学习积极性。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情感支持可以促进小学生的心理健康发展，降低学习压力和焦虑情绪。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8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如何运用激励方法提高小学生学习积极性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制定个性化激励方案</a:t>
            </a:r>
            <a:endParaRPr altLang="en-US" lang="zh-CN"/>
          </a:p>
        </p:txBody>
      </p:sp>
      <p:sp>
        <p:nvSpPr>
          <p:cNvPr id="104992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制定激励目标：根据学生的实际情况，制定具体、可衡量的激励目标，如提高学习成绩、培养自信心等。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了解学生需求：通过沟通了解学生的兴趣、特长和需求，为个性化激励方案提供依据。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制定个性化奖励：根据学生的兴趣和需求，制定个性化的奖励措施，如奖励玩具、图书、游戏时间等。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及时反馈与调整：在实施激励方案过程中，及时给予学生反馈，并根据实际情况进行调整，确保激励方案的有效性。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营造良好的学习环境</a:t>
            </a:r>
            <a:endParaRPr altLang="en-US" lang="zh-CN"/>
          </a:p>
        </p:txBody>
      </p:sp>
      <p:sp>
        <p:nvSpPr>
          <p:cNvPr id="10499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建立积极向上的学习氛围，鼓励学生互相帮助、共同进步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创造安静、整洁的学习空间，减少干扰和诱惑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布置符合小学生兴趣和认知特点的教室环境，增加学习的趣味性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提供丰富的学习资源和工具，满足学生的学习需求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加强家庭教育指导</a:t>
            </a:r>
            <a:endParaRPr altLang="en-US" lang="zh-CN"/>
          </a:p>
        </p:txBody>
      </p:sp>
      <p:sp>
        <p:nvSpPr>
          <p:cNvPr id="105006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0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0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家长参与：与孩子共同制定学习计划，鼓励孩子完成任务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培养兴趣：了解孩子的兴趣爱好，引导孩子将兴趣与学习相结合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榜样示范：成为孩子的榜样，展示良好的学习习惯和态度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表扬与奖励：及时表扬孩子的努力和进步，适当给予物质奖励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创新学校教育方式</a:t>
            </a:r>
            <a:endParaRPr altLang="en-US" lang="zh-CN"/>
          </a:p>
        </p:txBody>
      </p:sp>
      <p:sp>
        <p:nvSpPr>
          <p:cNvPr id="105015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引入趣味教学：利用游戏、实验等方式激发学生学习兴趣。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鼓励自主学习：引导学生主动参与学习，培养自主学习能力。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多元化评价：采用多种评价方式，鼓励学生发挥特长，提高自信心。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家校合作：加强与家长的沟通与合作，共同促进学生的学习积极性。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502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激励方法的效果评估与改进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评估激励方法的效果</a:t>
            </a:r>
            <a:endParaRPr altLang="en-US" lang="zh-CN"/>
          </a:p>
        </p:txBody>
      </p:sp>
      <p:sp>
        <p:nvSpPr>
          <p:cNvPr id="10502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激励方法的有效性评估：通过对比实验、问卷调查等方式，对激励方法的效果进行量化评估。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激励方法的改进建议：根据评估结果，提出针对性的改进措施，提高激励方法的效果。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激励方法的适用范围：明确激励方法的适用对象和适用场景，避免滥用和无效使用。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激励方法的长期效果：关注激励方法的长期影响，探究其在小学生学习积极性方面的持续作用。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分析激励方法的不足之处</a:t>
            </a:r>
            <a:endParaRPr altLang="en-US" lang="zh-CN"/>
          </a:p>
        </p:txBody>
      </p:sp>
      <p:sp>
        <p:nvSpPr>
          <p:cNvPr id="10503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缺乏长期效果跟踪：激励方法的效果可能随着时间的推移而减弱。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个体差异考虑不足：不同小学生有不同的需求和动机，激励方法可能无法满足所有学生的需求。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依赖外部奖励：过度依赖外部奖励可能导致学生失去内在的学习动力。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难以推广普及：某些激励方法可能只适用于特定情境或群体，难以广泛推广和应用。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调整和改进激励方案</a:t>
            </a:r>
            <a:endParaRPr altLang="en-US" lang="zh-CN"/>
          </a:p>
        </p:txBody>
      </p:sp>
      <p:sp>
        <p:nvSpPr>
          <p:cNvPr id="10504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激励方案的效果评估：定期对激励方案进行评估，了解其效果和不足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激励方案的调整：根据效果评估结果，对激励方案进行调整，以更好地满足学生的需求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激励方案的改进：不断尝试新的激励方法，以提高学生的学习积极性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激励方案的持续改进：不断收集反馈，持续改进激励方案，以保持其有效性和吸引力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持续关注学生发展</a:t>
            </a:r>
            <a:endParaRPr altLang="en-US" lang="zh-CN"/>
          </a:p>
        </p:txBody>
      </p:sp>
      <p:sp>
        <p:nvSpPr>
          <p:cNvPr id="10504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定期评估学生的学习进展，了解激励方法的效果。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关注学生的长期发展，不断优化激励方法以满足学生需求。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及时发现和解决学生学习中的问题，促进学生的全面发展。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根据评估结果调整和改进激励方法，确保其有效性。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580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5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5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5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5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5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5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5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SLIDE_ID" val="custom2023091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4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9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5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3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9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92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2024-01-05T13:51:10Z</dcterms:created>
  <dcterms:modified xsi:type="dcterms:W3CDTF">2024-01-05T13:51:10Z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2f8f7e572acf4a7bb13954da4296ea9a_21</vt:lpwstr>
  </property>
</Properties>
</file>