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749" r:id="rId2"/>
    <p:sldId id="758" r:id="rId3"/>
    <p:sldId id="1159" r:id="rId4"/>
    <p:sldId id="1160" r:id="rId5"/>
    <p:sldId id="1161" r:id="rId6"/>
    <p:sldId id="1158" r:id="rId7"/>
    <p:sldId id="756" r:id="rId8"/>
    <p:sldId id="1059" r:id="rId9"/>
    <p:sldId id="1053" r:id="rId10"/>
    <p:sldId id="1047" r:id="rId11"/>
    <p:sldId id="1046" r:id="rId12"/>
    <p:sldId id="1162" r:id="rId13"/>
    <p:sldId id="1163" r:id="rId14"/>
    <p:sldId id="802" r:id="rId15"/>
    <p:sldId id="564" r:id="rId16"/>
    <p:sldId id="565" r:id="rId17"/>
    <p:sldId id="568" r:id="rId18"/>
    <p:sldId id="569" r:id="rId19"/>
    <p:sldId id="570" r:id="rId20"/>
    <p:sldId id="806" r:id="rId21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24"/>
    </p:embeddedFont>
    <p:embeddedFont>
      <p:font typeface="黑体" panose="02010609060101010101" pitchFamily="49" charset="-122"/>
      <p:regular r:id="rId25"/>
    </p:embeddedFont>
    <p:embeddedFont>
      <p:font typeface="楷体" panose="02010609060101010101" pitchFamily="49" charset="-122"/>
      <p:regular r:id="rId26"/>
    </p:embeddedFont>
  </p:embeddedFontLst>
  <p:custDataLst>
    <p:tags r:id="rId2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1"/>
    <p:restoredTop sz="95063"/>
  </p:normalViewPr>
  <p:slideViewPr>
    <p:cSldViewPr showGuides="1">
      <p:cViewPr varScale="1">
        <p:scale>
          <a:sx n="108" d="100"/>
          <a:sy n="108" d="100"/>
        </p:scale>
        <p:origin x="854" y="101"/>
      </p:cViewPr>
      <p:guideLst>
        <p:guide orient="horz" pos="16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B70897-ABB3-45EC-94FB-284351491B7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3E3CD00-DB8F-430A-B9EB-A79975652CA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22" name="组合 5"/>
          <p:cNvGrpSpPr/>
          <p:nvPr userDrawn="1"/>
        </p:nvGrpSpPr>
        <p:grpSpPr>
          <a:xfrm>
            <a:off x="5053013" y="55563"/>
            <a:ext cx="4019550" cy="565150"/>
            <a:chOff x="5052952" y="55245"/>
            <a:chExt cx="4019928" cy="565785"/>
          </a:xfrm>
        </p:grpSpPr>
        <p:sp>
          <p:nvSpPr>
            <p:cNvPr id="8" name="矩形 6"/>
            <p:cNvSpPr>
              <a:spLocks noChangeArrowheads="1"/>
            </p:cNvSpPr>
            <p:nvPr/>
          </p:nvSpPr>
          <p:spPr bwMode="auto">
            <a:xfrm>
              <a:off x="5052952" y="69548"/>
              <a:ext cx="2677908" cy="5006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22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《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孟子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》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二章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1111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/</a:t>
              </a:r>
            </a:p>
          </p:txBody>
        </p:sp>
        <p:pic>
          <p:nvPicPr>
            <p:cNvPr id="184325" name="图片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37145" y="55245"/>
              <a:ext cx="1435735" cy="565785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84323" name="Picture 4" descr="https://timgsa.baidu.com/timg?image&amp;quality=80&amp;size=b9999_10000&amp;sec=1556342124074&amp;di=21395c9cb07e252343f44516a4199bf8&amp;imgtype=0&amp;src=http%3A%2F%2Fbpic.588ku.com%2Felement_origin_min_pic%2F17%2F03%2F26%2F673f19a59cf77d7872b2ceef3ea50530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21663" y="3684588"/>
            <a:ext cx="973137" cy="1433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489825" y="36195"/>
            <a:ext cx="1583055" cy="574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heme" Target="../theme/theme1.xml"/><Relationship Id="rId81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5067300" y="71438"/>
            <a:ext cx="2678113" cy="500063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22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《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孟子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》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三章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A1111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/</a:t>
            </a:r>
          </a:p>
        </p:txBody>
      </p:sp>
      <p:pic>
        <p:nvPicPr>
          <p:cNvPr id="1027" name="Picture 4" descr="https://timgsa.baidu.com/timg?image&amp;quality=80&amp;size=b9999_10000&amp;sec=1556342124074&amp;di=21395c9cb07e252343f44516a4199bf8&amp;imgtype=0&amp;src=http%3A%2F%2Fbpic.588ku.com%2Felement_origin_min_pic%2F17%2F03%2F26%2F673f19a59cf77d7872b2ceef3ea50530.jpg"/>
          <p:cNvPicPr>
            <a:picLocks noChangeAspect="1"/>
          </p:cNvPicPr>
          <p:nvPr userDrawn="1"/>
        </p:nvPicPr>
        <p:blipFill>
          <a:blip r:embed="rId79"/>
          <a:stretch>
            <a:fillRect/>
          </a:stretch>
        </p:blipFill>
        <p:spPr>
          <a:xfrm>
            <a:off x="8221663" y="3684588"/>
            <a:ext cx="973137" cy="1433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2" descr="C:\Users\Administrator\Desktop\初中七彩课堂图标.png"/>
          <p:cNvPicPr>
            <a:picLocks noChangeAspect="1"/>
          </p:cNvPicPr>
          <p:nvPr userDrawn="1"/>
        </p:nvPicPr>
        <p:blipFill>
          <a:blip r:embed="rId80"/>
          <a:stretch>
            <a:fillRect/>
          </a:stretch>
        </p:blipFill>
        <p:spPr>
          <a:xfrm>
            <a:off x="7646988" y="50800"/>
            <a:ext cx="1439862" cy="582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 userDrawn="1"/>
        </p:nvSpPr>
        <p:spPr>
          <a:xfrm>
            <a:off x="7489825" y="107950"/>
            <a:ext cx="1583055" cy="497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e7ffd8e319b9d5efeefb81a79296bd5"/>
          <p:cNvPicPr>
            <a:picLocks noChangeAspect="1"/>
          </p:cNvPicPr>
          <p:nvPr userDrawn="1"/>
        </p:nvPicPr>
        <p:blipFill>
          <a:blip r:embed="rId81"/>
          <a:stretch>
            <a:fillRect/>
          </a:stretch>
        </p:blipFill>
        <p:spPr>
          <a:xfrm>
            <a:off x="7745730" y="51435"/>
            <a:ext cx="822960" cy="8058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7" r:id="rId38"/>
    <p:sldLayoutId id="2147483688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4" r:id="rId54"/>
    <p:sldLayoutId id="2147483705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711" r:id="rId61"/>
    <p:sldLayoutId id="2147483712" r:id="rId62"/>
    <p:sldLayoutId id="2147483713" r:id="rId63"/>
    <p:sldLayoutId id="2147483714" r:id="rId64"/>
    <p:sldLayoutId id="2147483715" r:id="rId65"/>
    <p:sldLayoutId id="2147483716" r:id="rId66"/>
    <p:sldLayoutId id="2147483717" r:id="rId67"/>
    <p:sldLayoutId id="2147483718" r:id="rId68"/>
    <p:sldLayoutId id="2147483719" r:id="rId69"/>
    <p:sldLayoutId id="2147483720" r:id="rId70"/>
    <p:sldLayoutId id="2147483721" r:id="rId71"/>
    <p:sldLayoutId id="2147483722" r:id="rId72"/>
    <p:sldLayoutId id="2147483723" r:id="rId73"/>
    <p:sldLayoutId id="2147483724" r:id="rId74"/>
    <p:sldLayoutId id="2147483725" r:id="rId75"/>
    <p:sldLayoutId id="2147483726" r:id="rId76"/>
    <p:sldLayoutId id="2147483727" r:id="rId77"/>
  </p:sldLayoutIdLst>
  <p:transition spd="slow">
    <p:random/>
  </p:transition>
  <p:hf sldNum="0" hdr="0" ftr="0" dt="0"/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2" descr="https://timgsa.baidu.com/timg?image&amp;quality=80&amp;size=b9999_10000&amp;sec=1556358513801&amp;di=b2c1bdf51da9d07e639e8eff1a1411a7&amp;imgtype=0&amp;src=http%3A%2F%2Fdingyue.nosdn.127.net%2FpMibo3DH58Re9gWog4K7DHD7n1awOar0MlsCsoL0KRYOP1526340119029compressfla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4763"/>
            <a:ext cx="9142412" cy="5230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48"/>
          <p:cNvSpPr txBox="1"/>
          <p:nvPr/>
        </p:nvSpPr>
        <p:spPr>
          <a:xfrm>
            <a:off x="863588" y="1563638"/>
            <a:ext cx="7416824" cy="80791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ea typeface="Kaiti SC"/>
                <a:cs typeface="Kaiti SC"/>
              </a:rPr>
              <a:t>生于忧患，死于安乐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文本框 1"/>
          <p:cNvSpPr txBox="1"/>
          <p:nvPr/>
        </p:nvSpPr>
        <p:spPr>
          <a:xfrm>
            <a:off x="1259632" y="610691"/>
            <a:ext cx="6408712" cy="32932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1.</a:t>
            </a:r>
            <a:r>
              <a:rPr lang="zh-CN" altLang="en-US" sz="2400" b="1" dirty="0">
                <a:latin typeface="宋体" panose="02010600030101010101" pitchFamily="2" charset="-122"/>
              </a:rPr>
              <a:t>能积累“发、举、苦、所以、过、作、拂”等文言词语，并能用现代汉语翻译全文。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2.</a:t>
            </a:r>
            <a:r>
              <a:rPr lang="zh-CN" altLang="en-US" sz="2400" b="1" dirty="0">
                <a:latin typeface="宋体" panose="02010600030101010101" pitchFamily="2" charset="-122"/>
              </a:rPr>
              <a:t>学习古人论证说理的方法。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3.</a:t>
            </a:r>
            <a:r>
              <a:rPr lang="zh-CN" altLang="en-US" sz="2400" b="1" dirty="0">
                <a:latin typeface="宋体" panose="02010600030101010101" pitchFamily="2" charset="-122"/>
              </a:rPr>
              <a:t>理解孟子关于“生于忧患而死于安乐”的意思，增强个人修养，增强忧患意识。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buNone/>
            </a:pPr>
            <a:endParaRPr lang="en-US" altLang="zh-CN" sz="2800" b="1" dirty="0">
              <a:latin typeface="宋体" panose="02010600030101010101" pitchFamily="2" charset="-122"/>
            </a:endParaRPr>
          </a:p>
        </p:txBody>
      </p:sp>
      <p:grpSp>
        <p:nvGrpSpPr>
          <p:cNvPr id="160771" name="组合 8"/>
          <p:cNvGrpSpPr/>
          <p:nvPr/>
        </p:nvGrpSpPr>
        <p:grpSpPr>
          <a:xfrm>
            <a:off x="0" y="-20637"/>
            <a:ext cx="2006600" cy="523239"/>
            <a:chOff x="70" y="-63"/>
            <a:chExt cx="3161" cy="823"/>
          </a:xfrm>
        </p:grpSpPr>
        <p:sp>
          <p:nvSpPr>
            <p:cNvPr id="160772" name="文本框 6"/>
            <p:cNvSpPr txBox="1"/>
            <p:nvPr/>
          </p:nvSpPr>
          <p:spPr>
            <a:xfrm>
              <a:off x="678" y="-63"/>
              <a:ext cx="2553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教学目标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/>
            <p:cNvSpPr/>
            <p:nvPr/>
          </p:nvSpPr>
          <p:spPr>
            <a:xfrm>
              <a:off x="125" y="149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81226-67D3-263D-9D0A-50BE393E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文本框 1">
            <a:extLst>
              <a:ext uri="{FF2B5EF4-FFF2-40B4-BE49-F238E27FC236}">
                <a16:creationId xmlns:a16="http://schemas.microsoft.com/office/drawing/2014/main" id="{1D79C714-C7D9-6B2B-9EF5-9EF9CE3A1DFE}"/>
              </a:ext>
            </a:extLst>
          </p:cNvPr>
          <p:cNvSpPr txBox="1"/>
          <p:nvPr/>
        </p:nvSpPr>
        <p:spPr>
          <a:xfrm>
            <a:off x="1259632" y="771550"/>
            <a:ext cx="6408712" cy="16677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1.</a:t>
            </a:r>
            <a:r>
              <a:rPr lang="zh-CN" altLang="en-US" sz="2400" b="1" dirty="0">
                <a:latin typeface="宋体" panose="02010600030101010101" pitchFamily="2" charset="-122"/>
              </a:rPr>
              <a:t>重点：能积累重点文言词语，并用现代汉语翻译全文。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2.</a:t>
            </a:r>
            <a:r>
              <a:rPr lang="zh-CN" altLang="en-US" sz="2400" b="1" dirty="0">
                <a:latin typeface="宋体" panose="02010600030101010101" pitchFamily="2" charset="-122"/>
              </a:rPr>
              <a:t>难点：学习古人论证说理的方法。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grpSp>
        <p:nvGrpSpPr>
          <p:cNvPr id="160771" name="组合 8">
            <a:extLst>
              <a:ext uri="{FF2B5EF4-FFF2-40B4-BE49-F238E27FC236}">
                <a16:creationId xmlns:a16="http://schemas.microsoft.com/office/drawing/2014/main" id="{76113BFE-5EB3-9BBF-5607-164E159B8B2E}"/>
              </a:ext>
            </a:extLst>
          </p:cNvPr>
          <p:cNvGrpSpPr/>
          <p:nvPr/>
        </p:nvGrpSpPr>
        <p:grpSpPr>
          <a:xfrm>
            <a:off x="0" y="-20637"/>
            <a:ext cx="2365896" cy="523239"/>
            <a:chOff x="70" y="-63"/>
            <a:chExt cx="3727" cy="823"/>
          </a:xfrm>
        </p:grpSpPr>
        <p:sp>
          <p:nvSpPr>
            <p:cNvPr id="160772" name="文本框 6">
              <a:extLst>
                <a:ext uri="{FF2B5EF4-FFF2-40B4-BE49-F238E27FC236}">
                  <a16:creationId xmlns:a16="http://schemas.microsoft.com/office/drawing/2014/main" id="{C6096A1F-1865-ADF4-6CEB-5C7D7B25BB26}"/>
                </a:ext>
              </a:extLst>
            </p:cNvPr>
            <p:cNvSpPr txBox="1"/>
            <p:nvPr/>
          </p:nvSpPr>
          <p:spPr>
            <a:xfrm>
              <a:off x="678" y="-63"/>
              <a:ext cx="3119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教学重难点</a:t>
              </a:r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66FA6BC-9274-74EF-FF23-790E911D9C18}"/>
                </a:ext>
              </a:extLst>
            </p:cNvPr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395B8727-0946-E2EC-9829-154BDC140E19}"/>
                </a:ext>
              </a:extLst>
            </p:cNvPr>
            <p:cNvSpPr/>
            <p:nvPr/>
          </p:nvSpPr>
          <p:spPr>
            <a:xfrm>
              <a:off x="125" y="149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3410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81D37-E2CA-74EE-1518-6CCE0C451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文本框 1">
            <a:extLst>
              <a:ext uri="{FF2B5EF4-FFF2-40B4-BE49-F238E27FC236}">
                <a16:creationId xmlns:a16="http://schemas.microsoft.com/office/drawing/2014/main" id="{BD0FA44F-11B0-F043-6BE9-42D1CC3B0955}"/>
              </a:ext>
            </a:extLst>
          </p:cNvPr>
          <p:cNvSpPr txBox="1"/>
          <p:nvPr/>
        </p:nvSpPr>
        <p:spPr>
          <a:xfrm>
            <a:off x="1367644" y="881638"/>
            <a:ext cx="6408712" cy="16677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latin typeface="宋体" panose="02010600030101010101" pitchFamily="2" charset="-122"/>
              </a:rPr>
              <a:t>正确理解并认识“生于忧患，死于安乐”的含义，并从中得到应有的教益</a:t>
            </a:r>
            <a:r>
              <a:rPr lang="en-US" altLang="zh-CN" sz="2400" b="1" dirty="0">
                <a:latin typeface="宋体" panose="02010600030101010101" pitchFamily="2" charset="-122"/>
              </a:rPr>
              <a:t>——</a:t>
            </a:r>
            <a:r>
              <a:rPr lang="zh-CN" altLang="en-US" sz="2400" b="1" dirty="0">
                <a:latin typeface="宋体" panose="02010600030101010101" pitchFamily="2" charset="-122"/>
              </a:rPr>
              <a:t>人才要在艰苦中造就。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grpSp>
        <p:nvGrpSpPr>
          <p:cNvPr id="160771" name="组合 8">
            <a:extLst>
              <a:ext uri="{FF2B5EF4-FFF2-40B4-BE49-F238E27FC236}">
                <a16:creationId xmlns:a16="http://schemas.microsoft.com/office/drawing/2014/main" id="{8845B1BE-6A3C-CC75-3228-83C4A9CFE08F}"/>
              </a:ext>
            </a:extLst>
          </p:cNvPr>
          <p:cNvGrpSpPr/>
          <p:nvPr/>
        </p:nvGrpSpPr>
        <p:grpSpPr>
          <a:xfrm>
            <a:off x="0" y="-20637"/>
            <a:ext cx="2006600" cy="523239"/>
            <a:chOff x="70" y="-63"/>
            <a:chExt cx="3161" cy="823"/>
          </a:xfrm>
        </p:grpSpPr>
        <p:sp>
          <p:nvSpPr>
            <p:cNvPr id="160772" name="文本框 6">
              <a:extLst>
                <a:ext uri="{FF2B5EF4-FFF2-40B4-BE49-F238E27FC236}">
                  <a16:creationId xmlns:a16="http://schemas.microsoft.com/office/drawing/2014/main" id="{39CAC7F4-39A3-AEAE-F2A5-A28F52733AF5}"/>
                </a:ext>
              </a:extLst>
            </p:cNvPr>
            <p:cNvSpPr txBox="1"/>
            <p:nvPr/>
          </p:nvSpPr>
          <p:spPr>
            <a:xfrm>
              <a:off x="678" y="-63"/>
              <a:ext cx="2553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核心素养</a:t>
              </a:r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393FDC3-E766-3875-8DF1-203BD667271F}"/>
                </a:ext>
              </a:extLst>
            </p:cNvPr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7F65309F-4052-BE7B-B134-89038BA08951}"/>
                </a:ext>
              </a:extLst>
            </p:cNvPr>
            <p:cNvSpPr/>
            <p:nvPr/>
          </p:nvSpPr>
          <p:spPr>
            <a:xfrm>
              <a:off x="125" y="149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053690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02B83-D62E-CE4B-E961-719903DF0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文本框 1">
            <a:extLst>
              <a:ext uri="{FF2B5EF4-FFF2-40B4-BE49-F238E27FC236}">
                <a16:creationId xmlns:a16="http://schemas.microsoft.com/office/drawing/2014/main" id="{59944971-473A-6B11-AE40-9A9CACD2F812}"/>
              </a:ext>
            </a:extLst>
          </p:cNvPr>
          <p:cNvSpPr txBox="1"/>
          <p:nvPr/>
        </p:nvSpPr>
        <p:spPr>
          <a:xfrm>
            <a:off x="1367644" y="881638"/>
            <a:ext cx="6408712" cy="33297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1.</a:t>
            </a:r>
            <a:r>
              <a:rPr lang="zh-CN" altLang="en-US" sz="2400" b="1" dirty="0">
                <a:latin typeface="宋体" panose="02010600030101010101" pitchFamily="2" charset="-122"/>
              </a:rPr>
              <a:t>解释重点字词：“发、举、苦、劳、饿、所以、过、作、衡、拂”。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2.</a:t>
            </a:r>
            <a:r>
              <a:rPr lang="zh-CN" altLang="en-US" sz="2400" b="1" dirty="0">
                <a:latin typeface="宋体" panose="02010600030101010101" pitchFamily="2" charset="-122"/>
              </a:rPr>
              <a:t>翻译重点句子“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故天将降大任于是人也，必先苦其心志，劳其筋骨，饿其体肤，空乏其身，行拂乱其所为，所以动心忍性，曾益其所不能。</a:t>
            </a:r>
            <a:r>
              <a:rPr lang="zh-CN" altLang="en-US" sz="2400" b="1" dirty="0">
                <a:latin typeface="宋体" panose="02010600030101010101" pitchFamily="2" charset="-122"/>
              </a:rPr>
              <a:t>”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grpSp>
        <p:nvGrpSpPr>
          <p:cNvPr id="160771" name="组合 8">
            <a:extLst>
              <a:ext uri="{FF2B5EF4-FFF2-40B4-BE49-F238E27FC236}">
                <a16:creationId xmlns:a16="http://schemas.microsoft.com/office/drawing/2014/main" id="{5C343870-8FB0-0A16-1AC7-D1A08194C7D6}"/>
              </a:ext>
            </a:extLst>
          </p:cNvPr>
          <p:cNvGrpSpPr/>
          <p:nvPr/>
        </p:nvGrpSpPr>
        <p:grpSpPr>
          <a:xfrm>
            <a:off x="0" y="-20637"/>
            <a:ext cx="2006600" cy="523239"/>
            <a:chOff x="70" y="-63"/>
            <a:chExt cx="3161" cy="823"/>
          </a:xfrm>
        </p:grpSpPr>
        <p:sp>
          <p:nvSpPr>
            <p:cNvPr id="160772" name="文本框 6">
              <a:extLst>
                <a:ext uri="{FF2B5EF4-FFF2-40B4-BE49-F238E27FC236}">
                  <a16:creationId xmlns:a16="http://schemas.microsoft.com/office/drawing/2014/main" id="{369ABA7E-6BF9-10C1-0197-8796162FCFA9}"/>
                </a:ext>
              </a:extLst>
            </p:cNvPr>
            <p:cNvSpPr txBox="1"/>
            <p:nvPr/>
          </p:nvSpPr>
          <p:spPr>
            <a:xfrm>
              <a:off x="678" y="-63"/>
              <a:ext cx="2553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课前复习</a:t>
              </a:r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115B3AA4-F84D-8A73-16D1-8B51EDB6DB3A}"/>
                </a:ext>
              </a:extLst>
            </p:cNvPr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B48C2572-F0C3-DC7B-887C-570603C1F477}"/>
                </a:ext>
              </a:extLst>
            </p:cNvPr>
            <p:cNvSpPr/>
            <p:nvPr/>
          </p:nvSpPr>
          <p:spPr>
            <a:xfrm>
              <a:off x="125" y="149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17127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4E892-C6AD-EBCF-A346-62A1EF6CB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2DDAC13-B372-4F6D-2A0D-B708B3A5E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1807533"/>
            <a:ext cx="3790950" cy="5222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生于忧患，死于安乐。</a:t>
            </a:r>
          </a:p>
        </p:txBody>
      </p:sp>
      <p:grpSp>
        <p:nvGrpSpPr>
          <p:cNvPr id="160771" name="组合 8">
            <a:extLst>
              <a:ext uri="{FF2B5EF4-FFF2-40B4-BE49-F238E27FC236}">
                <a16:creationId xmlns:a16="http://schemas.microsoft.com/office/drawing/2014/main" id="{EAEE0B06-FEFC-5834-5279-4EAE7DDDC5D6}"/>
              </a:ext>
            </a:extLst>
          </p:cNvPr>
          <p:cNvGrpSpPr/>
          <p:nvPr/>
        </p:nvGrpSpPr>
        <p:grpSpPr>
          <a:xfrm>
            <a:off x="0" y="-20637"/>
            <a:ext cx="2006600" cy="523875"/>
            <a:chOff x="70" y="-63"/>
            <a:chExt cx="3161" cy="824"/>
          </a:xfrm>
        </p:grpSpPr>
        <p:sp>
          <p:nvSpPr>
            <p:cNvPr id="160772" name="文本框 6">
              <a:extLst>
                <a:ext uri="{FF2B5EF4-FFF2-40B4-BE49-F238E27FC236}">
                  <a16:creationId xmlns:a16="http://schemas.microsoft.com/office/drawing/2014/main" id="{D2FA3C59-2F99-D21A-9058-5E5DE6EC1546}"/>
                </a:ext>
              </a:extLst>
            </p:cNvPr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整体感知</a:t>
              </a:r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50957405-002A-C54D-0841-581880AA2042}"/>
                </a:ext>
              </a:extLst>
            </p:cNvPr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8C03AC51-A06D-64FC-BD16-BF72B2766984}"/>
                </a:ext>
              </a:extLst>
            </p:cNvPr>
            <p:cNvSpPr/>
            <p:nvPr/>
          </p:nvSpPr>
          <p:spPr>
            <a:xfrm>
              <a:off x="125" y="149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E2EF1072-EAE7-1CFB-0A50-F89A6A8B938B}"/>
              </a:ext>
            </a:extLst>
          </p:cNvPr>
          <p:cNvSpPr txBox="1"/>
          <p:nvPr/>
        </p:nvSpPr>
        <p:spPr>
          <a:xfrm>
            <a:off x="1196279" y="624976"/>
            <a:ext cx="59046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结合注释，速读课文。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宋体" panose="02010600030101010101" pitchFamily="2" charset="-122"/>
              </a:rPr>
              <a:t>1.</a:t>
            </a:r>
            <a:r>
              <a:rPr lang="zh-CN" altLang="en-US" sz="2400" b="1" dirty="0">
                <a:latin typeface="宋体" panose="02010600030101010101" pitchFamily="2" charset="-122"/>
              </a:rPr>
              <a:t>思考：文章提出了一个什么观点？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EE0754-B086-C4EB-4344-A2E195D87019}"/>
              </a:ext>
            </a:extLst>
          </p:cNvPr>
          <p:cNvSpPr txBox="1"/>
          <p:nvPr/>
        </p:nvSpPr>
        <p:spPr>
          <a:xfrm>
            <a:off x="1243303" y="2571750"/>
            <a:ext cx="5904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宋体" panose="02010600030101010101" pitchFamily="2" charset="-122"/>
              </a:rPr>
              <a:t>2.</a:t>
            </a:r>
            <a:r>
              <a:rPr lang="zh-CN" altLang="en-US" sz="2400" b="1" dirty="0">
                <a:latin typeface="宋体" panose="02010600030101010101" pitchFamily="2" charset="-122"/>
              </a:rPr>
              <a:t>思考：结合历史课所学的中国近代屈辱史，思考“生于忧患，死于安乐”有何史实作为依据？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58E2EB-D64E-C449-BA62-69152D74C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724301"/>
            <a:ext cx="6316153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清朝中期政治腐败，统治者沉迷享乐，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不知民间疾苦，拒绝学习外来文明，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遭到了鸦片战争、甲午战争的惨败。</a:t>
            </a:r>
          </a:p>
        </p:txBody>
      </p:sp>
    </p:spTree>
    <p:extLst>
      <p:ext uri="{BB962C8B-B14F-4D97-AF65-F5344CB8AC3E}">
        <p14:creationId xmlns:p14="http://schemas.microsoft.com/office/powerpoint/2010/main" val="3293181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文本框 1"/>
          <p:cNvSpPr txBox="1"/>
          <p:nvPr/>
        </p:nvSpPr>
        <p:spPr>
          <a:xfrm>
            <a:off x="463550" y="1058545"/>
            <a:ext cx="82169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   文章第一段写六位圣贤运用了什么论证方法？</a:t>
            </a:r>
            <a:r>
              <a:rPr lang="zh-CN" altLang="en-US" sz="2800" b="1">
                <a:latin typeface="宋体" panose="02010600030101010101" pitchFamily="2" charset="-122"/>
                <a:sym typeface="+mn-ea"/>
              </a:rPr>
              <a:t>六位圣贤</a:t>
            </a:r>
            <a:r>
              <a:rPr lang="zh-CN" altLang="en-US" sz="2800" b="1">
                <a:latin typeface="宋体" panose="02010600030101010101" pitchFamily="2" charset="-122"/>
              </a:rPr>
              <a:t>的共同点是什么？写这些事例的目的是什么？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57188" y="2354263"/>
            <a:ext cx="8429625" cy="1383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第一段列举了六位由卑微到显贵的历史人物，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这段话旨在论述“人才是在艰苦环境中造就的”的道理。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grpSp>
        <p:nvGrpSpPr>
          <p:cNvPr id="161795" name="组合 15"/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1796" name="文本框 6"/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/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TextBox 1"/>
          <p:cNvSpPr txBox="1"/>
          <p:nvPr/>
        </p:nvSpPr>
        <p:spPr>
          <a:xfrm>
            <a:off x="558800" y="915988"/>
            <a:ext cx="8135938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latin typeface="Arial" panose="020B0604020202020204" pitchFamily="34" charset="0"/>
              </a:rPr>
              <a:t>        诵读下面这段话，说说要想成就一番事业，需要经受怎样的磨练。</a:t>
            </a:r>
          </a:p>
        </p:txBody>
      </p:sp>
      <p:sp>
        <p:nvSpPr>
          <p:cNvPr id="61444" name="矩形 1"/>
          <p:cNvSpPr>
            <a:spLocks noChangeArrowheads="1"/>
          </p:cNvSpPr>
          <p:nvPr/>
        </p:nvSpPr>
        <p:spPr bwMode="auto">
          <a:xfrm>
            <a:off x="546100" y="2284413"/>
            <a:ext cx="8159750" cy="1385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故天将降大任于是人也，必先苦其心志，劳其筋骨，饿其体肤，空乏其身，行拂乱其所为，所以动心忍性，曾益其所不能。</a:t>
            </a:r>
          </a:p>
        </p:txBody>
      </p:sp>
      <p:grpSp>
        <p:nvGrpSpPr>
          <p:cNvPr id="162819" name="组合 15"/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2820" name="文本框 6"/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/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extBox 1"/>
          <p:cNvSpPr txBox="1"/>
          <p:nvPr/>
        </p:nvSpPr>
        <p:spPr>
          <a:xfrm>
            <a:off x="503555" y="681355"/>
            <a:ext cx="71348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b="1">
                <a:latin typeface="Arial" panose="020B0604020202020204" pitchFamily="34" charset="0"/>
              </a:rPr>
              <a:t>        除了艰苦的环境造就人才，还有哪些因素造就人才？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62468" name="TextBox 1"/>
          <p:cNvSpPr txBox="1"/>
          <p:nvPr/>
        </p:nvSpPr>
        <p:spPr>
          <a:xfrm>
            <a:off x="5672138" y="1927225"/>
            <a:ext cx="136842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个人主观因素 </a:t>
            </a:r>
          </a:p>
        </p:txBody>
      </p:sp>
      <p:sp>
        <p:nvSpPr>
          <p:cNvPr id="62469" name="矩形 1"/>
          <p:cNvSpPr>
            <a:spLocks noChangeArrowheads="1"/>
          </p:cNvSpPr>
          <p:nvPr/>
        </p:nvSpPr>
        <p:spPr bwMode="auto">
          <a:xfrm>
            <a:off x="1350963" y="1874838"/>
            <a:ext cx="3960813" cy="12001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人恒过，然后能改；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困于心，衡于虑，而后作；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征于色，发于声，而后喻。</a:t>
            </a:r>
          </a:p>
        </p:txBody>
      </p:sp>
      <p:sp>
        <p:nvSpPr>
          <p:cNvPr id="62470" name="TextBox 9"/>
          <p:cNvSpPr txBox="1"/>
          <p:nvPr/>
        </p:nvSpPr>
        <p:spPr>
          <a:xfrm>
            <a:off x="5635625" y="3203575"/>
            <a:ext cx="1439863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对一个国家来说国家</a:t>
            </a:r>
          </a:p>
        </p:txBody>
      </p:sp>
      <p:sp>
        <p:nvSpPr>
          <p:cNvPr id="62471" name="矩形 1"/>
          <p:cNvSpPr>
            <a:spLocks noChangeArrowheads="1"/>
          </p:cNvSpPr>
          <p:nvPr/>
        </p:nvSpPr>
        <p:spPr bwMode="auto">
          <a:xfrm>
            <a:off x="1289050" y="3530600"/>
            <a:ext cx="4079875" cy="830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入则无法家拂士，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出则无敌国外患者，国恒亡。</a:t>
            </a:r>
          </a:p>
        </p:txBody>
      </p:sp>
      <p:sp>
        <p:nvSpPr>
          <p:cNvPr id="62472" name="TextBox 11"/>
          <p:cNvSpPr txBox="1"/>
          <p:nvPr/>
        </p:nvSpPr>
        <p:spPr>
          <a:xfrm>
            <a:off x="7235825" y="2143125"/>
            <a:ext cx="10080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正面 </a:t>
            </a:r>
          </a:p>
        </p:txBody>
      </p:sp>
      <p:sp>
        <p:nvSpPr>
          <p:cNvPr id="62473" name="TextBox 12"/>
          <p:cNvSpPr txBox="1"/>
          <p:nvPr/>
        </p:nvSpPr>
        <p:spPr>
          <a:xfrm>
            <a:off x="7235825" y="3633788"/>
            <a:ext cx="1008063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反面</a:t>
            </a:r>
          </a:p>
        </p:txBody>
      </p:sp>
      <p:grpSp>
        <p:nvGrpSpPr>
          <p:cNvPr id="163848" name="组合 15"/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3849" name="文本框 6"/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15" name="直线连接符 9"/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菱形 15"/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  <p:bldP spid="62469" grpId="0" animBg="1"/>
      <p:bldP spid="62470" grpId="0"/>
      <p:bldP spid="62471" grpId="0" animBg="1"/>
      <p:bldP spid="62472" grpId="0"/>
      <p:bldP spid="624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TextBox 1"/>
          <p:cNvSpPr txBox="1"/>
          <p:nvPr/>
        </p:nvSpPr>
        <p:spPr>
          <a:xfrm>
            <a:off x="539750" y="484505"/>
            <a:ext cx="71056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400" b="1">
                <a:latin typeface="宋体" panose="02010600030101010101" pitchFamily="2" charset="-122"/>
              </a:rPr>
              <a:t>    结合课文内容说说你对“生于忧患死于安乐”的理解，并列举一两个事例来证明这一观点。</a:t>
            </a: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76250" y="1314450"/>
            <a:ext cx="8191500" cy="11988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理解：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忧虑祸患可以使一个人奋发有为，使一个国家兴旺发达；安逸享乐则会让一个人不思进取，使一个国家衰败灭亡。</a:t>
            </a:r>
          </a:p>
        </p:txBody>
      </p:sp>
      <p:sp>
        <p:nvSpPr>
          <p:cNvPr id="63492" name="文本框 1"/>
          <p:cNvSpPr txBox="1">
            <a:spLocks noChangeArrowheads="1"/>
          </p:cNvSpPr>
          <p:nvPr/>
        </p:nvSpPr>
        <p:spPr bwMode="auto">
          <a:xfrm>
            <a:off x="468313" y="2605088"/>
            <a:ext cx="8199438" cy="230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举例：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越王勾践和吴王夫差的故事。吴越交战，越国战败，越王勾践立志发奋图强。他卧薪尝胆，还亲自到田间与农夫一起劳作，他的妻子也纺线织布。经过“十年生聚，十年教训”，越国已经恢复元气，兵强马壮，具备了复仇的条件。反观吴王夫差，战胜越国之后，以为忧患已除，生活骄奢淫逸，狂妄自大，最终为勾践所败，身死而国灭。</a:t>
            </a:r>
          </a:p>
        </p:txBody>
      </p:sp>
      <p:grpSp>
        <p:nvGrpSpPr>
          <p:cNvPr id="164868" name="组合 15"/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4869" name="文本框 6"/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7" name="直线连接符 9"/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菱形 7"/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34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extBox 1"/>
          <p:cNvSpPr txBox="1"/>
          <p:nvPr/>
        </p:nvSpPr>
        <p:spPr>
          <a:xfrm>
            <a:off x="539750" y="801370"/>
            <a:ext cx="73501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   孟子的文章以雄辩著称，大量使用排比句，气势非凡。请具体分析。</a:t>
            </a:r>
          </a:p>
        </p:txBody>
      </p:sp>
      <p:sp>
        <p:nvSpPr>
          <p:cNvPr id="64515" name="文本框 99"/>
          <p:cNvSpPr txBox="1"/>
          <p:nvPr/>
        </p:nvSpPr>
        <p:spPr>
          <a:xfrm>
            <a:off x="539750" y="1755775"/>
            <a:ext cx="80645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舜发于畎亩之中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傅说举于版筑之间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胶鬲举于鱼盐之中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管夷吾举于士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孙叔敖举于海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百里奚举于市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  <p:grpSp>
        <p:nvGrpSpPr>
          <p:cNvPr id="165891" name="组合 15"/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5893" name="文本框 6"/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6" name="直线连接符 9"/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菱形 6"/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39750" y="3273425"/>
            <a:ext cx="8064500" cy="954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用同样的句式连举六例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，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形成一种无可辩驳的气势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，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增强了说服力。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6BEB-3710-6A26-40A6-83E7022ED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extBox 1">
            <a:extLst>
              <a:ext uri="{FF2B5EF4-FFF2-40B4-BE49-F238E27FC236}">
                <a16:creationId xmlns:a16="http://schemas.microsoft.com/office/drawing/2014/main" id="{F4A65201-7926-5D29-A36C-01DECE28CB84}"/>
              </a:ext>
            </a:extLst>
          </p:cNvPr>
          <p:cNvSpPr txBox="1"/>
          <p:nvPr/>
        </p:nvSpPr>
        <p:spPr>
          <a:xfrm>
            <a:off x="539750" y="801370"/>
            <a:ext cx="73501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   孟子的文章以雄辩著称，大量使用排比句，气势非凡。请具体分析。</a:t>
            </a:r>
          </a:p>
        </p:txBody>
      </p:sp>
      <p:sp>
        <p:nvSpPr>
          <p:cNvPr id="64515" name="文本框 99">
            <a:extLst>
              <a:ext uri="{FF2B5EF4-FFF2-40B4-BE49-F238E27FC236}">
                <a16:creationId xmlns:a16="http://schemas.microsoft.com/office/drawing/2014/main" id="{421AC196-3E9E-4F3C-2FAD-0E15F2616710}"/>
              </a:ext>
            </a:extLst>
          </p:cNvPr>
          <p:cNvSpPr txBox="1"/>
          <p:nvPr/>
        </p:nvSpPr>
        <p:spPr>
          <a:xfrm>
            <a:off x="539750" y="1755775"/>
            <a:ext cx="80645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舜发于畎亩之中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傅说举于版筑之间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胶鬲举于鱼盐之中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管夷吾举于士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孙叔敖举于海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百里奚举于市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  <p:grpSp>
        <p:nvGrpSpPr>
          <p:cNvPr id="165891" name="组合 15">
            <a:extLst>
              <a:ext uri="{FF2B5EF4-FFF2-40B4-BE49-F238E27FC236}">
                <a16:creationId xmlns:a16="http://schemas.microsoft.com/office/drawing/2014/main" id="{55B83E5E-AE3A-2BE7-B449-5256E930BA92}"/>
              </a:ext>
            </a:extLst>
          </p:cNvPr>
          <p:cNvGrpSpPr/>
          <p:nvPr/>
        </p:nvGrpSpPr>
        <p:grpSpPr>
          <a:xfrm>
            <a:off x="44450" y="-39687"/>
            <a:ext cx="2006600" cy="522287"/>
            <a:chOff x="70" y="-63"/>
            <a:chExt cx="3160" cy="824"/>
          </a:xfrm>
        </p:grpSpPr>
        <p:sp>
          <p:nvSpPr>
            <p:cNvPr id="165893" name="文本框 6">
              <a:extLst>
                <a:ext uri="{FF2B5EF4-FFF2-40B4-BE49-F238E27FC236}">
                  <a16:creationId xmlns:a16="http://schemas.microsoft.com/office/drawing/2014/main" id="{053DD36B-B2A5-F4D0-9D3E-929DF1B5E43E}"/>
                </a:ext>
              </a:extLst>
            </p:cNvPr>
            <p:cNvSpPr txBox="1"/>
            <p:nvPr/>
          </p:nvSpPr>
          <p:spPr>
            <a:xfrm>
              <a:off x="678" y="-63"/>
              <a:ext cx="2552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精读细研</a:t>
              </a:r>
            </a:p>
          </p:txBody>
        </p:sp>
        <p:cxnSp>
          <p:nvCxnSpPr>
            <p:cNvPr id="6" name="直线连接符 9">
              <a:extLst>
                <a:ext uri="{FF2B5EF4-FFF2-40B4-BE49-F238E27FC236}">
                  <a16:creationId xmlns:a16="http://schemas.microsoft.com/office/drawing/2014/main" id="{86FC2FF7-134B-0AF0-4414-64A10AEB52C3}"/>
                </a:ext>
              </a:extLst>
            </p:cNvPr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295F786E-5B2D-8566-B07F-55FFEC7FD59E}"/>
                </a:ext>
              </a:extLst>
            </p:cNvPr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5BBB191A-88BB-173A-7A83-4CB9F1F34FDB}"/>
              </a:ext>
            </a:extLst>
          </p:cNvPr>
          <p:cNvSpPr/>
          <p:nvPr/>
        </p:nvSpPr>
        <p:spPr>
          <a:xfrm>
            <a:off x="539750" y="3273425"/>
            <a:ext cx="8064500" cy="954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用同样的句式连举六例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，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形成一种无可辩驳的气势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，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增强了说服力。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024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BE543-9B2B-2BC7-1194-29A393C3E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extBox 1">
            <a:extLst>
              <a:ext uri="{FF2B5EF4-FFF2-40B4-BE49-F238E27FC236}">
                <a16:creationId xmlns:a16="http://schemas.microsoft.com/office/drawing/2014/main" id="{DEBA459A-E6E2-46BC-AA81-EE4C466B7B7A}"/>
              </a:ext>
            </a:extLst>
          </p:cNvPr>
          <p:cNvSpPr txBox="1"/>
          <p:nvPr/>
        </p:nvSpPr>
        <p:spPr>
          <a:xfrm>
            <a:off x="611560" y="1275606"/>
            <a:ext cx="7350125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孟子认为造就人才的客观因素和主观因素分别是什么？请用自己的话概括。</a:t>
            </a:r>
          </a:p>
        </p:txBody>
      </p:sp>
      <p:sp>
        <p:nvSpPr>
          <p:cNvPr id="64515" name="文本框 99">
            <a:extLst>
              <a:ext uri="{FF2B5EF4-FFF2-40B4-BE49-F238E27FC236}">
                <a16:creationId xmlns:a16="http://schemas.microsoft.com/office/drawing/2014/main" id="{728A7F75-045B-EA5B-1939-2BA1ED323225}"/>
              </a:ext>
            </a:extLst>
          </p:cNvPr>
          <p:cNvSpPr txBox="1"/>
          <p:nvPr/>
        </p:nvSpPr>
        <p:spPr>
          <a:xfrm>
            <a:off x="430530" y="2421345"/>
            <a:ext cx="8064500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参考答案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Wingdings" panose="05000000000000000000" pitchFamily="2" charset="2"/>
              </a:rPr>
              <a:t>：（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Wingdings" panose="05000000000000000000" pitchFamily="2" charset="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Wingdings" panose="05000000000000000000" pitchFamily="2" charset="2"/>
              </a:rPr>
              <a:t>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客观因素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艰苦环境的磨练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）主观因素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思想斗争的折磨</a:t>
            </a:r>
          </a:p>
        </p:txBody>
      </p:sp>
      <p:grpSp>
        <p:nvGrpSpPr>
          <p:cNvPr id="165891" name="组合 15">
            <a:extLst>
              <a:ext uri="{FF2B5EF4-FFF2-40B4-BE49-F238E27FC236}">
                <a16:creationId xmlns:a16="http://schemas.microsoft.com/office/drawing/2014/main" id="{79A604BD-F4A3-9F6C-D037-9613E7D3D9C8}"/>
              </a:ext>
            </a:extLst>
          </p:cNvPr>
          <p:cNvGrpSpPr/>
          <p:nvPr/>
        </p:nvGrpSpPr>
        <p:grpSpPr>
          <a:xfrm>
            <a:off x="44450" y="-39687"/>
            <a:ext cx="2007235" cy="522921"/>
            <a:chOff x="70" y="-63"/>
            <a:chExt cx="3161" cy="825"/>
          </a:xfrm>
        </p:grpSpPr>
        <p:sp>
          <p:nvSpPr>
            <p:cNvPr id="165893" name="文本框 6">
              <a:extLst>
                <a:ext uri="{FF2B5EF4-FFF2-40B4-BE49-F238E27FC236}">
                  <a16:creationId xmlns:a16="http://schemas.microsoft.com/office/drawing/2014/main" id="{D638DE58-CD4A-F217-390C-2310AAB57D45}"/>
                </a:ext>
              </a:extLst>
            </p:cNvPr>
            <p:cNvSpPr txBox="1"/>
            <p:nvPr/>
          </p:nvSpPr>
          <p:spPr>
            <a:xfrm>
              <a:off x="678" y="-63"/>
              <a:ext cx="2553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拓展延伸</a:t>
              </a:r>
            </a:p>
          </p:txBody>
        </p:sp>
        <p:cxnSp>
          <p:nvCxnSpPr>
            <p:cNvPr id="6" name="直线连接符 9">
              <a:extLst>
                <a:ext uri="{FF2B5EF4-FFF2-40B4-BE49-F238E27FC236}">
                  <a16:creationId xmlns:a16="http://schemas.microsoft.com/office/drawing/2014/main" id="{4D964404-710E-36D1-A8A0-4C57AA8D812D}"/>
                </a:ext>
              </a:extLst>
            </p:cNvPr>
            <p:cNvCxnSpPr/>
            <p:nvPr/>
          </p:nvCxnSpPr>
          <p:spPr>
            <a:xfrm>
              <a:off x="70" y="701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35AEFC82-7731-F6F7-FD0A-695F827CC1A5}"/>
                </a:ext>
              </a:extLst>
            </p:cNvPr>
            <p:cNvSpPr/>
            <p:nvPr/>
          </p:nvSpPr>
          <p:spPr>
            <a:xfrm>
              <a:off x="125" y="147"/>
              <a:ext cx="553" cy="554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8551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TextBox 5"/>
          <p:cNvSpPr txBox="1"/>
          <p:nvPr/>
        </p:nvSpPr>
        <p:spPr>
          <a:xfrm>
            <a:off x="395288" y="1276350"/>
            <a:ext cx="8424862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200000"/>
              </a:lnSpc>
              <a:buNone/>
            </a:pPr>
            <a:r>
              <a:rPr lang="zh-CN" altLang="en-US" sz="2800" b="1">
                <a:latin typeface="宋体" panose="02010600030101010101" pitchFamily="2" charset="-122"/>
                <a:ea typeface="楷体" panose="02010609060101010101" charset="-122"/>
                <a:sym typeface="宋体" panose="02010600030101010101" pitchFamily="2" charset="-122"/>
              </a:rPr>
              <a:t>     通过陈述六个发迹于民间而被举荐的名人事例和相关道理，阐述了逆境成才的道理，论证了“然后知生于忧患而死于安乐也”这一中心论点。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66914" name="组合 1"/>
          <p:cNvGrpSpPr/>
          <p:nvPr/>
        </p:nvGrpSpPr>
        <p:grpSpPr>
          <a:xfrm>
            <a:off x="3700463" y="598488"/>
            <a:ext cx="1743075" cy="644525"/>
            <a:chOff x="3333750" y="598488"/>
            <a:chExt cx="1743075" cy="643766"/>
          </a:xfrm>
        </p:grpSpPr>
        <p:sp>
          <p:nvSpPr>
            <p:cNvPr id="14" name="圆角矩形 13"/>
            <p:cNvSpPr/>
            <p:nvPr/>
          </p:nvSpPr>
          <p:spPr>
            <a:xfrm rot="555800">
              <a:off x="4602162" y="715825"/>
              <a:ext cx="442913" cy="4186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 rot="20470821">
              <a:off x="4197350" y="722167"/>
              <a:ext cx="442912" cy="420192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319204">
              <a:off x="3778250" y="722167"/>
              <a:ext cx="441325" cy="42019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 rot="21148334">
              <a:off x="3368675" y="730095"/>
              <a:ext cx="441325" cy="42019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6923" name="矩形 1"/>
            <p:cNvSpPr/>
            <p:nvPr/>
          </p:nvSpPr>
          <p:spPr>
            <a:xfrm>
              <a:off x="3333750" y="598488"/>
              <a:ext cx="1743075" cy="6437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dist" eaLnBrk="0" hangingPunct="0">
                <a:lnSpc>
                  <a:spcPts val="4300"/>
                </a:lnSpc>
                <a:buNone/>
              </a:pPr>
              <a:r>
                <a:rPr lang="zh-CN" altLang="en-US" sz="2800" b="1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概括主题</a:t>
              </a:r>
            </a:p>
          </p:txBody>
        </p:sp>
      </p:grpSp>
      <p:grpSp>
        <p:nvGrpSpPr>
          <p:cNvPr id="166915" name="组合 13"/>
          <p:cNvGrpSpPr/>
          <p:nvPr/>
        </p:nvGrpSpPr>
        <p:grpSpPr>
          <a:xfrm>
            <a:off x="28575" y="-20637"/>
            <a:ext cx="2006600" cy="522287"/>
            <a:chOff x="70" y="-63"/>
            <a:chExt cx="3160" cy="822"/>
          </a:xfrm>
        </p:grpSpPr>
        <p:sp>
          <p:nvSpPr>
            <p:cNvPr id="166916" name="文本框 6"/>
            <p:cNvSpPr txBox="1"/>
            <p:nvPr/>
          </p:nvSpPr>
          <p:spPr>
            <a:xfrm>
              <a:off x="678" y="-63"/>
              <a:ext cx="2528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课堂小结</a:t>
              </a:r>
            </a:p>
          </p:txBody>
        </p:sp>
        <p:cxnSp>
          <p:nvCxnSpPr>
            <p:cNvPr id="26" name="直线连接符 9"/>
            <p:cNvCxnSpPr/>
            <p:nvPr/>
          </p:nvCxnSpPr>
          <p:spPr>
            <a:xfrm>
              <a:off x="70" y="699"/>
              <a:ext cx="3160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菱形 26"/>
            <p:cNvSpPr/>
            <p:nvPr/>
          </p:nvSpPr>
          <p:spPr>
            <a:xfrm>
              <a:off x="125" y="147"/>
              <a:ext cx="553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TextBox 4"/>
          <p:cNvSpPr txBox="1"/>
          <p:nvPr/>
        </p:nvSpPr>
        <p:spPr>
          <a:xfrm>
            <a:off x="468313" y="1231900"/>
            <a:ext cx="8424862" cy="19490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eaLnBrk="0" hangingPunct="0">
              <a:lnSpc>
                <a:spcPct val="120000"/>
              </a:lnSpc>
              <a:buNone/>
            </a:pP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《生于忧患</a:t>
            </a:r>
            <a:r>
              <a:rPr lang="zh-CN" altLang="en-US" sz="2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死于安乐》先列举六位历史人物的事例</a:t>
            </a:r>
            <a:r>
              <a:rPr lang="zh-CN" altLang="en-US" sz="2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再从个别到一般</a:t>
            </a:r>
            <a:r>
              <a:rPr lang="zh-CN" altLang="en-US" sz="2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从正反</a:t>
            </a:r>
            <a:r>
              <a:rPr lang="zh-CN" altLang="en-US" sz="2600" b="1" dirty="0">
                <a:latin typeface="楷体" panose="02010609060101010101" charset="-122"/>
                <a:ea typeface="楷体" panose="02010609060101010101" charset="-122"/>
              </a:rPr>
              <a:t>两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个方面论证经受磨难的好处</a:t>
            </a:r>
            <a:r>
              <a:rPr lang="zh-CN" altLang="en-US" sz="2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最终归纳出</a:t>
            </a:r>
            <a:r>
              <a:rPr lang="zh-CN" altLang="en-US" sz="2600" b="1" dirty="0">
                <a:latin typeface="宋体" panose="02010600030101010101" pitchFamily="2" charset="-122"/>
                <a:ea typeface="楷体" panose="02010609060101010101" charset="-122"/>
                <a:sym typeface="宋体" panose="02010600030101010101" pitchFamily="2" charset="-122"/>
              </a:rPr>
              <a:t>“然后知生于忧患而死于安乐也”</a:t>
            </a:r>
            <a:r>
              <a:rPr lang="zh-CN" altLang="zh-CN" sz="2600" b="1" dirty="0">
                <a:latin typeface="楷体" panose="02010609060101010101" charset="-122"/>
                <a:ea typeface="楷体" panose="02010609060101010101" charset="-122"/>
              </a:rPr>
              <a:t>这个中心论点。</a:t>
            </a:r>
            <a:endParaRPr lang="zh-CN" altLang="en-US" sz="26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8962" name="矩形 2"/>
          <p:cNvSpPr/>
          <p:nvPr/>
        </p:nvSpPr>
        <p:spPr>
          <a:xfrm>
            <a:off x="439738" y="627063"/>
            <a:ext cx="306705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>
              <a:buNone/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❶</a:t>
            </a:r>
            <a:r>
              <a:rPr lang="zh-CN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论证层层深入。</a:t>
            </a:r>
            <a:endParaRPr lang="en-US" altLang="zh-CN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68963" name="组合 8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68964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写作特色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菱形 12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矩形 2"/>
          <p:cNvSpPr/>
          <p:nvPr/>
        </p:nvSpPr>
        <p:spPr>
          <a:xfrm>
            <a:off x="439738" y="627063"/>
            <a:ext cx="592982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>
              <a:buNone/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❷</a:t>
            </a:r>
            <a:r>
              <a:rPr lang="zh-CN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语言具有极强的说服力、感染力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en-US" altLang="zh-CN" sz="28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9986" name="TextBox 1"/>
          <p:cNvSpPr txBox="1"/>
          <p:nvPr/>
        </p:nvSpPr>
        <p:spPr>
          <a:xfrm>
            <a:off x="360363" y="1333500"/>
            <a:ext cx="8423275" cy="16933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  <a:buNone/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zh-CN" sz="2800" b="1" dirty="0">
                <a:latin typeface="楷体" panose="02010609060101010101" charset="-122"/>
                <a:ea typeface="楷体" panose="02010609060101010101" charset="-122"/>
              </a:rPr>
              <a:t>这个特点与孟子善用排比等修辞手法不无关系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 dirty="0">
                <a:latin typeface="楷体" panose="02010609060101010101" charset="-122"/>
                <a:ea typeface="楷体" panose="02010609060101010101" charset="-122"/>
              </a:rPr>
              <a:t>《生于忧患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 dirty="0">
                <a:latin typeface="楷体" panose="02010609060101010101" charset="-122"/>
                <a:ea typeface="楷体" panose="02010609060101010101" charset="-122"/>
              </a:rPr>
              <a:t>死于安乐》开篇用排比句列举历史人物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 dirty="0">
                <a:latin typeface="楷体" panose="02010609060101010101" charset="-122"/>
                <a:ea typeface="楷体" panose="02010609060101010101" charset="-122"/>
              </a:rPr>
              <a:t>这样既给文章增强了气势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zh-CN" sz="2800" b="1" dirty="0">
                <a:latin typeface="楷体" panose="02010609060101010101" charset="-122"/>
                <a:ea typeface="楷体" panose="02010609060101010101" charset="-122"/>
              </a:rPr>
              <a:t>又给人以美不胜收之感。</a:t>
            </a:r>
          </a:p>
        </p:txBody>
      </p:sp>
      <p:grpSp>
        <p:nvGrpSpPr>
          <p:cNvPr id="169987" name="组合 8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69988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写作特色</a:t>
              </a:r>
            </a:p>
          </p:txBody>
        </p:sp>
        <p:cxnSp>
          <p:nvCxnSpPr>
            <p:cNvPr id="13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菱形 13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矩形 9"/>
          <p:cNvSpPr/>
          <p:nvPr/>
        </p:nvSpPr>
        <p:spPr>
          <a:xfrm>
            <a:off x="496888" y="700088"/>
            <a:ext cx="864076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1.</a:t>
            </a:r>
            <a:r>
              <a:rPr lang="zh-CN" altLang="zh-CN" sz="2800" b="1" dirty="0">
                <a:latin typeface="宋体" panose="02010600030101010101" pitchFamily="2" charset="-122"/>
              </a:rPr>
              <a:t>“于”字用法和其它三项不相同的是</a:t>
            </a:r>
            <a:r>
              <a:rPr lang="zh-CN" altLang="en-US" sz="2800" b="1" dirty="0">
                <a:latin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</a:rPr>
              <a:t>  </a:t>
            </a:r>
            <a:r>
              <a:rPr lang="zh-CN" altLang="en-US" sz="2800" b="1" dirty="0">
                <a:latin typeface="宋体" panose="02010600030101010101" pitchFamily="2" charset="-122"/>
              </a:rPr>
              <a:t>）</a:t>
            </a:r>
            <a:r>
              <a:rPr lang="en-US" altLang="zh-CN" sz="2800" b="1" dirty="0">
                <a:latin typeface="宋体" panose="02010600030101010101" pitchFamily="2" charset="-122"/>
              </a:rPr>
              <a:t> </a:t>
            </a:r>
            <a:endParaRPr lang="zh-CN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9925" y="728663"/>
            <a:ext cx="7207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73059" name="组合 15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73061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课堂检测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菱形 13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3060" name="矩形 1"/>
          <p:cNvSpPr/>
          <p:nvPr/>
        </p:nvSpPr>
        <p:spPr>
          <a:xfrm>
            <a:off x="1042988" y="1131888"/>
            <a:ext cx="5819775" cy="338458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．故天将降大任于是人也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 </a:t>
            </a:r>
          </a:p>
          <a:p>
            <a:pPr>
              <a:lnSpc>
                <a:spcPct val="20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举于市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 </a:t>
            </a:r>
          </a:p>
          <a:p>
            <a:pPr>
              <a:lnSpc>
                <a:spcPct val="20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．死于安乐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 </a:t>
            </a:r>
          </a:p>
          <a:p>
            <a:pPr>
              <a:lnSpc>
                <a:spcPct val="20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困于心</a:t>
            </a:r>
            <a:endParaRPr lang="zh-CN" altLang="zh-CN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矩形 12"/>
          <p:cNvSpPr/>
          <p:nvPr/>
        </p:nvSpPr>
        <p:spPr>
          <a:xfrm>
            <a:off x="511175" y="719138"/>
            <a:ext cx="82804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</a:rPr>
              <a:t>画线</a:t>
            </a:r>
            <a:r>
              <a:rPr lang="zh-CN" altLang="zh-CN" sz="2800" b="1" dirty="0">
                <a:latin typeface="宋体" panose="02010600030101010101" pitchFamily="2" charset="-122"/>
              </a:rPr>
              <a:t>词不用使动用法来解释的一项</a:t>
            </a:r>
            <a:r>
              <a:rPr lang="zh-CN" altLang="en-US" sz="2800" b="1" dirty="0">
                <a:latin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</a:rPr>
              <a:t>   </a:t>
            </a:r>
            <a:r>
              <a:rPr lang="zh-CN" altLang="en-US" sz="2800" b="1" dirty="0">
                <a:latin typeface="宋体" panose="02010600030101010101" pitchFamily="2" charset="-122"/>
              </a:rPr>
              <a:t>）</a:t>
            </a:r>
            <a:r>
              <a:rPr lang="en-US" altLang="zh-CN" sz="2800" b="1" dirty="0">
                <a:latin typeface="宋体" panose="02010600030101010101" pitchFamily="2" charset="-122"/>
              </a:rPr>
              <a:t> </a:t>
            </a:r>
            <a:endParaRPr lang="zh-CN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6888" y="719138"/>
            <a:ext cx="433387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>
                <a:solidFill>
                  <a:srgbClr val="FF0000"/>
                </a:solidFill>
                <a:latin typeface="Arial" panose="020B0604020202020204" pitchFamily="34" charset="0"/>
              </a:rPr>
              <a:t>D</a:t>
            </a:r>
            <a:endParaRPr lang="zh-CN" altLang="en-US" sz="2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74083" name="组合 15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74085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课堂检测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菱形 12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4084" name="矩形 1"/>
          <p:cNvSpPr/>
          <p:nvPr/>
        </p:nvSpPr>
        <p:spPr>
          <a:xfrm>
            <a:off x="900113" y="1347788"/>
            <a:ext cx="7127875" cy="20380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zh-CN" sz="2800" b="1" u="sng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苦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其心志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       B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zh-CN" sz="2800" b="1" u="sng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劳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其筋骨</a:t>
            </a:r>
            <a:endParaRPr lang="en-US" altLang="zh-CN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25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en-US" sz="2800" b="1" u="sng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亲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其亲</a:t>
            </a:r>
            <a:r>
              <a:rPr lang="zh-CN" altLang="en-US" sz="2800" b="1" u="sng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子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其子       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r>
              <a:rPr lang="zh-CN" altLang="zh-CN" sz="2800" b="1" u="sng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生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于忧患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endParaRPr lang="zh-CN" altLang="zh-CN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矩形 6"/>
          <p:cNvSpPr/>
          <p:nvPr/>
        </p:nvSpPr>
        <p:spPr>
          <a:xfrm>
            <a:off x="504825" y="700088"/>
            <a:ext cx="80279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3.</a:t>
            </a:r>
            <a:r>
              <a:rPr lang="zh-CN" altLang="zh-CN" sz="2800" b="1" dirty="0">
                <a:latin typeface="宋体" panose="02010600030101010101" pitchFamily="2" charset="-122"/>
              </a:rPr>
              <a:t>下面</a:t>
            </a:r>
            <a:r>
              <a:rPr lang="zh-CN" altLang="en-US" sz="2800" b="1" dirty="0">
                <a:latin typeface="宋体" panose="02010600030101010101" pitchFamily="2" charset="-122"/>
              </a:rPr>
              <a:t>画线</a:t>
            </a:r>
            <a:r>
              <a:rPr lang="zh-CN" altLang="zh-CN" sz="2800" b="1" dirty="0">
                <a:latin typeface="宋体" panose="02010600030101010101" pitchFamily="2" charset="-122"/>
              </a:rPr>
              <a:t>的词</a:t>
            </a:r>
            <a:r>
              <a:rPr lang="zh-CN" altLang="en-US" sz="2800" b="1" dirty="0">
                <a:latin typeface="宋体" panose="02010600030101010101" pitchFamily="2" charset="-122"/>
              </a:rPr>
              <a:t>意思</a:t>
            </a:r>
            <a:r>
              <a:rPr lang="zh-CN" altLang="zh-CN" sz="2800" b="1" dirty="0">
                <a:latin typeface="宋体" panose="02010600030101010101" pitchFamily="2" charset="-122"/>
              </a:rPr>
              <a:t>不正确的一项是</a:t>
            </a:r>
            <a:r>
              <a:rPr lang="zh-CN" altLang="en-US" sz="2800" b="1" dirty="0">
                <a:latin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</a:rPr>
              <a:t>     </a:t>
            </a:r>
            <a:r>
              <a:rPr lang="zh-CN" altLang="en-US" sz="2800" b="1" dirty="0">
                <a:latin typeface="宋体" panose="02010600030101010101" pitchFamily="2" charset="-122"/>
              </a:rPr>
              <a:t>）</a:t>
            </a:r>
            <a:endParaRPr lang="zh-CN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04025" y="700088"/>
            <a:ext cx="71913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280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zh-CN" altLang="en-US" sz="2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75107" name="组合 15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75109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课堂检测</a:t>
              </a:r>
            </a:p>
          </p:txBody>
        </p:sp>
        <p:cxnSp>
          <p:nvCxnSpPr>
            <p:cNvPr id="10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35876" name="矩形 1"/>
          <p:cNvSpPr>
            <a:spLocks noChangeArrowheads="1"/>
          </p:cNvSpPr>
          <p:nvPr/>
        </p:nvSpPr>
        <p:spPr bwMode="auto">
          <a:xfrm>
            <a:off x="971550" y="1233488"/>
            <a:ext cx="6318250" cy="3538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A.</a:t>
            </a:r>
            <a:r>
              <a:rPr kumimoji="0" lang="zh-CN" altLang="en-US" sz="2800" b="1" i="0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入则无法家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拂</a:t>
            </a:r>
            <a:r>
              <a:rPr kumimoji="0" lang="zh-CN" altLang="en-US" sz="2800" b="1" i="0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士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通“弼”，辅助）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B.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孙叔敖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举于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（海洋）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 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C.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故天将大任于</a:t>
            </a:r>
            <a:r>
              <a:rPr kumimoji="0" lang="zh-CN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（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这样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）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人也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D.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行拂</a:t>
            </a:r>
            <a:r>
              <a:rPr kumimoji="0" lang="zh-CN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（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使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……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错乱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）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其所为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 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73" name="组合 8"/>
          <p:cNvGrpSpPr/>
          <p:nvPr/>
        </p:nvGrpSpPr>
        <p:grpSpPr>
          <a:xfrm>
            <a:off x="34925" y="-20637"/>
            <a:ext cx="2008188" cy="523875"/>
            <a:chOff x="70" y="-63"/>
            <a:chExt cx="3161" cy="824"/>
          </a:xfrm>
        </p:grpSpPr>
        <p:sp>
          <p:nvSpPr>
            <p:cNvPr id="182275" name="文本框 6"/>
            <p:cNvSpPr txBox="1"/>
            <p:nvPr/>
          </p:nvSpPr>
          <p:spPr>
            <a:xfrm>
              <a:off x="678" y="-63"/>
              <a:ext cx="2553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课下作业</a:t>
              </a:r>
            </a:p>
          </p:txBody>
        </p:sp>
        <p:cxnSp>
          <p:nvCxnSpPr>
            <p:cNvPr id="11" name="直线连接符 9"/>
            <p:cNvCxnSpPr/>
            <p:nvPr/>
          </p:nvCxnSpPr>
          <p:spPr>
            <a:xfrm>
              <a:off x="70" y="701"/>
              <a:ext cx="3161" cy="0"/>
            </a:xfrm>
            <a:prstGeom prst="line">
              <a:avLst/>
            </a:prstGeom>
            <a:ln>
              <a:solidFill>
                <a:srgbClr val="0FB7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菱形 11"/>
            <p:cNvSpPr/>
            <p:nvPr/>
          </p:nvSpPr>
          <p:spPr>
            <a:xfrm>
              <a:off x="125" y="149"/>
              <a:ext cx="552" cy="552"/>
            </a:xfrm>
            <a:prstGeom prst="diamond">
              <a:avLst/>
            </a:prstGeom>
            <a:solidFill>
              <a:srgbClr val="0FB74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2274" name="矩形 1"/>
          <p:cNvSpPr/>
          <p:nvPr/>
        </p:nvSpPr>
        <p:spPr>
          <a:xfrm>
            <a:off x="792163" y="1492250"/>
            <a:ext cx="7559675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以“生于忧患，死于安乐”为话题，写一篇不少于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300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字的短文。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</p:spTree>
  </p:cSld>
  <p:clrMapOvr>
    <a:masterClrMapping/>
  </p:clrMapOvr>
  <p:transition advTm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GMyMTdhZjI5YzUzMTc1YmY3NGJmYjg4YTUyNzlkN2QifQ==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1204</Words>
  <Application>Microsoft Office PowerPoint</Application>
  <PresentationFormat>全屏显示(16:9)</PresentationFormat>
  <Paragraphs>84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宋体</vt:lpstr>
      <vt:lpstr>Impact</vt:lpstr>
      <vt:lpstr>Times New Roman</vt:lpstr>
      <vt:lpstr>黑体</vt:lpstr>
      <vt:lpstr>Arial</vt:lpstr>
      <vt:lpstr>楷体</vt:lpstr>
      <vt:lpstr>Calibri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志 熊</cp:lastModifiedBy>
  <cp:revision>707</cp:revision>
  <dcterms:created xsi:type="dcterms:W3CDTF">2018-11-06T06:39:00Z</dcterms:created>
  <dcterms:modified xsi:type="dcterms:W3CDTF">2024-11-07T13:55:13Z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F99FC6DC2FC84F94B4E4F05DEE2C9085_12</vt:lpwstr>
  </property>
</Properties>
</file>