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tags" Target="tags/tag30.xml" /><Relationship Id="rId44" Type="http://schemas.openxmlformats.org/officeDocument/2006/relationships/presProps" Target="presProps.xml" /><Relationship Id="rId45" Type="http://schemas.openxmlformats.org/officeDocument/2006/relationships/viewProps" Target="viewProps.xml" /><Relationship Id="rId46" Type="http://schemas.openxmlformats.org/officeDocument/2006/relationships/theme" Target="theme/theme1.xml" /><Relationship Id="rId47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34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554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6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65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7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758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8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9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10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06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12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22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23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25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28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29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30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31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88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32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98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33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35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36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37</a:t>
            </a:fld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39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38</a:t>
            </a:fld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49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39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2.png" /><Relationship Id="rId5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Relationship Id="rId4" Type="http://schemas.openxmlformats.org/officeDocument/2006/relationships/image" Target="../media/image2.png" /><Relationship Id="rId5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png" /><Relationship Id="rId4" Type="http://schemas.openxmlformats.org/officeDocument/2006/relationships/image" Target="../media/image2.png" /><Relationship Id="rId5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image" Target="../media/image7.png" /><Relationship Id="rId5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8.pn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8.png" /><Relationship Id="rId4" Type="http://schemas.openxmlformats.org/officeDocument/2006/relationships/image" Target="../media/image2.png" /><Relationship Id="rId5" Type="http://schemas.openxmlformats.org/officeDocument/2006/relationships/image" Target="../media/image1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image" Target="../media/image12.png" /><Relationship Id="rId4" Type="http://schemas.openxmlformats.org/officeDocument/2006/relationships/image" Target="../media/image8.png" /><Relationship Id="rId5" Type="http://schemas.openxmlformats.org/officeDocument/2006/relationships/image" Target="../media/image2.png" /><Relationship Id="rId6" Type="http://schemas.openxmlformats.org/officeDocument/2006/relationships/image" Target="../media/image1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2.png" /><Relationship Id="rId4" Type="http://schemas.openxmlformats.org/officeDocument/2006/relationships/image" Target="../media/image18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Relationship Id="rId5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1.png" /><Relationship Id="rId4" Type="http://schemas.openxmlformats.org/officeDocument/2006/relationships/image" Target="../media/image2.png" /><Relationship Id="rId5" Type="http://schemas.openxmlformats.org/officeDocument/2006/relationships/image" Target="../media/image2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image" Target="../media/image2.png" /><Relationship Id="rId6" Type="http://schemas.openxmlformats.org/officeDocument/2006/relationships/tags" Target="../tags/tag1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6.png" /><Relationship Id="rId4" Type="http://schemas.openxmlformats.org/officeDocument/2006/relationships/image" Target="../media/image2.png" /><Relationship Id="rId5" Type="http://schemas.openxmlformats.org/officeDocument/2006/relationships/image" Target="../media/image27.png" /><Relationship Id="rId6" Type="http://schemas.openxmlformats.org/officeDocument/2006/relationships/tags" Target="../tags/tag1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8.png" /><Relationship Id="rId4" Type="http://schemas.openxmlformats.org/officeDocument/2006/relationships/image" Target="../media/image2.png" /><Relationship Id="rId5" Type="http://schemas.openxmlformats.org/officeDocument/2006/relationships/tags" Target="../tags/tag1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image" Target="../media/image2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2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2.png" /><Relationship Id="rId9" Type="http://schemas.openxmlformats.org/officeDocument/2006/relationships/tags" Target="../tags/tag19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0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6.pn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image" Target="../media/image39.png" /><Relationship Id="rId7" Type="http://schemas.openxmlformats.org/officeDocument/2006/relationships/image" Target="../media/image40.png" /><Relationship Id="rId8" Type="http://schemas.openxmlformats.org/officeDocument/2006/relationships/image" Target="../media/image41.png" /><Relationship Id="rId9" Type="http://schemas.openxmlformats.org/officeDocument/2006/relationships/image" Target="../media/image2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42.png" /><Relationship Id="rId4" Type="http://schemas.openxmlformats.org/officeDocument/2006/relationships/image" Target="../media/image43.png" /><Relationship Id="rId5" Type="http://schemas.openxmlformats.org/officeDocument/2006/relationships/image" Target="../media/image2.png" /><Relationship Id="rId6" Type="http://schemas.openxmlformats.org/officeDocument/2006/relationships/tags" Target="../tags/tag2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44.png" /><Relationship Id="rId4" Type="http://schemas.openxmlformats.org/officeDocument/2006/relationships/image" Target="../media/image45.png" /><Relationship Id="rId5" Type="http://schemas.openxmlformats.org/officeDocument/2006/relationships/image" Target="../media/image46.png" /><Relationship Id="rId6" Type="http://schemas.openxmlformats.org/officeDocument/2006/relationships/image" Target="../media/image47.png" /><Relationship Id="rId7" Type="http://schemas.openxmlformats.org/officeDocument/2006/relationships/image" Target="../media/image2.png" /><Relationship Id="rId8" Type="http://schemas.openxmlformats.org/officeDocument/2006/relationships/tags" Target="../tags/tag2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48.png" /><Relationship Id="rId4" Type="http://schemas.openxmlformats.org/officeDocument/2006/relationships/image" Target="../media/image2.png" /><Relationship Id="rId5" Type="http://schemas.openxmlformats.org/officeDocument/2006/relationships/tags" Target="../tags/tag23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.png" /><Relationship Id="rId4" Type="http://schemas.openxmlformats.org/officeDocument/2006/relationships/image" Target="../media/image49.png" /><Relationship Id="rId5" Type="http://schemas.openxmlformats.org/officeDocument/2006/relationships/tags" Target="../tags/tag24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50.png" /><Relationship Id="rId4" Type="http://schemas.openxmlformats.org/officeDocument/2006/relationships/image" Target="../media/image51.png" /><Relationship Id="rId5" Type="http://schemas.openxmlformats.org/officeDocument/2006/relationships/image" Target="../media/image52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2.png" /><Relationship Id="rId4" Type="http://schemas.openxmlformats.org/officeDocument/2006/relationships/image" Target="../media/image53.png" /><Relationship Id="rId5" Type="http://schemas.openxmlformats.org/officeDocument/2006/relationships/image" Target="../media/image54.png" /><Relationship Id="rId6" Type="http://schemas.openxmlformats.org/officeDocument/2006/relationships/tags" Target="../tags/tag25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2.png" /><Relationship Id="rId4" Type="http://schemas.openxmlformats.org/officeDocument/2006/relationships/image" Target="../media/image55.png" /><Relationship Id="rId5" Type="http://schemas.openxmlformats.org/officeDocument/2006/relationships/tags" Target="../tags/tag26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56.png" /><Relationship Id="rId4" Type="http://schemas.openxmlformats.org/officeDocument/2006/relationships/image" Target="../media/image57.png" /><Relationship Id="rId5" Type="http://schemas.openxmlformats.org/officeDocument/2006/relationships/image" Target="../media/image58.png" /><Relationship Id="rId6" Type="http://schemas.openxmlformats.org/officeDocument/2006/relationships/image" Target="../media/image59.png" /><Relationship Id="rId7" Type="http://schemas.openxmlformats.org/officeDocument/2006/relationships/image" Target="../media/image60.png" /><Relationship Id="rId8" Type="http://schemas.openxmlformats.org/officeDocument/2006/relationships/image" Target="../media/image2.png" /><Relationship Id="rId9" Type="http://schemas.openxmlformats.org/officeDocument/2006/relationships/tags" Target="../tags/tag27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61.png" /><Relationship Id="rId4" Type="http://schemas.openxmlformats.org/officeDocument/2006/relationships/image" Target="../media/image2.png" /><Relationship Id="rId5" Type="http://schemas.openxmlformats.org/officeDocument/2006/relationships/tags" Target="../tags/tag2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.png" /><Relationship Id="rId4" Type="http://schemas.openxmlformats.org/officeDocument/2006/relationships/image" Target="../media/image62.png" /><Relationship Id="rId5" Type="http://schemas.openxmlformats.org/officeDocument/2006/relationships/image" Target="../media/image63.png" /><Relationship Id="rId6" Type="http://schemas.openxmlformats.org/officeDocument/2006/relationships/image" Target="../media/image64.png" /><Relationship Id="rId7" Type="http://schemas.openxmlformats.org/officeDocument/2006/relationships/image" Target="../media/image65.png" /><Relationship Id="rId8" Type="http://schemas.openxmlformats.org/officeDocument/2006/relationships/tags" Target="../tags/tag2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14588" y="2662238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7" name="文本框 3"/>
          <p:cNvSpPr txBox="1"/>
          <p:nvPr/>
        </p:nvSpPr>
        <p:spPr>
          <a:xfrm>
            <a:off x="3429000" y="2662238"/>
            <a:ext cx="381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14588" y="342582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4588" y="4305300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03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4588" y="515937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11" name="文本框 8"/>
          <p:cNvSpPr txBox="1"/>
          <p:nvPr/>
        </p:nvSpPr>
        <p:spPr>
          <a:xfrm>
            <a:off x="3429000" y="3441700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  <p:sp>
        <p:nvSpPr>
          <p:cNvPr id="21512" name="文本框 9"/>
          <p:cNvSpPr txBox="1"/>
          <p:nvPr/>
        </p:nvSpPr>
        <p:spPr>
          <a:xfrm>
            <a:off x="3429000" y="4294188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  <p:sp>
        <p:nvSpPr>
          <p:cNvPr id="21513" name="文本框 11"/>
          <p:cNvSpPr txBox="1"/>
          <p:nvPr/>
        </p:nvSpPr>
        <p:spPr>
          <a:xfrm>
            <a:off x="3506788" y="5175250"/>
            <a:ext cx="3814762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  <p:sp>
        <p:nvSpPr>
          <p:cNvPr id="14" name="矩形 13"/>
          <p:cNvSpPr/>
          <p:nvPr/>
        </p:nvSpPr>
        <p:spPr>
          <a:xfrm>
            <a:off x="3305175" y="262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5175" y="33924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5175" y="427831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05175" y="516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73150" y="549275"/>
            <a:ext cx="7950200" cy="180816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第八章	统计与概率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一、统计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01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2531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1625600"/>
            <a:ext cx="11449050" cy="3892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1243013" y="47783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考点解读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02</a:t>
            </a:r>
            <a:endParaRPr kumimoji="0" lang="zh-CN" altLang="en-US" sz="19900" b="0" i="0" u="none" strike="noStrike" kern="1200" cap="none" spc="15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cs"/>
            </a:endParaRPr>
          </a:p>
        </p:txBody>
      </p:sp>
      <p:sp>
        <p:nvSpPr>
          <p:cNvPr id="2457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3850" y="1085850"/>
            <a:ext cx="11449050" cy="551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全面调查与抽样调查</a:t>
            </a:r>
            <a:endParaRPr kumimoji="0" lang="zh-CN" altLang="en-US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统计调查是收集数据常用的方法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一 般有全面调查和抽样调查两种方式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全 面 调 查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为 某 一 特 定 目 的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	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考察 对 象 所 做 的 调 查 叫 做 全 面 调 查。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一 般 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情 况 下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采用全面调查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抽样调查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对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	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考察对象所做的调查  叫做抽样调查。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一般地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的情况下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采用抽样调查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zh-CN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09"/>
          <p:cNvSpPr/>
          <p:nvPr/>
        </p:nvSpPr>
        <p:spPr>
          <a:xfrm>
            <a:off x="2033588" y="5307013"/>
            <a:ext cx="775811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全面调查花费时间长、难度大、实验具有破坏性</a:t>
            </a:r>
          </a:p>
        </p:txBody>
      </p:sp>
      <p:sp>
        <p:nvSpPr>
          <p:cNvPr id="9" name="Rectangle 111"/>
          <p:cNvSpPr/>
          <p:nvPr/>
        </p:nvSpPr>
        <p:spPr>
          <a:xfrm>
            <a:off x="6653213" y="2311400"/>
            <a:ext cx="1087437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 体</a:t>
            </a:r>
          </a:p>
        </p:txBody>
      </p:sp>
      <p:sp>
        <p:nvSpPr>
          <p:cNvPr id="11" name="Rectangle 111"/>
          <p:cNvSpPr/>
          <p:nvPr/>
        </p:nvSpPr>
        <p:spPr>
          <a:xfrm>
            <a:off x="2439988" y="3500438"/>
            <a:ext cx="721836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要求精确、难度相对不大、实验无破坏性的</a:t>
            </a:r>
          </a:p>
        </p:txBody>
      </p:sp>
      <p:sp>
        <p:nvSpPr>
          <p:cNvPr id="13" name="Rectangle 111"/>
          <p:cNvSpPr/>
          <p:nvPr/>
        </p:nvSpPr>
        <p:spPr>
          <a:xfrm>
            <a:off x="3049588" y="4708525"/>
            <a:ext cx="234791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抽取的一部分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560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71475" y="952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371475" y="395288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9250" y="973138"/>
            <a:ext cx="11449050" cy="551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3)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总体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我 们 将 要 考 察 的 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叫 做 总 体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组成总体的每一个考察对象叫做个体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样 本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从 总 体 中 抽 取 的 一 部 分 个 体 叫 做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样本中个体的数目叫做 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(5)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简单 随 机 抽 样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为 了 使 样 本 的 选 取 公 平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在总体中具有代表性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理 想 的 抽 样 方 法 是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(6)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样本估计总体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通过 样本估计总体是统计的  重要思想方 法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常 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估 计 总 体 平 均 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估计总体方差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zh-CN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109"/>
          <p:cNvSpPr/>
          <p:nvPr/>
        </p:nvSpPr>
        <p:spPr>
          <a:xfrm>
            <a:off x="2276475" y="2816225"/>
            <a:ext cx="162718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样本容量</a:t>
            </a:r>
          </a:p>
        </p:txBody>
      </p:sp>
      <p:sp>
        <p:nvSpPr>
          <p:cNvPr id="18" name="Rectangle 111"/>
          <p:cNvSpPr/>
          <p:nvPr/>
        </p:nvSpPr>
        <p:spPr>
          <a:xfrm>
            <a:off x="5281613" y="1004888"/>
            <a:ext cx="162877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全体对象</a:t>
            </a:r>
          </a:p>
        </p:txBody>
      </p:sp>
      <p:sp>
        <p:nvSpPr>
          <p:cNvPr id="19" name="Rectangle 111"/>
          <p:cNvSpPr/>
          <p:nvPr/>
        </p:nvSpPr>
        <p:spPr>
          <a:xfrm>
            <a:off x="8194675" y="2195513"/>
            <a:ext cx="1106488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样本	</a:t>
            </a:r>
          </a:p>
        </p:txBody>
      </p:sp>
      <p:sp>
        <p:nvSpPr>
          <p:cNvPr id="20" name="Rectangle 111"/>
          <p:cNvSpPr/>
          <p:nvPr/>
        </p:nvSpPr>
        <p:spPr>
          <a:xfrm>
            <a:off x="4081463" y="4049713"/>
            <a:ext cx="234791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简单随机抽样</a:t>
            </a:r>
          </a:p>
        </p:txBody>
      </p:sp>
      <p:sp>
        <p:nvSpPr>
          <p:cNvPr id="21" name="Rectangle 111"/>
          <p:cNvSpPr/>
          <p:nvPr/>
        </p:nvSpPr>
        <p:spPr>
          <a:xfrm>
            <a:off x="1281113" y="5207000"/>
            <a:ext cx="1989137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样本平均数</a:t>
            </a:r>
          </a:p>
        </p:txBody>
      </p:sp>
      <p:sp>
        <p:nvSpPr>
          <p:cNvPr id="22" name="Rectangle 111"/>
          <p:cNvSpPr/>
          <p:nvPr/>
        </p:nvSpPr>
        <p:spPr>
          <a:xfrm>
            <a:off x="6827838" y="5207000"/>
            <a:ext cx="307181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样本方差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标准差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63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3079">
            <a:off x="10574338" y="5624513"/>
            <a:ext cx="1292225" cy="94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6" name="图片 1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1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3079">
            <a:off x="10471150" y="5541963"/>
            <a:ext cx="1352550" cy="992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349250" y="925513"/>
            <a:ext cx="11449050" cy="4913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选择合适的统计图表表示数据</a:t>
            </a:r>
            <a:endParaRPr kumimoji="0" lang="zh-CN" altLang="en-US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反映 每 个 对 象 出 现 的 频 繁 程 度 的 量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频 数、  频率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把每个对 象 出 现 的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叫 做 频 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每 个 对象出现的频数与总次数的 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叫做频率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(2)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常用统计图表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en-US" altLang="zh-CN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                         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要区分各种统计图表的功能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能 根据不同的问题情境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合 理选用统计图表和统计方法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要 会读图  表获取信息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根据数据作图表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zh-CN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09"/>
          <p:cNvSpPr/>
          <p:nvPr/>
        </p:nvSpPr>
        <p:spPr>
          <a:xfrm>
            <a:off x="939800" y="2725738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比值</a:t>
            </a:r>
          </a:p>
        </p:txBody>
      </p:sp>
      <p:sp>
        <p:nvSpPr>
          <p:cNvPr id="17" name="Rectangle 111"/>
          <p:cNvSpPr/>
          <p:nvPr/>
        </p:nvSpPr>
        <p:spPr>
          <a:xfrm>
            <a:off x="349250" y="3797300"/>
            <a:ext cx="11547475" cy="9540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条形统计图、扇形统计图、折线统计图、频数分布表、频数分布直方图</a:t>
            </a:r>
          </a:p>
          <a:p>
            <a:pPr algn="ctr" eaLnBrk="0" hangingPunct="0">
              <a:buNone/>
            </a:pP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Rectangle 111"/>
          <p:cNvSpPr/>
          <p:nvPr/>
        </p:nvSpPr>
        <p:spPr>
          <a:xfrm>
            <a:off x="4000500" y="2203450"/>
            <a:ext cx="906463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7657" name="图片 1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8676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7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339388" y="5476875"/>
            <a:ext cx="1544637" cy="113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534795" y="1101090"/>
            <a:ext cx="9685655" cy="6176010"/>
          </a:xfrm>
          <a:prstGeom prst="rect">
            <a:avLst/>
          </a:prstGeom>
          <a:blipFill rotWithShape="1">
            <a:blip r:embed="rId5"/>
            <a:stretch>
              <a:fillRect l="-1065" r="-905"/>
            </a:stretch>
          </a:blipFill>
          <a:ln>
            <a:noFill/>
          </a:ln>
          <a:effectLst/>
        </p:spPr>
        <p:txBody>
          <a:bodyPr/>
          <a:lstStyle>
            <a:defPPr>
              <a:defRPr lang="zh-CN"/>
            </a:defPPr>
          </a:lstStyle>
          <a:p>
            <a:pPr marR="0" algn="ctr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325" y="989013"/>
            <a:ext cx="11449050" cy="18462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②简化计算公式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:x=</a:t>
            </a:r>
            <a:r>
              <a:rPr kumimoji="0" lang="en-US" altLang="zh-CN" sz="2800" b="1" i="0" u="none" strike="noStrike" kern="1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x’+a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其 中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a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为常数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当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时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使用此公式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).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③加权平均数的计算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endParaRPr kumimoji="0" lang="zh-CN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111"/>
          <p:cNvSpPr/>
          <p:nvPr/>
        </p:nvSpPr>
        <p:spPr>
          <a:xfrm>
            <a:off x="9024938" y="3597275"/>
            <a:ext cx="126523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平均数</a:t>
            </a:r>
          </a:p>
        </p:txBody>
      </p:sp>
      <p:sp>
        <p:nvSpPr>
          <p:cNvPr id="6" name="Rectangle 111"/>
          <p:cNvSpPr/>
          <p:nvPr/>
        </p:nvSpPr>
        <p:spPr>
          <a:xfrm>
            <a:off x="7899400" y="3065463"/>
            <a:ext cx="126682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中间　</a:t>
            </a:r>
          </a:p>
        </p:txBody>
      </p:sp>
      <p:sp>
        <p:nvSpPr>
          <p:cNvPr id="7" name="Rectangle 111"/>
          <p:cNvSpPr/>
          <p:nvPr/>
        </p:nvSpPr>
        <p:spPr>
          <a:xfrm>
            <a:off x="6862763" y="1049338"/>
            <a:ext cx="19875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数据较大　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4638" y="3086100"/>
            <a:ext cx="11141075" cy="31226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just" defTabSz="903605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中位数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将一组数据按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顺序排列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处在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的数据叫做这组数据的中位数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最中间的数据有两个时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那么这两个数据的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就是这组数据的中位数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众 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在一组数据中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出现次数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的数据叫做这组数据的众数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just" defTabSz="903605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要重点理解平均数、中位数、众数的概念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区分这三个概念在统计 中所表示的特征意义的不同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并会在具体情境中进行相关的计算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11"/>
          <p:cNvSpPr/>
          <p:nvPr/>
        </p:nvSpPr>
        <p:spPr>
          <a:xfrm>
            <a:off x="4533900" y="3076575"/>
            <a:ext cx="12668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大小　</a:t>
            </a:r>
          </a:p>
        </p:txBody>
      </p:sp>
      <p:sp>
        <p:nvSpPr>
          <p:cNvPr id="12" name="Rectangle 111"/>
          <p:cNvSpPr/>
          <p:nvPr/>
        </p:nvSpPr>
        <p:spPr>
          <a:xfrm>
            <a:off x="5734050" y="4629150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最多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70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8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813" y="1695450"/>
            <a:ext cx="5786437" cy="13700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69888" y="1038225"/>
            <a:ext cx="10952163" cy="4848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lvl="0" indent="622300" algn="just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84275" lvl="1" indent="-28575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92580" lvl="2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000250" lvl="3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408555" lvl="4" indent="-228600" algn="just" defTabSz="903605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06570"/>
                <a:tab pos="7534275"/>
              </a:tabLst>
              <a:defRPr sz="2400" b="1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平均数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常用来反映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;  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众数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常用来反映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中位数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常用来反映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;  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方差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用来反映</a:t>
            </a:r>
            <a:r>
              <a:rPr kumimoji="0" lang="zh-CN" altLang="en-US" sz="2800" b="1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 	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数据的离散程度</a:t>
            </a:r>
            <a:endParaRPr kumimoji="0" lang="zh-CN" altLang="en-US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方 差 及 其 计 算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对一组数 据 “先 平 均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再  求差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然后平方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最 后 再 平 均 ”得到 的结果称为这组数据的方差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通常用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i="0" u="none" strike="noStrike" kern="1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表示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0360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FB564"/>
              </a:buClr>
              <a:buSzTx/>
              <a:buFont typeface="Wingdings" panose="05000000000000000000" pitchFamily="2" charset="2"/>
              <a:buNone/>
              <a:tabLst>
                <a:tab pos="4306570"/>
                <a:tab pos="7534275"/>
              </a:tabLst>
              <a:defRPr/>
            </a:pP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方差公式</a:t>
            </a:r>
            <a:r>
              <a:rPr kumimoji="0" lang="en-US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en-US" altLang="zh-CN" sz="2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109"/>
          <p:cNvSpPr/>
          <p:nvPr/>
        </p:nvSpPr>
        <p:spPr>
          <a:xfrm>
            <a:off x="3876675" y="2347913"/>
            <a:ext cx="27098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数据的集中趋势</a:t>
            </a:r>
          </a:p>
        </p:txBody>
      </p:sp>
      <p:sp>
        <p:nvSpPr>
          <p:cNvPr id="6" name="Rectangle 111"/>
          <p:cNvSpPr/>
          <p:nvPr/>
        </p:nvSpPr>
        <p:spPr>
          <a:xfrm>
            <a:off x="3876675" y="1038225"/>
            <a:ext cx="27098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数据的集中趋势</a:t>
            </a:r>
          </a:p>
        </p:txBody>
      </p:sp>
      <p:sp>
        <p:nvSpPr>
          <p:cNvPr id="7" name="Rectangle 111"/>
          <p:cNvSpPr/>
          <p:nvPr/>
        </p:nvSpPr>
        <p:spPr>
          <a:xfrm>
            <a:off x="3878263" y="1730375"/>
            <a:ext cx="270827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数据的集中趋势</a:t>
            </a:r>
          </a:p>
        </p:txBody>
      </p:sp>
      <p:sp>
        <p:nvSpPr>
          <p:cNvPr id="8" name="Rectangle 111"/>
          <p:cNvSpPr/>
          <p:nvPr/>
        </p:nvSpPr>
        <p:spPr>
          <a:xfrm>
            <a:off x="3876675" y="2871788"/>
            <a:ext cx="270986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数据的波动大小</a:t>
            </a:r>
          </a:p>
        </p:txBody>
      </p:sp>
      <p:pic>
        <p:nvPicPr>
          <p:cNvPr id="30728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13" y="5253038"/>
            <a:ext cx="8040687" cy="1122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135063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30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03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1747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295275" y="355600"/>
            <a:ext cx="116395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70000" y="461963"/>
            <a:ext cx="1816100" cy="5842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277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025" y="404813"/>
            <a:ext cx="3795713" cy="696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766763" y="3656013"/>
            <a:ext cx="10696575" cy="2552700"/>
          </a:xfrm>
          <a:prstGeom prst="rect">
            <a:avLst/>
          </a:prstGeom>
          <a:noFill/>
          <a:ln w="38100" cmpd="sng">
            <a:solidFill>
              <a:schemeClr val="accent1">
                <a:shade val="50000"/>
              </a:schemeClr>
            </a:solidFill>
            <a:prstDash val="lgDashDot"/>
          </a:ln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kern="100" cap="none" spc="-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【</a:t>
            </a:r>
            <a:r>
              <a:rPr kumimoji="0" lang="zh-CN" altLang="en-US" sz="2000" kern="1200" cap="none" spc="0" normalizeH="0" baseline="0" noProof="0">
                <a:solidFill>
                  <a:schemeClr val="accent1"/>
                </a:solidFill>
                <a:latin typeface="+mj-ea"/>
                <a:ea typeface="+mj-ea"/>
                <a:cs typeface="+mj-ea"/>
              </a:rPr>
              <a:t>点拨与解答</a:t>
            </a:r>
            <a:r>
              <a:rPr kumimoji="0" lang="en-US" altLang="zh-CN" sz="2000" b="1" kern="100" cap="none" spc="-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】</a:t>
            </a: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本题考查全面调查与抽样调查的区别.一般来说，对于具有破坏性的调查、无法进行普查、普查的意义或价值不大时，应选择抽样调查,对于精确度要求高、事关重大的调查往往选用全面调查.</a:t>
            </a:r>
          </a:p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(A)调查某班学生每周课前预习的时间，班级容量小,且要求精确度高，应用全面调查;</a:t>
            </a:r>
          </a:p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(B)调查某中 学在职教师的身体健康状况,人数不多,容易操作,适合全面调查;</a:t>
            </a:r>
          </a:p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(C)调查全国中小学生课外阅读情况，全国中小学生的人数众多,适合采取抽样调查;</a:t>
            </a:r>
          </a:p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(D)调查某篮球队队员的身高,此种情况对精确度要求高且数量少,适合全面调查.</a:t>
            </a:r>
          </a:p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故选C.</a:t>
            </a:r>
          </a:p>
        </p:txBody>
      </p:sp>
      <p:sp>
        <p:nvSpPr>
          <p:cNvPr id="14" name="内容占位符 1"/>
          <p:cNvSpPr txBox="1">
            <a:spLocks noChangeArrowheads="1"/>
          </p:cNvSpPr>
          <p:nvPr/>
        </p:nvSpPr>
        <p:spPr>
          <a:xfrm>
            <a:off x="836613" y="1101725"/>
            <a:ext cx="10709275" cy="2246313"/>
          </a:xfrm>
          <a:prstGeom prst="rect">
            <a:avLst/>
          </a:prstGeom>
        </p:spPr>
        <p:txBody>
          <a:bodyPr vert="horz" lIns="101600" tIns="38100" rIns="76200" bIns="38100" rtlCol="0">
            <a:noAutofit/>
          </a:bodyPr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u="none" strike="noStrike" kern="1200" cap="none" spc="20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lvl="1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/>
              </a:tabLst>
              <a:defRPr sz="20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lvl="2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lvl="3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lvl="4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35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例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1】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(2016·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山西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以下问题不适 合全面调查的是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     ).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(A)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调查某班学生每周课前预习的时间 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(B)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调查某中学在职教师的身体健康状况 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(C)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调查全国中小学生课外阅读情况 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(D)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调查某篮球队队员的身高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26352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15" name="Rectangle 111"/>
          <p:cNvSpPr/>
          <p:nvPr/>
        </p:nvSpPr>
        <p:spPr>
          <a:xfrm>
            <a:off x="9793288" y="974725"/>
            <a:ext cx="811212" cy="768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4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755650" y="1470025"/>
            <a:ext cx="11064875" cy="40608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【变式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1】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(2020•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广西北部湾经济区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Ⅱ)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以下调查中，最适合采用全面调查的是（    ）．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(A) 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检测长征运载火箭的零部件质量情况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(B) 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了解全国中小学生课外阅读情况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(C) 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调查某批次汽车的抗撞击能力	   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(D) 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检测某城市的空气质量</a:t>
            </a: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0463" y="461963"/>
            <a:ext cx="1887538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sp>
        <p:nvSpPr>
          <p:cNvPr id="5" name="Rectangle 111"/>
          <p:cNvSpPr/>
          <p:nvPr/>
        </p:nvSpPr>
        <p:spPr>
          <a:xfrm>
            <a:off x="2981325" y="2227263"/>
            <a:ext cx="811213" cy="6445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</p:txBody>
      </p:sp>
      <p:pic>
        <p:nvPicPr>
          <p:cNvPr id="33798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25" y="404813"/>
            <a:ext cx="3795713" cy="696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07988" y="1778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76350" y="357188"/>
            <a:ext cx="1816100" cy="5842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9888" y="935038"/>
            <a:ext cx="11014075" cy="57546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kern="1200" cap="none" spc="95" normalizeH="0" baseline="0" noProof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【</a:t>
            </a:r>
            <a:r>
              <a:rPr kumimoji="0" lang="zh-CN" altLang="en-US" sz="2800" kern="1200" cap="none" spc="95" normalizeH="0" baseline="0" noProof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例</a:t>
            </a:r>
            <a:r>
              <a:rPr kumimoji="0" lang="en-US" altLang="zh-CN" sz="2800" kern="1200" cap="none" spc="95" normalizeH="0" baseline="0" noProof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2】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2019•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广西桂林）某校在以“青春心向党，建功新时代”为主题的校园文化艺术节期间，举办了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合唱，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群舞，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书法，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D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演讲共四个项目的比赛，要求每位学生必须参加且仅参加一项，小红随机调查了部分学生的报名情况，并绘制了下列两幅不完整的统计图，请根据统计图中信息解答下列问题：</a:t>
            </a:r>
          </a:p>
          <a:p>
            <a:pPr marL="12700" marR="0" indent="41275" defTabSz="914400" fontAlgn="auto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）本次调查的学生总人数是多少？扇形统计图中“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D”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部分的圆心角度数是多少？</a:t>
            </a:r>
          </a:p>
          <a:p>
            <a:pPr marL="12700" marR="0" indent="41275" defTabSz="914400" fontAlgn="auto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）请将条形统计图补充完整；</a:t>
            </a:r>
          </a:p>
          <a:p>
            <a:pPr marL="12700" marR="0" indent="41275" defTabSz="914400" fontAlgn="auto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）若全校共有</a:t>
            </a:r>
            <a:r>
              <a:rPr kumimoji="0" lang="en-US" altLang="zh-CN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1800</a:t>
            </a: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名学生，请</a:t>
            </a:r>
            <a:endParaRPr kumimoji="0" lang="en-US" altLang="zh-CN" sz="2800" kern="1200" cap="none" spc="95" normalizeH="0" baseline="0" noProof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2700" marR="0" indent="41275" defTabSz="914400" fontAlgn="auto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估计该校报名参加书法和演讲比赛</a:t>
            </a:r>
            <a:endParaRPr kumimoji="0" lang="en-US" altLang="zh-CN" sz="2800" kern="1200" cap="none" spc="95" normalizeH="0" baseline="0" noProof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2700" marR="0" indent="41275" defTabSz="914400" fontAlgn="auto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95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的学生共有多少人？</a:t>
            </a: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kern="1200" cap="none" spc="95" normalizeH="0" baseline="0" noProof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34821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50" y="357188"/>
            <a:ext cx="7404100" cy="665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538" y="3860800"/>
            <a:ext cx="5741987" cy="2351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19100" y="71438"/>
            <a:ext cx="779463" cy="1152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46430" y="938530"/>
            <a:ext cx="10184765" cy="5710555"/>
          </a:xfrm>
          <a:prstGeom prst="rect">
            <a:avLst/>
          </a:prstGeom>
          <a:blipFill rotWithShape="1">
            <a:blip r:embed="rId2"/>
            <a:stretch>
              <a:fillRect l="-1157" t="-295" r="-4353" b="-1768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82725" y="355600"/>
            <a:ext cx="1885950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5845" name="图片 146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913" y="3792538"/>
            <a:ext cx="4265612" cy="1787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6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675" y="355600"/>
            <a:ext cx="7531100" cy="674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图片 15"/>
          <p:cNvPicPr>
            <a:picLocks noChangeAspect="1"/>
          </p:cNvPicPr>
          <p:nvPr/>
        </p:nvPicPr>
        <p:blipFill>
          <a:blip r:embed="rId5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475" y="1006475"/>
            <a:ext cx="11295063" cy="56308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</a:t>
            </a:r>
            <a:r>
              <a:rPr kumimoji="0" lang="zh-CN" altLang="en-US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变式</a:t>
            </a:r>
            <a:r>
              <a:rPr kumimoji="0" lang="en-US" altLang="zh-CN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2】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2020•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广西河池）某校举行了主题为“防溺水，保安全”的知识竞赛活动．赛后随机抽取了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50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名参赛学生的成绩进行相关统计，整理得尚未完整的频数分布表和扇形统计图．现累计了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名参赛学生的成绩，余下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名参赛学生的成绩尚未累计，这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名学生成绩如下（单位：分）：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75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63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76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87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69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78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82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75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63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71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．</a:t>
            </a: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kern="1200" cap="none" spc="95" normalizeH="0" baseline="0" noProof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）在频数分布表中补全各组划记和频数；</a:t>
            </a: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）求扇形统计图中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组所对应的圆心角的度数；</a:t>
            </a:r>
          </a:p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）该校有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2000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名学生参加此次知识竞赛，估计成绩在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＜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x≤100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的学生有多少人？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92238" y="355600"/>
            <a:ext cx="1870075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6869" name="图片 154" descr="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013" y="2898775"/>
            <a:ext cx="1557337" cy="184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313" y="352425"/>
            <a:ext cx="69056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1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825" y="2662238"/>
            <a:ext cx="4576763" cy="2319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0840" y="3046095"/>
            <a:ext cx="11115675" cy="3150870"/>
          </a:xfrm>
          <a:prstGeom prst="rect">
            <a:avLst/>
          </a:prstGeom>
          <a:blipFill rotWithShape="1">
            <a:blip r:embed="rId2"/>
            <a:stretch>
              <a:fillRect l="-1109" t="-186" r="0" b="-4283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43050" y="352425"/>
            <a:ext cx="1898650" cy="5842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4813" y="873125"/>
            <a:ext cx="11382375" cy="19383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2700" marR="0" indent="41275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</a:t>
            </a:r>
            <a:r>
              <a:rPr kumimoji="0" lang="zh-CN" altLang="en-US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变式</a:t>
            </a:r>
            <a:r>
              <a:rPr kumimoji="0" lang="en-US" altLang="zh-CN" sz="2400" b="1" kern="1200" cap="none" spc="95" normalizeH="0" baseline="0" noProof="0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2】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2020•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广西河池）某校举行了主题为“防溺水，保安全”的知识竞赛活动．赛后随机抽取了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50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名参赛学生的成绩进行相关统计，整理得尚未完整的频数分布表和扇形统计图．现累计了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名参赛学生的成绩，余下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名参赛学生的成绩尚未累计，这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10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名学生成绩如下（单位：分）：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75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63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76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87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69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78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82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75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63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71</a:t>
            </a:r>
            <a:r>
              <a:rPr kumimoji="0" lang="zh-CN" altLang="en-US" sz="2400" b="1" kern="1200" cap="none" spc="95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．</a:t>
            </a:r>
          </a:p>
        </p:txBody>
      </p:sp>
      <p:pic>
        <p:nvPicPr>
          <p:cNvPr id="37894" name="图片 154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5" y="2509838"/>
            <a:ext cx="1690688" cy="2001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5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700" y="355600"/>
            <a:ext cx="6477000" cy="581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6" name="图片 15"/>
          <p:cNvPicPr>
            <a:picLocks noChangeAspect="1"/>
          </p:cNvPicPr>
          <p:nvPr/>
        </p:nvPicPr>
        <p:blipFill>
          <a:blip r:embed="rId5"/>
          <a:srcRect l="26785" t="6023" r="14252" b="0"/>
          <a:stretch>
            <a:fillRect/>
          </a:stretch>
        </p:blipFill>
        <p:spPr>
          <a:xfrm rot="-1140000">
            <a:off x="536575" y="-38100"/>
            <a:ext cx="779463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7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788" y="3543300"/>
            <a:ext cx="1373187" cy="571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915" name="文本框 6"/>
          <p:cNvSpPr txBox="1"/>
          <p:nvPr/>
        </p:nvSpPr>
        <p:spPr>
          <a:xfrm>
            <a:off x="603250" y="965200"/>
            <a:ext cx="10529888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200"/>
              </a:lnSpc>
              <a:buNone/>
            </a:pP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例 </a:t>
            </a: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3】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(2019·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广西 百色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一 组数据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2,6,4,108,12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的中位数是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 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ts val="4200"/>
              </a:lnSpc>
              <a:buNone/>
            </a:pP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(A)6	          (B)7	           (C)8	         (D)9</a:t>
            </a: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5130" y="2281555"/>
            <a:ext cx="11415395" cy="4502150"/>
          </a:xfrm>
          <a:prstGeom prst="rect">
            <a:avLst/>
          </a:prstGeom>
          <a:blipFill rotWithShape="1">
            <a:blip r:embed="rId2"/>
            <a:stretch>
              <a:fillRect l="-1106" t="-140" r="-553" b="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0" name="Rectangle 111"/>
          <p:cNvSpPr/>
          <p:nvPr/>
        </p:nvSpPr>
        <p:spPr>
          <a:xfrm>
            <a:off x="10145713" y="931863"/>
            <a:ext cx="811212" cy="7064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</p:txBody>
      </p:sp>
      <p:pic>
        <p:nvPicPr>
          <p:cNvPr id="3891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113" y="355600"/>
            <a:ext cx="5837237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9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1392238" y="355600"/>
            <a:ext cx="1870075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39" name="文本框 4"/>
          <p:cNvSpPr txBox="1"/>
          <p:nvPr/>
        </p:nvSpPr>
        <p:spPr>
          <a:xfrm>
            <a:off x="561975" y="1157288"/>
            <a:ext cx="11390313" cy="5221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变式</a:t>
            </a: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3】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(2020·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四 川 泸 州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某 语 文 教 师 调 查 了 本 班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10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名学生平均每天的课外阅读时间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统计结果如下表所示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:</a:t>
            </a:r>
          </a:p>
          <a:p>
            <a:pPr>
              <a:lnSpc>
                <a:spcPts val="4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那么这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10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名学生平均每天的课外阅读时间的平均数和众数分别（　）．</a:t>
            </a:r>
          </a:p>
          <a:p>
            <a:pPr>
              <a:lnSpc>
                <a:spcPts val="4000"/>
              </a:lnSpc>
              <a:buNone/>
            </a:pPr>
            <a:endParaRPr lang="zh-CN" altLang="en-US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1.2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1.5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1.2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4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1.25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1.5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1.25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4</a:t>
            </a:r>
          </a:p>
          <a:p>
            <a:pPr>
              <a:lnSpc>
                <a:spcPts val="4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940" name="Rectangle 2"/>
          <p:cNvSpPr/>
          <p:nvPr/>
        </p:nvSpPr>
        <p:spPr>
          <a:xfrm>
            <a:off x="-371475" y="342900"/>
            <a:ext cx="3111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23550" y="3679825"/>
            <a:ext cx="536575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</a:p>
        </p:txBody>
      </p:sp>
      <p:pic>
        <p:nvPicPr>
          <p:cNvPr id="39942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113" y="355600"/>
            <a:ext cx="5902325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1392238" y="355600"/>
            <a:ext cx="1870075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9945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963" y="2247900"/>
            <a:ext cx="7456487" cy="1431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3" name="图片 6" descr="4d26aa5f2114e7ac39e205cc86972ea5"/>
          <p:cNvPicPr>
            <a:picLocks noChangeAspect="1"/>
          </p:cNvPicPr>
          <p:nvPr/>
        </p:nvPicPr>
        <p:blipFill>
          <a:blip r:embed="rId2"/>
          <a:srcRect l="15157" t="9146" r="45490" b="1836"/>
          <a:stretch>
            <a:fillRect/>
          </a:stretch>
        </p:blipFill>
        <p:spPr>
          <a:xfrm>
            <a:off x="11274425" y="5156200"/>
            <a:ext cx="665163" cy="1506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4" name="文本框 7"/>
          <p:cNvSpPr txBox="1"/>
          <p:nvPr/>
        </p:nvSpPr>
        <p:spPr>
          <a:xfrm>
            <a:off x="1076325" y="1062038"/>
            <a:ext cx="10447338" cy="2143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例</a:t>
            </a: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4】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2019•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湖北鄂州）已知一组数据为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7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x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8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，它们的平均数是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，则这组数据的方差为（　　）．</a:t>
            </a:r>
          </a:p>
          <a:p>
            <a:pPr>
              <a:lnSpc>
                <a:spcPts val="4000"/>
              </a:lnSpc>
              <a:buNone/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   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3	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4.5	     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5.2	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</a:p>
          <a:p>
            <a:pPr>
              <a:lnSpc>
                <a:spcPts val="4000"/>
              </a:lnSpc>
              <a:buNone/>
            </a:pPr>
            <a:endParaRPr lang="en-US" altLang="zh-CN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1815" y="2802890"/>
            <a:ext cx="11089005" cy="3230880"/>
          </a:xfrm>
          <a:prstGeom prst="rect">
            <a:avLst/>
          </a:prstGeom>
          <a:blipFill rotWithShape="1">
            <a:blip r:embed="rId3"/>
            <a:stretch>
              <a:fillRect l="-1208" t="-791" r="-4603" b="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08850" y="1612900"/>
            <a:ext cx="69215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</a:p>
        </p:txBody>
      </p:sp>
      <p:pic>
        <p:nvPicPr>
          <p:cNvPr id="40967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400" y="355600"/>
            <a:ext cx="271145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8" name="图片 15"/>
          <p:cNvPicPr>
            <a:picLocks noChangeAspect="1"/>
          </p:cNvPicPr>
          <p:nvPr/>
        </p:nvPicPr>
        <p:blipFill>
          <a:blip r:embed="rId5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1392238" y="355600"/>
            <a:ext cx="1870075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987" name="文本框 4"/>
          <p:cNvSpPr txBox="1"/>
          <p:nvPr/>
        </p:nvSpPr>
        <p:spPr>
          <a:xfrm>
            <a:off x="498475" y="1200150"/>
            <a:ext cx="10633075" cy="4032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变式</a:t>
            </a: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4】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(2019·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新疆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甲、乙 两人连续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次射击成 绩 如图所示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下列说法中正确的是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	   ).</a:t>
            </a:r>
          </a:p>
          <a:p>
            <a:pPr>
              <a:lnSpc>
                <a:spcPts val="4000"/>
              </a:lnSpc>
              <a:buNone/>
            </a:pP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   (A)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甲的成绩更稳定 </a:t>
            </a: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  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(B)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乙的成绩更稳定</a:t>
            </a:r>
          </a:p>
          <a:p>
            <a:pPr>
              <a:lnSpc>
                <a:spcPts val="4000"/>
              </a:lnSpc>
              <a:buNone/>
            </a:pP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   (C)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甲、乙的成绩一样稳定 </a:t>
            </a: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   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</a:rPr>
              <a:t>(D)</a:t>
            </a: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</a:rPr>
              <a:t>无法判断谁的成绩更稳定</a:t>
            </a:r>
          </a:p>
          <a:p>
            <a:pPr>
              <a:lnSpc>
                <a:spcPct val="200000"/>
              </a:lnSpc>
              <a:buNone/>
            </a:pP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07765" y="1691640"/>
            <a:ext cx="1016635" cy="63309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4198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387350"/>
            <a:ext cx="2801938" cy="642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0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1392238" y="355600"/>
            <a:ext cx="1870075" cy="58261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4199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850" y="1995488"/>
            <a:ext cx="5410200" cy="3676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11" name="文本框 6"/>
          <p:cNvSpPr txBox="1"/>
          <p:nvPr/>
        </p:nvSpPr>
        <p:spPr>
          <a:xfrm>
            <a:off x="504825" y="850900"/>
            <a:ext cx="10668000" cy="4154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例</a:t>
            </a:r>
            <a:r>
              <a:rPr lang="en-US" altLang="zh-CN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1】</a:t>
            </a:r>
            <a:r>
              <a:rPr lang="en-US" altLang="zh-CN" sz="2400">
                <a:solidFill>
                  <a:srgbClr val="3C607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(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2019· 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湖北随州 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某 校 男 子 篮 球 队 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10  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名队员进行定 点 投 篮 练 习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每 人 投 篮 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10 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次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他 们 投中的次数统计如下表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:</a:t>
            </a: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则这些队员投中次数的众数、中位数和平均数分别为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(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　 　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．</a:t>
            </a:r>
          </a:p>
          <a:p>
            <a:pPr>
              <a:buNone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  	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  	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  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） 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9263" y="4291013"/>
            <a:ext cx="11272837" cy="2143125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错解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错因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产生错解的原因是把人数直接当成了统计的数据。</a:t>
            </a:r>
          </a:p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正解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解析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在这一组数据中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出现了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次，是次数最多的，故众数是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；将这组数据按照从小到大的顺序排列，处于中间位置的两个数的平均数是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(6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＋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6)÷2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＝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，∴这组数据的中位数是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；平均数是 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．故选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．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60488" y="355600"/>
            <a:ext cx="1608138" cy="5207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易错剖析</a:t>
            </a:r>
          </a:p>
        </p:txBody>
      </p:sp>
      <p:sp>
        <p:nvSpPr>
          <p:cNvPr id="10" name="文本框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66025" y="3187700"/>
            <a:ext cx="1015365" cy="7232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43015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300" y="1751013"/>
            <a:ext cx="7269163" cy="1436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6" name="图片 15"/>
          <p:cNvPicPr>
            <a:picLocks noChangeAspect="1"/>
          </p:cNvPicPr>
          <p:nvPr/>
        </p:nvPicPr>
        <p:blipFill>
          <a:blip r:embed="rId5"/>
          <a:srcRect l="26785" t="6023" r="14252" b="0"/>
          <a:stretch>
            <a:fillRect/>
          </a:stretch>
        </p:blipFill>
        <p:spPr>
          <a:xfrm rot="-1140000">
            <a:off x="536575" y="39688"/>
            <a:ext cx="779463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algn="ctr">
              <a:buNone/>
            </a:pPr>
            <a:r>
              <a: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44035" name="文本框 4"/>
          <p:cNvSpPr txBox="1"/>
          <p:nvPr/>
        </p:nvSpPr>
        <p:spPr>
          <a:xfrm>
            <a:off x="808038" y="1025525"/>
            <a:ext cx="10631487" cy="1116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例</a:t>
            </a:r>
            <a:r>
              <a:rPr lang="en-US" altLang="zh-CN" sz="240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2017·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浙江嘉兴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七 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(1)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班 举行投篮比赛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每人投 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下 图是全班学生投进球数的扇形统计图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则投进球数的众数是</a:t>
            </a:r>
            <a:r>
              <a:rPr lang="zh-CN" altLang="en-US" sz="2400" u="sng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         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650" y="2501900"/>
            <a:ext cx="8096250" cy="3170238"/>
          </a:xfrm>
          <a:prstGeom prst="rect">
            <a:avLst/>
          </a:prstGeom>
          <a:noFill/>
          <a:ln w="22225" cap="flat" cmpd="sng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错解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</a:t>
            </a: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错因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对 题 意 的 不 理 解 以 及 对 扇 形 图的观察不细致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简单地认为 数 字 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最 大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就 选 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从 而导致错误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正解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</a:t>
            </a:r>
          </a:p>
          <a:p>
            <a:pPr>
              <a:lnSpc>
                <a:spcPts val="4000"/>
              </a:lnSpc>
              <a:buNone/>
            </a:pP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解析</a:t>
            </a:r>
            <a:r>
              <a:rPr lang="en-US" altLang="zh-CN" sz="240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由扇 形统计图可知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,3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 所 在 的 扇 形 面  积最大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说明投中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个球的学 生人数最多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所 以众数  是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球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9" name="文本框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201429" y="1590579"/>
            <a:ext cx="691839" cy="430887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60488" y="355600"/>
            <a:ext cx="1608138" cy="5207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易错剖析</a:t>
            </a:r>
          </a:p>
        </p:txBody>
      </p:sp>
      <p:pic>
        <p:nvPicPr>
          <p:cNvPr id="44039" name="图片 9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455613" y="698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0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288" y="2317750"/>
            <a:ext cx="2763837" cy="335438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 smtClean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04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4505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083" name="文本框 16"/>
          <p:cNvSpPr txBox="1"/>
          <p:nvPr/>
        </p:nvSpPr>
        <p:spPr>
          <a:xfrm>
            <a:off x="533083" y="1425893"/>
            <a:ext cx="1112520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2020•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广西桂林）下列调查中，最适宜采用全面调查（普查）的是（　　）．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）调查一批灯泡的使用寿命	     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B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）调查漓江流域水质情况	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）调查桂林电视台某栏目的收视率	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）调查全班同学的身高</a:t>
            </a:r>
            <a:endParaRPr lang="en-US" altLang="zh-CN" sz="24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165715" y="1426210"/>
            <a:ext cx="775335" cy="6591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46085" name="组合 1"/>
          <p:cNvGrpSpPr/>
          <p:nvPr/>
        </p:nvGrpSpPr>
        <p:grpSpPr>
          <a:xfrm>
            <a:off x="371158" y="209233"/>
            <a:ext cx="2741612" cy="1016000"/>
            <a:chOff x="708" y="68"/>
            <a:chExt cx="4316" cy="1600"/>
          </a:xfrm>
        </p:grpSpPr>
        <p:sp>
          <p:nvSpPr>
            <p:cNvPr id="20" name="流程图: 可选过程 19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6087" name="图片 9"/>
            <p:cNvPicPr>
              <a:picLocks noChangeAspect="1"/>
            </p:cNvPicPr>
            <p:nvPr/>
          </p:nvPicPr>
          <p:blipFill>
            <a:blip r:embed="rId4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10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775" y="342583"/>
            <a:ext cx="5900738" cy="6172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107" name="组合 2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7111" name="图片 4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6089015" y="1860233"/>
            <a:ext cx="3714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9128" y="5112703"/>
            <a:ext cx="36988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813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50" y="441325"/>
            <a:ext cx="5453063" cy="53641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8131" name="组合 2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8134" name="图片 4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3968750" y="2278063"/>
            <a:ext cx="36988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915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325" y="4603750"/>
            <a:ext cx="2828925" cy="393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6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4603750"/>
            <a:ext cx="3043238" cy="33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7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450" y="5299075"/>
            <a:ext cx="2865438" cy="374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8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525" y="5314950"/>
            <a:ext cx="3389313" cy="392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9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613" y="1509713"/>
            <a:ext cx="7612062" cy="2279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9160" name="组合 1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9163" name="图片 9"/>
            <p:cNvPicPr>
              <a:picLocks noChangeAspect="1"/>
            </p:cNvPicPr>
            <p:nvPr/>
          </p:nvPicPr>
          <p:blipFill>
            <a:blip r:embed="rId8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" name="TextBox 15"/>
          <p:cNvSpPr txBox="1"/>
          <p:nvPr/>
        </p:nvSpPr>
        <p:spPr>
          <a:xfrm>
            <a:off x="6870700" y="3430588"/>
            <a:ext cx="4032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E6001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endParaRPr lang="zh-CN" altLang="en-US" sz="3200" b="1">
              <a:solidFill>
                <a:srgbClr val="E60012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017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275" y="355600"/>
            <a:ext cx="7288213" cy="467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00" y="5178425"/>
            <a:ext cx="522922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1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700" y="5207000"/>
            <a:ext cx="3505200" cy="342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2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000" y="5681663"/>
            <a:ext cx="5153025" cy="361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3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0700" y="5681663"/>
            <a:ext cx="3952875" cy="36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31645" y="1286562"/>
            <a:ext cx="580280" cy="492443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0185" name="组合 3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6" name="流程图: 可选过程 5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0187" name="图片 9"/>
            <p:cNvPicPr>
              <a:picLocks noChangeAspect="1"/>
            </p:cNvPicPr>
            <p:nvPr/>
          </p:nvPicPr>
          <p:blipFill>
            <a:blip r:embed="rId9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03" name="文本框 16"/>
          <p:cNvSpPr txBox="1"/>
          <p:nvPr/>
        </p:nvSpPr>
        <p:spPr>
          <a:xfrm>
            <a:off x="612775" y="1249363"/>
            <a:ext cx="10614025" cy="3908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7.(2018 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广西北部湾经济区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已知一组数据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6,x,3,3,5,1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的众数是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则这组数据的中位数是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    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  <a:endParaRPr lang="zh-CN" altLang="en-US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8. (2018 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广西柳州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某班的四个小组中，每个小组同学的平均身高大致相同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若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第一小组同学身高的方差为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1.7,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第二小组同学身高的方差为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1.9,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第三小组同学身高的方差为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2.3,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第四小组同学身高的方差为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2.0,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则在这四个小组中身高最整齐的是第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小组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</a:p>
          <a:p>
            <a:pPr>
              <a:buNone/>
            </a:pP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81115" y="1753870"/>
            <a:ext cx="775970" cy="6591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2" name="文本框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109075" y="4062095"/>
            <a:ext cx="675640" cy="57340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1206" name="组合 1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1208" name="图片 9"/>
            <p:cNvPicPr>
              <a:picLocks noChangeAspect="1"/>
            </p:cNvPicPr>
            <p:nvPr/>
          </p:nvPicPr>
          <p:blipFill>
            <a:blip r:embed="rId5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227" name="文本框 16"/>
          <p:cNvSpPr txBox="1"/>
          <p:nvPr/>
        </p:nvSpPr>
        <p:spPr>
          <a:xfrm>
            <a:off x="598488" y="1090613"/>
            <a:ext cx="7818437" cy="5170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9. (2020 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广西玉林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贫困户周大叔与某公司签订了农产品销售合同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并于今年春在自家荒坡上种植了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A,B,C,D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四种不同品种的果树苗共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300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棵，其中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C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品种果树苗的成活率为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90%,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几个品种的果树苗的种植情况及其成活情况分别绘制在如图①和图②两个尚不完整的统计图中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.(1)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种植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品种果树苗有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 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棵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;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(2)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请你将图②的统计图补充完整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;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(3)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通过计算说明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哪个品种的果树苗成活率最高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?</a:t>
            </a:r>
          </a:p>
        </p:txBody>
      </p:sp>
      <p:pic>
        <p:nvPicPr>
          <p:cNvPr id="52228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600" y="809625"/>
            <a:ext cx="2149475" cy="2701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9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8088" y="3702050"/>
            <a:ext cx="2641600" cy="266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10741" y="4500114"/>
            <a:ext cx="580280" cy="49244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10221913" y="5459413"/>
            <a:ext cx="231775" cy="355600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047767" y="5094607"/>
            <a:ext cx="580280" cy="307777"/>
          </a:xfrm>
          <a:prstGeom prst="rect">
            <a:avLst/>
          </a:prstGeom>
          <a:blipFill rotWithShape="1">
            <a:blip r:embed="rId6"/>
            <a:stretch>
              <a:fillRect b="-1200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2233" name="组合 1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2235" name="图片 9"/>
            <p:cNvPicPr>
              <a:picLocks noChangeAspect="1"/>
            </p:cNvPicPr>
            <p:nvPr/>
          </p:nvPicPr>
          <p:blipFill>
            <a:blip r:embed="rId7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16940" y="1400175"/>
            <a:ext cx="10358755" cy="4257675"/>
          </a:xfrm>
          <a:prstGeom prst="rect">
            <a:avLst/>
          </a:prstGeom>
          <a:blipFill rotWithShape="1">
            <a:blip r:embed="rId3"/>
            <a:stretch>
              <a:fillRect l="-1220" r="0" b="-3269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3252" name="组合 1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3254" name="图片 9"/>
            <p:cNvPicPr>
              <a:picLocks noChangeAspect="1"/>
            </p:cNvPicPr>
            <p:nvPr/>
          </p:nvPicPr>
          <p:blipFill>
            <a:blip r:embed="rId4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5"/>
    </p:custData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275" name="文本框 5"/>
          <p:cNvSpPr txBox="1"/>
          <p:nvPr/>
        </p:nvSpPr>
        <p:spPr>
          <a:xfrm>
            <a:off x="630238" y="963613"/>
            <a:ext cx="10931525" cy="2719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1. (2019 ·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广西梧州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某校九年级进行模拟考试中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其中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名学生的数学成绩如下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单位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):96,108,102,110,108,82.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下列关于这组数据的描述不正确的是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).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(A)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众数是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108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          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(B)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中位数是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105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(C)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平均数是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        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(D)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方差是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93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</a:t>
            </a:r>
            <a:endParaRPr lang="en-US" altLang="zh-CN" sz="24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buNone/>
            </a:pPr>
            <a:endParaRPr lang="en-US" altLang="zh-CN" sz="24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54276" name="组合 1"/>
          <p:cNvGrpSpPr/>
          <p:nvPr/>
        </p:nvGrpSpPr>
        <p:grpSpPr>
          <a:xfrm>
            <a:off x="492760" y="91758"/>
            <a:ext cx="2671763" cy="1033462"/>
            <a:chOff x="819" y="123"/>
            <a:chExt cx="4209" cy="1626"/>
          </a:xfrm>
        </p:grpSpPr>
        <p:pic>
          <p:nvPicPr>
            <p:cNvPr id="54278" name="图片 18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流程图: 可选过程 19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" name="文本框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689590" y="1622425"/>
            <a:ext cx="678180" cy="57594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5298" name="组合 1"/>
          <p:cNvGrpSpPr/>
          <p:nvPr/>
        </p:nvGrpSpPr>
        <p:grpSpPr>
          <a:xfrm>
            <a:off x="520700" y="77788"/>
            <a:ext cx="2671763" cy="1033462"/>
            <a:chOff x="819" y="123"/>
            <a:chExt cx="4209" cy="1626"/>
          </a:xfrm>
        </p:grpSpPr>
        <p:pic>
          <p:nvPicPr>
            <p:cNvPr id="55305" name="图片 2"/>
            <p:cNvPicPr>
              <a:picLocks noChangeAspect="1"/>
            </p:cNvPicPr>
            <p:nvPr/>
          </p:nvPicPr>
          <p:blipFill>
            <a:blip r:embed="rId2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流程图: 可选过程 3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5529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" y="1106488"/>
            <a:ext cx="5426075" cy="27416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5300" name="组合 7"/>
          <p:cNvGrpSpPr/>
          <p:nvPr/>
        </p:nvGrpSpPr>
        <p:grpSpPr>
          <a:xfrm>
            <a:off x="6270625" y="865188"/>
            <a:ext cx="4918075" cy="4830762"/>
            <a:chOff x="6271224" y="865607"/>
            <a:chExt cx="4917236" cy="4830163"/>
          </a:xfrm>
        </p:grpSpPr>
        <p:pic>
          <p:nvPicPr>
            <p:cNvPr id="55303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1224" y="865607"/>
              <a:ext cx="4917236" cy="35167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5304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9183" y="4457520"/>
              <a:ext cx="4067175" cy="123825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TextBox 8"/>
          <p:cNvSpPr txBox="1"/>
          <p:nvPr/>
        </p:nvSpPr>
        <p:spPr>
          <a:xfrm>
            <a:off x="2863850" y="1562100"/>
            <a:ext cx="3714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59688" y="1665288"/>
            <a:ext cx="3714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323" name="文本框 5"/>
          <p:cNvSpPr txBox="1"/>
          <p:nvPr/>
        </p:nvSpPr>
        <p:spPr>
          <a:xfrm>
            <a:off x="552450" y="920750"/>
            <a:ext cx="11087100" cy="2968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4. (2019 ·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江西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根据有关报告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将居民家庭孩子每天阅读时间的相关情况制成扇形统计图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由图可知，下列说法错误的是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).</a:t>
            </a:r>
          </a:p>
          <a:p>
            <a:pPr>
              <a:lnSpc>
                <a:spcPct val="13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(A)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扇形统计图能反映各部分在总体中所占的百分比</a:t>
            </a:r>
          </a:p>
          <a:p>
            <a:pPr>
              <a:lnSpc>
                <a:spcPct val="13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(B)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每天阅读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30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分钟以上的居民家庭孩子超过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50%</a:t>
            </a:r>
          </a:p>
          <a:p>
            <a:pPr>
              <a:lnSpc>
                <a:spcPct val="13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(C)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每天阅读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小时以上的居民家庭孩子占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20%</a:t>
            </a:r>
          </a:p>
          <a:p>
            <a:pPr>
              <a:lnSpc>
                <a:spcPct val="13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(D)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每天阅读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30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分钟至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小时的居民家庭孩子对应扇形的圆心角是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108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</a:p>
        </p:txBody>
      </p:sp>
      <p:pic>
        <p:nvPicPr>
          <p:cNvPr id="56324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47650" y="30163"/>
            <a:ext cx="779463" cy="1150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168400" y="457200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055995" y="1276985"/>
            <a:ext cx="833120" cy="7073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56327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050" y="3949700"/>
            <a:ext cx="3287713" cy="23955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7347" name="组合 3"/>
          <p:cNvGrpSpPr/>
          <p:nvPr/>
        </p:nvGrpSpPr>
        <p:grpSpPr>
          <a:xfrm>
            <a:off x="520700" y="77788"/>
            <a:ext cx="2671763" cy="1033462"/>
            <a:chOff x="819" y="123"/>
            <a:chExt cx="4209" cy="1626"/>
          </a:xfrm>
        </p:grpSpPr>
        <p:pic>
          <p:nvPicPr>
            <p:cNvPr id="57352" name="图片 6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流程图: 可选过程 7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57348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288" y="498475"/>
            <a:ext cx="5688012" cy="5281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7962900" y="1931988"/>
            <a:ext cx="369888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3100" y="5224463"/>
            <a:ext cx="5715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4h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8275" y="5241925"/>
            <a:ext cx="5556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3h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14" grpId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371" name="文本框 9"/>
          <p:cNvSpPr txBox="1"/>
          <p:nvPr/>
        </p:nvSpPr>
        <p:spPr>
          <a:xfrm>
            <a:off x="377825" y="866775"/>
            <a:ext cx="11325225" cy="5292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7.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2020•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广西北部湾经济区）小手拉大手，共创文明城．某校为了了解家长对南宁市创建全国文明城市相关知识的知晓情况，通过发放问卷进行测评，从中随机抽取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份答卷，并统计成绩（成绩得分用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x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表示，单位：分），收集数据如下：</a:t>
            </a:r>
          </a:p>
          <a:p>
            <a:pPr>
              <a:lnSpc>
                <a:spcPct val="130000"/>
              </a:lnSpc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90  82  99  86  98  96  90  100  89  83  87  88  81  90  93  100  100  96  92  100</a:t>
            </a:r>
          </a:p>
          <a:p>
            <a:pPr>
              <a:lnSpc>
                <a:spcPct val="130000"/>
              </a:lnSpc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整理数据：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                                   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分析数据：</a:t>
            </a:r>
            <a:endParaRPr lang="en-US" altLang="zh-CN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30000"/>
              </a:lnSpc>
              <a:buNone/>
            </a:pPr>
            <a:endParaRPr lang="en-US" altLang="zh-CN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30000"/>
              </a:lnSpc>
              <a:buNone/>
            </a:pPr>
            <a:endParaRPr lang="en-US" altLang="zh-CN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30000"/>
              </a:lnSpc>
              <a:buNone/>
            </a:pPr>
            <a:endParaRPr lang="en-US" altLang="zh-CN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30000"/>
              </a:lnSpc>
              <a:buNone/>
            </a:pPr>
            <a:endParaRPr lang="en-US" altLang="zh-CN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根据以上信息，解答下列问题：</a:t>
            </a:r>
          </a:p>
          <a:p>
            <a:pPr>
              <a:lnSpc>
                <a:spcPct val="130000"/>
              </a:lnSpc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）直接写出上述表格中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b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c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的值；</a:t>
            </a:r>
          </a:p>
          <a:p>
            <a:pPr>
              <a:lnSpc>
                <a:spcPct val="130000"/>
              </a:lnSpc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）该校有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1600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名家长参加了此次问卷测评活动，请估计成绩不低于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90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分的人数是多少？</a:t>
            </a:r>
          </a:p>
          <a:p>
            <a:pPr>
              <a:lnSpc>
                <a:spcPct val="130000"/>
              </a:lnSpc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）请从中位数和众数中选择一个量，结合本题解释它的意义．</a:t>
            </a:r>
          </a:p>
        </p:txBody>
      </p:sp>
      <p:pic>
        <p:nvPicPr>
          <p:cNvPr id="5837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143250"/>
            <a:ext cx="4692650" cy="1239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3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25" y="3114675"/>
            <a:ext cx="646430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15941" y="3831347"/>
            <a:ext cx="774916" cy="49244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157682" y="3780108"/>
            <a:ext cx="774916" cy="492443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2" name="文本框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664251" y="3779967"/>
            <a:ext cx="774916" cy="492443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8377" name="组合 1"/>
          <p:cNvGrpSpPr/>
          <p:nvPr/>
        </p:nvGrpSpPr>
        <p:grpSpPr>
          <a:xfrm>
            <a:off x="520700" y="77788"/>
            <a:ext cx="2671763" cy="1033462"/>
            <a:chOff x="819" y="123"/>
            <a:chExt cx="4209" cy="1626"/>
          </a:xfrm>
        </p:grpSpPr>
        <p:pic>
          <p:nvPicPr>
            <p:cNvPr id="58378" name="图片 18"/>
            <p:cNvPicPr>
              <a:picLocks noChangeAspect="1"/>
            </p:cNvPicPr>
            <p:nvPr/>
          </p:nvPicPr>
          <p:blipFill>
            <a:blip r:embed="rId8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流程图: 可选过程 3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5022" y="2372913"/>
            <a:ext cx="11520932" cy="1704634"/>
          </a:xfrm>
          <a:prstGeom prst="rect">
            <a:avLst/>
          </a:prstGeom>
          <a:blipFill rotWithShape="1">
            <a:blip r:embed="rId3"/>
            <a:stretch>
              <a:fillRect l="-1058" t="-2143" r="0" b="-8929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59396" name="组合 1"/>
          <p:cNvGrpSpPr/>
          <p:nvPr/>
        </p:nvGrpSpPr>
        <p:grpSpPr>
          <a:xfrm>
            <a:off x="520700" y="77788"/>
            <a:ext cx="2671763" cy="1033462"/>
            <a:chOff x="819" y="123"/>
            <a:chExt cx="4209" cy="1626"/>
          </a:xfrm>
        </p:grpSpPr>
        <p:pic>
          <p:nvPicPr>
            <p:cNvPr id="59397" name="图片 3"/>
            <p:cNvPicPr>
              <a:picLocks noChangeAspect="1"/>
            </p:cNvPicPr>
            <p:nvPr/>
          </p:nvPicPr>
          <p:blipFill>
            <a:blip r:embed="rId4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流程图: 可选过程 4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0418" name="组合 3"/>
          <p:cNvGrpSpPr/>
          <p:nvPr/>
        </p:nvGrpSpPr>
        <p:grpSpPr>
          <a:xfrm>
            <a:off x="520700" y="77788"/>
            <a:ext cx="2671763" cy="1033462"/>
            <a:chOff x="819" y="123"/>
            <a:chExt cx="4209" cy="1626"/>
          </a:xfrm>
        </p:grpSpPr>
        <p:pic>
          <p:nvPicPr>
            <p:cNvPr id="60422" name="图片 4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819" y="123"/>
              <a:ext cx="1098" cy="16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流程图: 可选过程 5"/>
            <p:cNvSpPr/>
            <p:nvPr/>
          </p:nvSpPr>
          <p:spPr>
            <a:xfrm>
              <a:off x="2004" y="63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拓展提升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60419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871538"/>
            <a:ext cx="4646613" cy="560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0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563" y="906463"/>
            <a:ext cx="5124450" cy="1352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425" y="2947988"/>
            <a:ext cx="5011738" cy="86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385" y="2948305"/>
            <a:ext cx="400050" cy="37147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0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211</Paragraphs>
  <Slides>39</Slides>
  <Notes>22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baseType="lpstr" size="40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2021-10-21T00:58:28Z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