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905" r:id="rId1"/>
    <p:sldMasterId id="2147502942" r:id="rId2"/>
  </p:sldMasterIdLst>
  <p:notesMasterIdLst>
    <p:notesMasterId r:id="rId3"/>
  </p:notesMasterIdLst>
  <p:sldIdLst>
    <p:sldId id="9455" r:id="rId4"/>
    <p:sldId id="9458" r:id="rId5"/>
    <p:sldId id="9461" r:id="rId6"/>
    <p:sldId id="9464" r:id="rId7"/>
    <p:sldId id="9470" r:id="rId9"/>
    <p:sldId id="9473" r:id="rId10"/>
    <p:sldId id="9476" r:id="rId11"/>
    <p:sldId id="9479" r:id="rId12"/>
    <p:sldId id="9485" r:id="rId14"/>
    <p:sldId id="9488" r:id="rId15"/>
    <p:sldId id="9491" r:id="rId16"/>
    <p:sldId id="9494" r:id="rId17"/>
    <p:sldId id="9500" r:id="rId19"/>
    <p:sldId id="9503" r:id="rId20"/>
    <p:sldId id="9506" r:id="rId21"/>
    <p:sldId id="9509" r:id="rId22"/>
    <p:sldId id="9515" r:id="rId24"/>
    <p:sldId id="9518" r:id="rId25"/>
    <p:sldId id="9521" r:id="rId26"/>
    <p:sldId id="9524" r:id="rId27"/>
    <p:sldId id="9530" r:id="rId29"/>
    <p:sldId id="9533" r:id="rId30"/>
    <p:sldId id="9536" r:id="rId31"/>
    <p:sldId id="9539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906" r:id="rId1"/>
    <p:sldLayoutId id="2147502907" r:id="rId2"/>
    <p:sldLayoutId id="2147502908" r:id="rId3"/>
    <p:sldLayoutId id="2147502909" r:id="rId4"/>
    <p:sldLayoutId id="2147502910" r:id="rId5"/>
    <p:sldLayoutId id="2147502911" r:id="rId6"/>
    <p:sldLayoutId id="2147502912" r:id="rId7"/>
    <p:sldLayoutId id="2147502913" r:id="rId8"/>
    <p:sldLayoutId id="2147502914" r:id="rId9"/>
    <p:sldLayoutId id="2147502915" r:id="rId10"/>
    <p:sldLayoutId id="21475029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943" r:id="rId1"/>
    <p:sldLayoutId id="2147502944" r:id="rId2"/>
    <p:sldLayoutId id="2147502945" r:id="rId3"/>
    <p:sldLayoutId id="2147502946" r:id="rId4"/>
    <p:sldLayoutId id="2147502947" r:id="rId5"/>
    <p:sldLayoutId id="2147502948" r:id="rId6"/>
    <p:sldLayoutId id="2147502949" r:id="rId7"/>
    <p:sldLayoutId id="2147502950" r:id="rId8"/>
    <p:sldLayoutId id="2147502951" r:id="rId9"/>
    <p:sldLayoutId id="2147502952" r:id="rId10"/>
    <p:sldLayoutId id="21475029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tags" Target="../tags/tag264.xml"/><Relationship Id="rId22" Type="http://schemas.openxmlformats.org/officeDocument/2006/relationships/tags" Target="../tags/tag265.xml"/><Relationship Id="rId23" Type="http://schemas.openxmlformats.org/officeDocument/2006/relationships/tags" Target="../tags/tag266.xml"/><Relationship Id="rId24" Type="http://schemas.openxmlformats.org/officeDocument/2006/relationships/tags" Target="../tags/tag267.xml"/><Relationship Id="rId25" Type="http://schemas.openxmlformats.org/officeDocument/2006/relationships/tags" Target="../tags/tag268.xml"/><Relationship Id="rId2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企业管理与工作动力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9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工作动力的来源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企业管理与工作动力的关系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如何提高企业管理水平与工作动力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未来企业管理与工作动力的趋势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企业管理对企业发展的影响</a:t>
            </a:r>
            <a:endParaRPr altLang="en-US" lang="zh-CN"/>
          </a:p>
        </p:txBody>
      </p:sp>
      <p:sp>
        <p:nvSpPr>
          <p:cNvPr id="10489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促进企业创新：企业管理能够激发员工的创造力和创新精神，推动企业不断进行产品、服务和管理方面的创新，适应市场变化和客户需求。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提升企业竞争力：有效的企业管理能够提高企业的运营效率和市场竞争力，帮助企业在激烈的市场竞争中脱颖而出。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增强企业凝聚力：良好的企业管理能够营造积极向上的工作氛围，增强员工之间的合作和团队精神，提高企业的凝聚力和向心力。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推动企业发展：企业管理是企业发展的核心，能够为企业提供明确的发展方向和战略规划，确保企业在不断变化的市场环境中保持稳健发展。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企业管理对企业竞争力的提升</a:t>
            </a:r>
            <a:endParaRPr altLang="en-US" lang="zh-CN"/>
          </a:p>
        </p:txBody>
      </p:sp>
      <p:sp>
        <p:nvSpPr>
          <p:cNvPr id="10490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企业管理能够提高企业的运营效率，降低成本，增加利润。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企业管理能够优化资源配置，提高资源利用效率，增强企业竞争力。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企业管理能够规范企业行为，提高企业的信誉度和形象，增强企业的品牌竞争力。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企业管理能够激发员工的工作动力和创造力，提高员工的工作效率和满意度，增强企业的团队竞争力。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企业管理对企业文化的塑造</a:t>
            </a:r>
            <a:endParaRPr altLang="en-US" lang="zh-CN"/>
          </a:p>
        </p:txBody>
      </p:sp>
      <p:sp>
        <p:nvSpPr>
          <p:cNvPr id="10490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企业管理对企业文化的影响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成功企业文化的案例分析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企业管理与企业文化的关系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企业管理对企业文化的塑造作用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工作动力的来源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员工自我激励的重要性</a:t>
            </a:r>
            <a:endParaRPr altLang="en-US" lang="zh-CN"/>
          </a:p>
        </p:txBody>
      </p:sp>
      <p:sp>
        <p:nvSpPr>
          <p:cNvPr id="10492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自我激励能够增强员工的自信心和创造力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自我激励能够提高员工的工作积极性和效率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自我激励能够促进员工的个人成长和职业发展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自我激励能够增强企业的凝聚力和竞争力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企业管理对员工工作动力的影响</a:t>
            </a:r>
            <a:endParaRPr altLang="en-US" lang="zh-CN"/>
          </a:p>
        </p:txBody>
      </p:sp>
      <p:sp>
        <p:nvSpPr>
          <p:cNvPr id="104927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企业文化：积极向上的企业文化能够激发员工的工作动力，增强员工的归属感和责任感。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激励机制：合理的激励机制能够调动员工的积极性和创造力，提高员工的工作动力。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培训与发展：提供培训和发展机会，帮助员工提升技能和知识水平，增强员工的自信心和自我价值感，从而提高工作动力。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领导力：优秀的领导能够引导员工朝着正确的方向前进，激发员工的潜力，提高员工的工作动力。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员工激励制度的设计与实施</a:t>
            </a:r>
            <a:endParaRPr altLang="en-US" lang="zh-CN"/>
          </a:p>
        </p:txBody>
      </p:sp>
      <p:sp>
        <p:nvSpPr>
          <p:cNvPr id="10493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激励制度的实施：公平公正、及时兑现、持续改进等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激励制度的设计：明确目标、奖励措施、考核标准等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激励制度的效果评估：员工满意度、工作效率、企业绩效等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激励制度的调整与完善：根据实际情况不断调整和优化激励制度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企业管理与工作动力的关系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企业管理对员工工作动力的促进</a:t>
            </a:r>
            <a:endParaRPr altLang="en-US" lang="zh-CN"/>
          </a:p>
        </p:txBody>
      </p:sp>
      <p:sp>
        <p:nvSpPr>
          <p:cNvPr id="104944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明确的目标和期望：企业管理为员工设定明确的目标和期望，激发员工的动力和积极性。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良好的工作环境：企业管理创造一个积极、健康的工作环境，使员工感到舒适和满足，从而提高工作动力。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激励和奖励机制：企业管理通过设立合理的激励和奖励机制，鼓励员工积极工作，提高工作动力。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培训和发展机会：企业管理为员工提供培训和发展机会，帮助员工提升技能和能力，增强工作动力。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工作动力对企业管理的推动作用</a:t>
            </a:r>
            <a:endParaRPr altLang="en-US" lang="zh-CN"/>
          </a:p>
        </p:txBody>
      </p:sp>
      <p:sp>
        <p:nvSpPr>
          <p:cNvPr id="1049504" name="六边形 7"/>
          <p:cNvSpPr/>
          <p:nvPr>
            <p:custDataLst>
              <p:tags r:id="rId1"/>
            </p:custDataLst>
          </p:nvPr>
        </p:nvSpPr>
        <p:spPr>
          <a:xfrm rot="5400000">
            <a:off x="1410940" y="1554412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506" name="任意多边形 9"/>
          <p:cNvSpPr/>
          <p:nvPr>
            <p:custDataLst>
              <p:tags r:id="rId2"/>
            </p:custDataLst>
          </p:nvPr>
        </p:nvSpPr>
        <p:spPr>
          <a:xfrm>
            <a:off x="1593514" y="2113631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508" name="任意多边形 10"/>
          <p:cNvSpPr/>
          <p:nvPr>
            <p:custDataLst>
              <p:tags r:id="rId3"/>
            </p:custDataLst>
          </p:nvPr>
        </p:nvSpPr>
        <p:spPr>
          <a:xfrm>
            <a:off x="1592838" y="2527466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10" name="任意多边形 11"/>
          <p:cNvSpPr/>
          <p:nvPr>
            <p:custDataLst>
              <p:tags r:id="rId4"/>
            </p:custDataLst>
          </p:nvPr>
        </p:nvSpPr>
        <p:spPr>
          <a:xfrm>
            <a:off x="2312316" y="2534228"/>
            <a:ext cx="728269" cy="611286"/>
          </a:xfrm>
          <a:custGeom>
            <a:avLst/>
            <a:gdLst>
              <a:gd name="connsiteX0" fmla="*/ 1 w 1279"/>
              <a:gd name="connsiteY0" fmla="*/ 744 h 1074"/>
              <a:gd name="connsiteX1" fmla="*/ 1279 w 1279"/>
              <a:gd name="connsiteY1" fmla="*/ 0 h 1074"/>
              <a:gd name="connsiteX2" fmla="*/ 1275 w 1279"/>
              <a:gd name="connsiteY2" fmla="*/ 333 h 1074"/>
              <a:gd name="connsiteX3" fmla="*/ 0 w 1279"/>
              <a:gd name="connsiteY3" fmla="*/ 1074 h 1074"/>
              <a:gd name="connsiteX4" fmla="*/ 1 w 1279"/>
              <a:gd name="connsiteY4" fmla="*/ 744 h 1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9" h="1074">
                <a:moveTo>
                  <a:pt x="1" y="744"/>
                </a:moveTo>
                <a:lnTo>
                  <a:pt x="1279" y="0"/>
                </a:lnTo>
                <a:lnTo>
                  <a:pt x="1275" y="333"/>
                </a:lnTo>
                <a:lnTo>
                  <a:pt x="0" y="1074"/>
                </a:lnTo>
                <a:lnTo>
                  <a:pt x="1" y="74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12" name="任意多边形 12"/>
          <p:cNvSpPr/>
          <p:nvPr>
            <p:custDataLst>
              <p:tags r:id="rId5"/>
            </p:custDataLst>
          </p:nvPr>
        </p:nvSpPr>
        <p:spPr>
          <a:xfrm>
            <a:off x="1600276" y="1749158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产品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514" name="任意多边形 13"/>
          <p:cNvSpPr/>
          <p:nvPr>
            <p:custDataLst>
              <p:tags r:id="rId6"/>
            </p:custDataLst>
          </p:nvPr>
        </p:nvSpPr>
        <p:spPr>
          <a:xfrm>
            <a:off x="1591486" y="2162317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16" name="任意多边形 14"/>
          <p:cNvSpPr/>
          <p:nvPr>
            <p:custDataLst>
              <p:tags r:id="rId7"/>
            </p:custDataLst>
          </p:nvPr>
        </p:nvSpPr>
        <p:spPr>
          <a:xfrm>
            <a:off x="2310964" y="2169079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18" name="任意多边形 15"/>
          <p:cNvSpPr/>
          <p:nvPr>
            <p:custDataLst>
              <p:tags r:id="rId8"/>
            </p:custDataLst>
          </p:nvPr>
        </p:nvSpPr>
        <p:spPr>
          <a:xfrm>
            <a:off x="3179206" y="1868170"/>
            <a:ext cx="4824695" cy="485512"/>
          </a:xfrm>
          <a:custGeom>
            <a:avLst/>
            <a:gdLst>
              <a:gd name="connisteX0" fmla="*/ 0 w 5379720"/>
              <a:gd name="connsiteY0" fmla="*/ 541020 h 541020"/>
              <a:gd name="connisteX1" fmla="*/ 678180 w 5379720"/>
              <a:gd name="connsiteY1" fmla="*/ 0 h 541020"/>
              <a:gd name="connisteX2" fmla="*/ 5379720 w 5379720"/>
              <a:gd name="connsiteY2" fmla="*/ 0 h 5410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79720" h="541020">
                <a:moveTo>
                  <a:pt x="0" y="541020"/>
                </a:moveTo>
                <a:lnTo>
                  <a:pt x="678180" y="0"/>
                </a:lnTo>
                <a:lnTo>
                  <a:pt x="5379720" y="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520" name="六边形 20"/>
          <p:cNvSpPr/>
          <p:nvPr>
            <p:custDataLst>
              <p:tags r:id="rId9"/>
            </p:custDataLst>
          </p:nvPr>
        </p:nvSpPr>
        <p:spPr>
          <a:xfrm rot="5400000">
            <a:off x="8956669" y="1429315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522" name="任意多边形 23"/>
          <p:cNvSpPr/>
          <p:nvPr>
            <p:custDataLst>
              <p:tags r:id="rId10"/>
            </p:custDataLst>
          </p:nvPr>
        </p:nvSpPr>
        <p:spPr>
          <a:xfrm>
            <a:off x="9145329" y="1987857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524" name="任意多边形 29"/>
          <p:cNvSpPr/>
          <p:nvPr>
            <p:custDataLst>
              <p:tags r:id="rId11"/>
            </p:custDataLst>
          </p:nvPr>
        </p:nvSpPr>
        <p:spPr>
          <a:xfrm>
            <a:off x="9145329" y="2401693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26" name="任意多边形 33"/>
          <p:cNvSpPr/>
          <p:nvPr>
            <p:custDataLst>
              <p:tags r:id="rId12"/>
            </p:custDataLst>
          </p:nvPr>
        </p:nvSpPr>
        <p:spPr>
          <a:xfrm>
            <a:off x="9864131" y="2408455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28" name="任意多边形 34"/>
          <p:cNvSpPr/>
          <p:nvPr>
            <p:custDataLst>
              <p:tags r:id="rId13"/>
            </p:custDataLst>
          </p:nvPr>
        </p:nvSpPr>
        <p:spPr>
          <a:xfrm>
            <a:off x="9146005" y="1623385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价格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530" name="任意多边形 35"/>
          <p:cNvSpPr/>
          <p:nvPr>
            <p:custDataLst>
              <p:tags r:id="rId14"/>
            </p:custDataLst>
          </p:nvPr>
        </p:nvSpPr>
        <p:spPr>
          <a:xfrm>
            <a:off x="9137215" y="2037220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32" name="任意多边形 42"/>
          <p:cNvSpPr/>
          <p:nvPr>
            <p:custDataLst>
              <p:tags r:id="rId15"/>
            </p:custDataLst>
          </p:nvPr>
        </p:nvSpPr>
        <p:spPr>
          <a:xfrm>
            <a:off x="9856693" y="2043982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34" name="任意多边形 46"/>
          <p:cNvSpPr/>
          <p:nvPr>
            <p:custDataLst>
              <p:tags r:id="rId16"/>
            </p:custDataLst>
          </p:nvPr>
        </p:nvSpPr>
        <p:spPr>
          <a:xfrm>
            <a:off x="4224613" y="2447674"/>
            <a:ext cx="4792238" cy="495655"/>
          </a:xfrm>
          <a:custGeom>
            <a:avLst/>
            <a:gdLst>
              <a:gd name="connisteX0" fmla="*/ 5343525 w 5343525"/>
              <a:gd name="connsiteY0" fmla="*/ 0 h 552450"/>
              <a:gd name="connisteX1" fmla="*/ 4695825 w 5343525"/>
              <a:gd name="connsiteY1" fmla="*/ 552450 h 552450"/>
              <a:gd name="connisteX2" fmla="*/ 0 w 5343525"/>
              <a:gd name="connsiteY2" fmla="*/ 552450 h 5524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43525" h="552450">
                <a:moveTo>
                  <a:pt x="5343525" y="0"/>
                </a:moveTo>
                <a:lnTo>
                  <a:pt x="4695825" y="552450"/>
                </a:lnTo>
                <a:lnTo>
                  <a:pt x="0" y="55245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536" name="六边形 48"/>
          <p:cNvSpPr/>
          <p:nvPr>
            <p:custDataLst>
              <p:tags r:id="rId17"/>
            </p:custDataLst>
          </p:nvPr>
        </p:nvSpPr>
        <p:spPr>
          <a:xfrm rot="5400000">
            <a:off x="1410940" y="3875811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538" name="任意多边形 55"/>
          <p:cNvSpPr/>
          <p:nvPr>
            <p:custDataLst>
              <p:tags r:id="rId18"/>
            </p:custDataLst>
          </p:nvPr>
        </p:nvSpPr>
        <p:spPr>
          <a:xfrm>
            <a:off x="1599600" y="4435030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540" name="任意多边形 59"/>
          <p:cNvSpPr/>
          <p:nvPr>
            <p:custDataLst>
              <p:tags r:id="rId19"/>
            </p:custDataLst>
          </p:nvPr>
        </p:nvSpPr>
        <p:spPr>
          <a:xfrm>
            <a:off x="1599600" y="4848865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42" name="任意多边形 60"/>
          <p:cNvSpPr/>
          <p:nvPr>
            <p:custDataLst>
              <p:tags r:id="rId20"/>
            </p:custDataLst>
          </p:nvPr>
        </p:nvSpPr>
        <p:spPr>
          <a:xfrm>
            <a:off x="2318402" y="4855627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44" name="任意多边形 61"/>
          <p:cNvSpPr/>
          <p:nvPr>
            <p:custDataLst>
              <p:tags r:id="rId21"/>
            </p:custDataLst>
          </p:nvPr>
        </p:nvSpPr>
        <p:spPr>
          <a:xfrm>
            <a:off x="1600276" y="4069881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流通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546" name="任意多边形 63"/>
          <p:cNvSpPr/>
          <p:nvPr>
            <p:custDataLst>
              <p:tags r:id="rId22"/>
            </p:custDataLst>
          </p:nvPr>
        </p:nvSpPr>
        <p:spPr>
          <a:xfrm>
            <a:off x="1591486" y="4483716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48" name="任意多边形 64"/>
          <p:cNvSpPr/>
          <p:nvPr>
            <p:custDataLst>
              <p:tags r:id="rId23"/>
            </p:custDataLst>
          </p:nvPr>
        </p:nvSpPr>
        <p:spPr>
          <a:xfrm>
            <a:off x="2310964" y="4490478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50" name="任意多边形 65"/>
          <p:cNvSpPr/>
          <p:nvPr>
            <p:custDataLst>
              <p:tags r:id="rId24"/>
            </p:custDataLst>
          </p:nvPr>
        </p:nvSpPr>
        <p:spPr>
          <a:xfrm>
            <a:off x="3179206" y="4189568"/>
            <a:ext cx="4824695" cy="485512"/>
          </a:xfrm>
          <a:custGeom>
            <a:avLst/>
            <a:gdLst>
              <a:gd name="connisteX0" fmla="*/ 0 w 5379720"/>
              <a:gd name="connsiteY0" fmla="*/ 541020 h 541020"/>
              <a:gd name="connisteX1" fmla="*/ 678180 w 5379720"/>
              <a:gd name="connsiteY1" fmla="*/ 0 h 541020"/>
              <a:gd name="connisteX2" fmla="*/ 5379720 w 5379720"/>
              <a:gd name="connsiteY2" fmla="*/ 0 h 5410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79720" h="541020">
                <a:moveTo>
                  <a:pt x="0" y="541020"/>
                </a:moveTo>
                <a:lnTo>
                  <a:pt x="678180" y="0"/>
                </a:lnTo>
                <a:lnTo>
                  <a:pt x="5379720" y="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552" name="六边形 66"/>
          <p:cNvSpPr/>
          <p:nvPr>
            <p:custDataLst>
              <p:tags r:id="rId25"/>
            </p:custDataLst>
          </p:nvPr>
        </p:nvSpPr>
        <p:spPr>
          <a:xfrm rot="5400000">
            <a:off x="8956669" y="3875135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554" name="任意多边形 68"/>
          <p:cNvSpPr/>
          <p:nvPr>
            <p:custDataLst>
              <p:tags r:id="rId26"/>
            </p:custDataLst>
          </p:nvPr>
        </p:nvSpPr>
        <p:spPr>
          <a:xfrm>
            <a:off x="9145329" y="4434353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556" name="任意多边形 69"/>
          <p:cNvSpPr/>
          <p:nvPr>
            <p:custDataLst>
              <p:tags r:id="rId27"/>
            </p:custDataLst>
          </p:nvPr>
        </p:nvSpPr>
        <p:spPr>
          <a:xfrm>
            <a:off x="9145329" y="4848188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58" name="任意多边形 70"/>
          <p:cNvSpPr/>
          <p:nvPr>
            <p:custDataLst>
              <p:tags r:id="rId28"/>
            </p:custDataLst>
          </p:nvPr>
        </p:nvSpPr>
        <p:spPr>
          <a:xfrm>
            <a:off x="9864131" y="4854950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60" name="任意多边形 71"/>
          <p:cNvSpPr/>
          <p:nvPr>
            <p:custDataLst>
              <p:tags r:id="rId29"/>
            </p:custDataLst>
          </p:nvPr>
        </p:nvSpPr>
        <p:spPr>
          <a:xfrm>
            <a:off x="9146005" y="4069881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促销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562" name="任意多边形 72"/>
          <p:cNvSpPr/>
          <p:nvPr>
            <p:custDataLst>
              <p:tags r:id="rId30"/>
            </p:custDataLst>
          </p:nvPr>
        </p:nvSpPr>
        <p:spPr>
          <a:xfrm>
            <a:off x="9137215" y="4483040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64" name="任意多边形 73"/>
          <p:cNvSpPr/>
          <p:nvPr>
            <p:custDataLst>
              <p:tags r:id="rId31"/>
            </p:custDataLst>
          </p:nvPr>
        </p:nvSpPr>
        <p:spPr>
          <a:xfrm>
            <a:off x="9856693" y="4489802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9566" name="任意多边形 74"/>
          <p:cNvSpPr/>
          <p:nvPr>
            <p:custDataLst>
              <p:tags r:id="rId32"/>
            </p:custDataLst>
          </p:nvPr>
        </p:nvSpPr>
        <p:spPr>
          <a:xfrm>
            <a:off x="4224613" y="4893494"/>
            <a:ext cx="4792238" cy="495655"/>
          </a:xfrm>
          <a:custGeom>
            <a:avLst/>
            <a:gdLst>
              <a:gd name="connisteX0" fmla="*/ 5343525 w 5343525"/>
              <a:gd name="connsiteY0" fmla="*/ 0 h 552450"/>
              <a:gd name="connisteX1" fmla="*/ 4695825 w 5343525"/>
              <a:gd name="connsiteY1" fmla="*/ 552450 h 552450"/>
              <a:gd name="connisteX2" fmla="*/ 0 w 5343525"/>
              <a:gd name="connsiteY2" fmla="*/ 552450 h 5524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43525" h="552450">
                <a:moveTo>
                  <a:pt x="5343525" y="0"/>
                </a:moveTo>
                <a:lnTo>
                  <a:pt x="4695825" y="552450"/>
                </a:lnTo>
                <a:lnTo>
                  <a:pt x="0" y="55245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568" name="正文"/>
          <p:cNvSpPr txBox="1"/>
          <p:nvPr>
            <p:custDataLst>
              <p:tags r:id="rId33"/>
            </p:custDataLst>
          </p:nvPr>
        </p:nvSpPr>
        <p:spPr>
          <a:xfrm>
            <a:off x="3814159" y="1908066"/>
            <a:ext cx="4189743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570" name="标题"/>
          <p:cNvSpPr txBox="1"/>
          <p:nvPr>
            <p:custDataLst>
              <p:tags r:id="rId34"/>
            </p:custDataLst>
          </p:nvPr>
        </p:nvSpPr>
        <p:spPr>
          <a:xfrm>
            <a:off x="3814159" y="1440134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r>
              <a:rPr altLang="zh-CN" b="1" dirty="0" lang="en-US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激发员工积极性：通过激励员工，提高他们的工作动力，从而推动企业管理的有效实施。 </a:t>
            </a:r>
            <a:endParaRPr altLang="zh-CN" b="1" dirty="0" lang="en-US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572" name="正文"/>
          <p:cNvSpPr txBox="1"/>
          <p:nvPr>
            <p:custDataLst>
              <p:tags r:id="rId35"/>
            </p:custDataLst>
          </p:nvPr>
        </p:nvSpPr>
        <p:spPr>
          <a:xfrm>
            <a:off x="4224613" y="2969702"/>
            <a:ext cx="4177571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574" name="标题"/>
          <p:cNvSpPr txBox="1"/>
          <p:nvPr>
            <p:custDataLst>
              <p:tags r:id="rId36"/>
            </p:custDataLst>
          </p:nvPr>
        </p:nvSpPr>
        <p:spPr>
          <a:xfrm>
            <a:off x="3920323" y="2501770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pPr algn="r"/>
            <a:r>
              <a:rPr altLang="zh-CN" b="1" dirty="0" lang="en-US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促进团队协作：增强员工之间的合作与沟通，形成良好的工作氛围，有助于提高企业管理效率。 </a:t>
            </a:r>
            <a:endParaRPr altLang="zh-CN" b="1" dirty="0" lang="en-US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576" name="正文"/>
          <p:cNvSpPr txBox="1"/>
          <p:nvPr>
            <p:custDataLst>
              <p:tags r:id="rId37"/>
            </p:custDataLst>
          </p:nvPr>
        </p:nvSpPr>
        <p:spPr>
          <a:xfrm>
            <a:off x="3814159" y="4236903"/>
            <a:ext cx="4189743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578" name="标题"/>
          <p:cNvSpPr txBox="1"/>
          <p:nvPr>
            <p:custDataLst>
              <p:tags r:id="rId38"/>
            </p:custDataLst>
          </p:nvPr>
        </p:nvSpPr>
        <p:spPr>
          <a:xfrm>
            <a:off x="3814159" y="3768971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r>
              <a:rPr altLang="zh-CN" b="1" dirty="0" lang="en-US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提升企业绩效：员工工作动力的增强，能够提高工作效率和质量，进而提升企业的整体绩效。 </a:t>
            </a:r>
            <a:endParaRPr altLang="zh-CN" b="1" dirty="0" lang="en-US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580" name="正文"/>
          <p:cNvSpPr txBox="1"/>
          <p:nvPr>
            <p:custDataLst>
              <p:tags r:id="rId39"/>
            </p:custDataLst>
          </p:nvPr>
        </p:nvSpPr>
        <p:spPr>
          <a:xfrm>
            <a:off x="4224613" y="5429721"/>
            <a:ext cx="4177571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582" name="标题"/>
          <p:cNvSpPr txBox="1"/>
          <p:nvPr>
            <p:custDataLst>
              <p:tags r:id="rId40"/>
            </p:custDataLst>
          </p:nvPr>
        </p:nvSpPr>
        <p:spPr>
          <a:xfrm>
            <a:off x="3920323" y="4961790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pPr algn="r"/>
            <a:r>
              <a:rPr altLang="zh-CN" b="1" dirty="0" lang="en-US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增强企业竞争力：通过激发员工的工作动力，提高企业的创新能力和市场竞争力，有助于企业在激烈的市场竞争中脱颖而出。</a:t>
            </a:r>
            <a:endParaRPr altLang="zh-CN" b="1" dirty="0" lang="en-US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企业管理与工作动力相互促进的实践案例</a:t>
            </a:r>
            <a:endParaRPr altLang="en-US" lang="zh-CN"/>
          </a:p>
        </p:txBody>
      </p:sp>
      <p:sp>
        <p:nvSpPr>
          <p:cNvPr id="10496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案例一：华为公司的激励机制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案例二：阿里巴巴的团队建设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案例三：腾讯的产品创新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案例四：小米的快速响应市场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如何提高企业管理水平与工作动力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提高企业管理水平的方法与措施</a:t>
            </a:r>
            <a:endParaRPr altLang="en-US" lang="zh-CN"/>
          </a:p>
        </p:txBody>
      </p:sp>
      <p:sp>
        <p:nvSpPr>
          <p:cNvPr id="1049740" name="任意多边形 10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838200" y="1488865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42" name="任意多边形 20"/>
          <p:cNvSpPr/>
          <p:nvPr>
            <p:custDataLst>
              <p:tags r:id="rId2"/>
            </p:custDataLst>
          </p:nvPr>
        </p:nvSpPr>
        <p:spPr>
          <a:xfrm>
            <a:off x="917965" y="1550972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14442" y="1740338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44" name="正文"/>
          <p:cNvSpPr txBox="1"/>
          <p:nvPr>
            <p:custDataLst>
              <p:tags r:id="rId4"/>
            </p:custDataLst>
          </p:nvPr>
        </p:nvSpPr>
        <p:spPr>
          <a:xfrm>
            <a:off x="2331208" y="1561324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建立完善的管理制度：制定明确的管理规定和流程，确保企业运营的规范化和高效化。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46" name="矩形 24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776" y="1557670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48" name="任意多边形 27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38200" y="2435086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50" name="任意多边形 28"/>
          <p:cNvSpPr/>
          <p:nvPr>
            <p:custDataLst>
              <p:tags r:id="rId7"/>
            </p:custDataLst>
          </p:nvPr>
        </p:nvSpPr>
        <p:spPr>
          <a:xfrm>
            <a:off x="917965" y="2497194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29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14442" y="2686560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52" name="正文"/>
          <p:cNvSpPr txBox="1"/>
          <p:nvPr>
            <p:custDataLst>
              <p:tags r:id="rId9"/>
            </p:custDataLst>
          </p:nvPr>
        </p:nvSpPr>
        <p:spPr>
          <a:xfrm>
            <a:off x="2331208" y="2507545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 lnSpcReduction="2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强化人才培养：通过培训、激励等方式，提高员工的专业素质和工作能力，增强企业的核心竞争力。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54" name="矩形 31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776" y="2503891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56" name="任意多边形 33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38200" y="3381308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58" name="任意多边形 34"/>
          <p:cNvSpPr/>
          <p:nvPr>
            <p:custDataLst>
              <p:tags r:id="rId12"/>
            </p:custDataLst>
          </p:nvPr>
        </p:nvSpPr>
        <p:spPr>
          <a:xfrm>
            <a:off x="917965" y="3443415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36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14442" y="3632781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60" name="正文"/>
          <p:cNvSpPr txBox="1"/>
          <p:nvPr>
            <p:custDataLst>
              <p:tags r:id="rId14"/>
            </p:custDataLst>
          </p:nvPr>
        </p:nvSpPr>
        <p:spPr>
          <a:xfrm>
            <a:off x="2331208" y="3453766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优化组织结构：根据企业战略和业务需求，合理调整组织结构，提高管理效率和团队协作能力。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62" name="矩形 38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776" y="3450113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64" name="任意多边形 6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838200" y="4327529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66" name="任意多边形 64"/>
          <p:cNvSpPr/>
          <p:nvPr>
            <p:custDataLst>
              <p:tags r:id="rId17"/>
            </p:custDataLst>
          </p:nvPr>
        </p:nvSpPr>
        <p:spPr>
          <a:xfrm>
            <a:off x="917965" y="4389636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65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14442" y="4579002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68" name="正文"/>
          <p:cNvSpPr txBox="1"/>
          <p:nvPr>
            <p:custDataLst>
              <p:tags r:id="rId19"/>
            </p:custDataLst>
          </p:nvPr>
        </p:nvSpPr>
        <p:spPr>
          <a:xfrm>
            <a:off x="2331208" y="4399987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推进信息化建设：利用信息技术手段，提高企业管理效率和决策水平，促进企业数字化转型。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70" name="矩形 6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776" y="4396334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72" name="任意多边形 69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838200" y="5273750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74" name="任意多边形 70"/>
          <p:cNvSpPr/>
          <p:nvPr>
            <p:custDataLst>
              <p:tags r:id="rId22"/>
            </p:custDataLst>
          </p:nvPr>
        </p:nvSpPr>
        <p:spPr>
          <a:xfrm>
            <a:off x="917965" y="5335858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7" name="直接连接符 71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2114442" y="5525224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76" name="正文"/>
          <p:cNvSpPr txBox="1"/>
          <p:nvPr>
            <p:custDataLst>
              <p:tags r:id="rId24"/>
            </p:custDataLst>
          </p:nvPr>
        </p:nvSpPr>
        <p:spPr>
          <a:xfrm>
            <a:off x="2331208" y="5346209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加强企业文化建设：营造积极向上的企业文化氛围，增强员工的归属感和凝聚力，提高工作动力。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78" name="矩形 73"/>
          <p:cNvSpPr>
            <a:spLocks noChangeAspect="1"/>
          </p:cNvSpPr>
          <p:nvPr>
            <p:custDataLst>
              <p:tags r:id="rId25"/>
            </p:custDataLst>
          </p:nvPr>
        </p:nvSpPr>
        <p:spPr>
          <a:xfrm flipH="1">
            <a:off x="1137776" y="5342555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激发员工工作动力的策略与技巧</a:t>
            </a:r>
            <a:endParaRPr altLang="en-US" lang="zh-CN"/>
          </a:p>
        </p:txBody>
      </p:sp>
      <p:sp>
        <p:nvSpPr>
          <p:cNvPr id="1049814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建立良好的企业文化：营造积极向上、团结协作的企业文化，增强员工的归属感和责任感，提高员工的工作动力。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明确员工需求：了解员工的需求和期望，为员工提供合适的工作环境和条件，激发员工的工作动力。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激励员工：通过奖励、晋升、培训等方式激励员工，提高员工的工作积极性和动力。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有效沟通：建立良好的沟通机制，及时了解员工的工作情况和问题，帮助员工解决困难，提高员工的工作动力。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提供发展机会：为员工提供职业发展的机会和空间，让员工看到自己的未来和希望，从而激发员工的工作动力。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企业管理与工作动力提升的实践经验分享</a:t>
            </a:r>
            <a:endParaRPr altLang="en-US" lang="zh-CN"/>
          </a:p>
        </p:txBody>
      </p:sp>
      <p:sp>
        <p:nvSpPr>
          <p:cNvPr id="1049888" name="椭圆 28"/>
          <p:cNvSpPr/>
          <p:nvPr>
            <p:custDataLst>
              <p:tags r:id="rId1"/>
            </p:custDataLst>
          </p:nvPr>
        </p:nvSpPr>
        <p:spPr>
          <a:xfrm>
            <a:off x="9277246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椭圆 29"/>
          <p:cNvSpPr/>
          <p:nvPr>
            <p:custDataLst>
              <p:tags r:id="rId2"/>
            </p:custDataLst>
          </p:nvPr>
        </p:nvSpPr>
        <p:spPr>
          <a:xfrm>
            <a:off x="9489289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正文"/>
          <p:cNvSpPr txBox="1"/>
          <p:nvPr>
            <p:custDataLst>
              <p:tags r:id="rId3"/>
            </p:custDataLst>
          </p:nvPr>
        </p:nvSpPr>
        <p:spPr>
          <a:xfrm>
            <a:off x="9532550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关注员工的需求和满意度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94" name="弧形 58"/>
          <p:cNvSpPr/>
          <p:nvPr>
            <p:custDataLst>
              <p:tags r:id="rId4"/>
            </p:custDataLst>
          </p:nvPr>
        </p:nvSpPr>
        <p:spPr>
          <a:xfrm>
            <a:off x="9098107" y="2643153"/>
            <a:ext cx="2256215" cy="22562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椭圆 30"/>
          <p:cNvSpPr/>
          <p:nvPr>
            <p:custDataLst>
              <p:tags r:id="rId5"/>
            </p:custDataLst>
          </p:nvPr>
        </p:nvSpPr>
        <p:spPr>
          <a:xfrm>
            <a:off x="7516319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椭圆 31"/>
          <p:cNvSpPr/>
          <p:nvPr>
            <p:custDataLst>
              <p:tags r:id="rId6"/>
            </p:custDataLst>
          </p:nvPr>
        </p:nvSpPr>
        <p:spPr>
          <a:xfrm>
            <a:off x="7767358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正文"/>
          <p:cNvSpPr txBox="1"/>
          <p:nvPr>
            <p:custDataLst>
              <p:tags r:id="rId7"/>
            </p:custDataLst>
          </p:nvPr>
        </p:nvSpPr>
        <p:spPr>
          <a:xfrm>
            <a:off x="7810619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弧形 57"/>
          <p:cNvSpPr/>
          <p:nvPr>
            <p:custDataLst>
              <p:tags r:id="rId8"/>
            </p:custDataLst>
          </p:nvPr>
        </p:nvSpPr>
        <p:spPr>
          <a:xfrm>
            <a:off x="838200" y="2643153"/>
            <a:ext cx="2256215" cy="22562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椭圆 22"/>
          <p:cNvSpPr/>
          <p:nvPr>
            <p:custDataLst>
              <p:tags r:id="rId9"/>
            </p:custDataLst>
          </p:nvPr>
        </p:nvSpPr>
        <p:spPr>
          <a:xfrm>
            <a:off x="5935140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椭圆 23"/>
          <p:cNvSpPr/>
          <p:nvPr>
            <p:custDataLst>
              <p:tags r:id="rId10"/>
            </p:custDataLst>
          </p:nvPr>
        </p:nvSpPr>
        <p:spPr>
          <a:xfrm>
            <a:off x="6185570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正文"/>
          <p:cNvSpPr txBox="1"/>
          <p:nvPr>
            <p:custDataLst>
              <p:tags r:id="rId11"/>
            </p:custDataLst>
          </p:nvPr>
        </p:nvSpPr>
        <p:spPr>
          <a:xfrm>
            <a:off x="6229441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提供持续的培训和发展机会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10" name="椭圆 24"/>
          <p:cNvSpPr/>
          <p:nvPr>
            <p:custDataLst>
              <p:tags r:id="rId12"/>
            </p:custDataLst>
          </p:nvPr>
        </p:nvSpPr>
        <p:spPr>
          <a:xfrm>
            <a:off x="4353962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椭圆 25"/>
          <p:cNvSpPr/>
          <p:nvPr>
            <p:custDataLst>
              <p:tags r:id="rId13"/>
            </p:custDataLst>
          </p:nvPr>
        </p:nvSpPr>
        <p:spPr>
          <a:xfrm>
            <a:off x="4604391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正文"/>
          <p:cNvSpPr txBox="1"/>
          <p:nvPr>
            <p:custDataLst>
              <p:tags r:id="rId14"/>
            </p:custDataLst>
          </p:nvPr>
        </p:nvSpPr>
        <p:spPr>
          <a:xfrm>
            <a:off x="4648262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制定合理的激励机制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椭圆 7"/>
          <p:cNvSpPr/>
          <p:nvPr>
            <p:custDataLst>
              <p:tags r:id="rId15"/>
            </p:custDataLst>
          </p:nvPr>
        </p:nvSpPr>
        <p:spPr>
          <a:xfrm>
            <a:off x="2772173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椭圆 9"/>
          <p:cNvSpPr/>
          <p:nvPr>
            <p:custDataLst>
              <p:tags r:id="rId16"/>
            </p:custDataLst>
          </p:nvPr>
        </p:nvSpPr>
        <p:spPr>
          <a:xfrm>
            <a:off x="3023212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正文"/>
          <p:cNvSpPr txBox="1"/>
          <p:nvPr>
            <p:custDataLst>
              <p:tags r:id="rId17"/>
            </p:custDataLst>
          </p:nvPr>
        </p:nvSpPr>
        <p:spPr>
          <a:xfrm>
            <a:off x="3066474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营造积极的工作氛围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22" name="椭圆 5"/>
          <p:cNvSpPr/>
          <p:nvPr>
            <p:custDataLst>
              <p:tags r:id="rId18"/>
            </p:custDataLst>
          </p:nvPr>
        </p:nvSpPr>
        <p:spPr>
          <a:xfrm>
            <a:off x="1011855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椭圆 4"/>
          <p:cNvSpPr/>
          <p:nvPr>
            <p:custDataLst>
              <p:tags r:id="rId19"/>
            </p:custDataLst>
          </p:nvPr>
        </p:nvSpPr>
        <p:spPr>
          <a:xfrm>
            <a:off x="1262285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正文"/>
          <p:cNvSpPr txBox="1"/>
          <p:nvPr>
            <p:custDataLst>
              <p:tags r:id="rId20"/>
            </p:custDataLst>
          </p:nvPr>
        </p:nvSpPr>
        <p:spPr>
          <a:xfrm>
            <a:off x="1306156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建立明确的目标和愿景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未来企业管理与工作动力的趋势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未来企业管理的发展趋势预测</a:t>
            </a:r>
            <a:endParaRPr altLang="en-US" lang="zh-CN"/>
          </a:p>
        </p:txBody>
      </p:sp>
      <p:sp>
        <p:nvSpPr>
          <p:cNvPr id="105002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3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数字化转型：随着互联网技术的发展，企业管理将更加注重数字化转型，提高工作效率和降低成本。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智能化升级：人工智能、大数据等技术的普及将推动企业管理的智能化升级，实现更加精准的决策和预测。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柔性化管理：未来企业管理将更加注重员工的个性和需求，采用更加灵活的管理方式，激发员工的工作动力和创造力。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跨界合作与创新：企业将更加注重与其他行业的跨界合作和创新，拓展业务范围和市场空间，提高企业的竞争力和影响力。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工作动力在未来的重要性分析</a:t>
            </a:r>
            <a:endParaRPr altLang="en-US" lang="zh-CN"/>
          </a:p>
        </p:txBody>
      </p:sp>
      <p:sp>
        <p:nvSpPr>
          <p:cNvPr id="105008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增强企业竞争力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9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提高员工工作积极性和效率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0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适应未来社会发展的需要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未来企业管理与工作动力融合发展的前景展望</a:t>
            </a:r>
            <a:endParaRPr altLang="en-US" lang="zh-CN"/>
          </a:p>
        </p:txBody>
      </p:sp>
      <p:sp>
        <p:nvSpPr>
          <p:cNvPr id="10501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数字化转型对企业管理与工作动力的影响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企业管理与工作动力融合发展的趋势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人工智能技术在企业管理与工作动力中的应用前景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未来企业管理与工作动力融合发展的挑战与机遇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9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19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20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0946_1*l_h_i*1_1_3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0946_1*l_h_i*1_1_4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0946_1*l_h_i*1_1_5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0946_1*l_h_i*1_1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0946_1*l_h_i*1_1_2"/>
  <p:tag name="KSO_WM_TEMPLATE_CATEGORY" val="diagram"/>
  <p:tag name="KSO_WM_TEMPLATE_INDEX" val="20230946"/>
  <p:tag name="KSO_WM_UNIT_LAYERLEVEL" val="1_1_1"/>
  <p:tag name="KSO_WM_TAG_VERSION" val="3.0"/>
  <p:tag name="KSO_WM_UNIT_PRESET_TEXT" val="产品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7"/>
  <p:tag name="KSO_WM_UNIT_ID" val="diagram20230946_1*l_h_i*1_1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8"/>
  <p:tag name="KSO_WM_UNIT_ID" val="diagram20230946_1*l_h_i*1_1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0946_1*l_h_i*1_1_1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0946_1*l_h_i*1_2_5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0946_1*l_h_i*1_2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0946_1*l_h_i*1_2_1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7"/>
  <p:tag name="KSO_WM_UNIT_ID" val="diagram20230946_1*l_h_i*1_2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0946_1*l_h_i*1_2_4"/>
  <p:tag name="KSO_WM_TEMPLATE_CATEGORY" val="diagram"/>
  <p:tag name="KSO_WM_TEMPLATE_INDEX" val="20230946"/>
  <p:tag name="KSO_WM_UNIT_LAYERLEVEL" val="1_1_1"/>
  <p:tag name="KSO_WM_TAG_VERSION" val="3.0"/>
  <p:tag name="KSO_WM_UNIT_PRESET_TEXT" val="价格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0946_1*l_h_i*1_2_2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8"/>
  <p:tag name="KSO_WM_UNIT_ID" val="diagram20230946_1*l_h_i*1_2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0946_1*l_h_i*1_2_3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0946_1*l_h_i*1_3_3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0946_1*l_h_i*1_3_4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0946_1*l_h_i*1_3_5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0946_1*l_h_i*1_3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0946_1*l_h_i*1_3_2"/>
  <p:tag name="KSO_WM_TEMPLATE_CATEGORY" val="diagram"/>
  <p:tag name="KSO_WM_TEMPLATE_INDEX" val="20230946"/>
  <p:tag name="KSO_WM_UNIT_LAYERLEVEL" val="1_1_1"/>
  <p:tag name="KSO_WM_TAG_VERSION" val="3.0"/>
  <p:tag name="KSO_WM_UNIT_PRESET_TEXT" val="流通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7"/>
  <p:tag name="KSO_WM_UNIT_ID" val="diagram20230946_1*l_h_i*1_3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8"/>
  <p:tag name="KSO_WM_UNIT_ID" val="diagram20230946_1*l_h_i*1_3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0946_1*l_h_i*1_3_1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0946_1*l_h_i*1_4_5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0946_1*l_h_i*1_4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0946_1*l_h_i*1_4_1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7"/>
  <p:tag name="KSO_WM_UNIT_ID" val="diagram20230946_1*l_h_i*1_4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0946_1*l_h_i*1_4_4"/>
  <p:tag name="KSO_WM_TEMPLATE_CATEGORY" val="diagram"/>
  <p:tag name="KSO_WM_TEMPLATE_INDEX" val="20230946"/>
  <p:tag name="KSO_WM_UNIT_LAYERLEVEL" val="1_1_1"/>
  <p:tag name="KSO_WM_TAG_VERSION" val="3.0"/>
  <p:tag name="KSO_WM_UNIT_PRESET_TEXT" val="促销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0946_1*l_h_i*1_4_2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8"/>
  <p:tag name="KSO_WM_UNIT_ID" val="diagram20230946_1*l_h_i*1_4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0946_1*l_h_i*1_4_3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46_1*l_h_f*1_1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46_1*l_h_a*1_1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roduct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46_1*l_h_f*1_2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46_1*l_h_a*1_2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rice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46_1*l_h_f*1_3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46_1*l_h_a*1_3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lace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46_1*l_h_f*1_4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46_1*l_h_a*1_4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romotion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4*l_h_i*1_1_2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1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4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4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4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4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4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4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4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4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3_4*l_h_f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3_4*l_h_a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47_5*l_h_i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47_5*l_h_i*1_6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7_5*l_h_f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5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5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5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5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5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5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5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5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5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5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5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5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5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5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5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5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5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50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2023-12-20T01:52:45Z</dcterms:created>
  <dcterms:modified xsi:type="dcterms:W3CDTF">2023-12-20T01:52:45Z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bb39efeb9d4b423ab4f8a8acaf924f11_21</vt:lpwstr>
  </property>
</Properties>
</file>