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83" r:id="rId1"/>
    <p:sldMasterId id="2147484520" r:id="rId2"/>
  </p:sldMasterIdLst>
  <p:notesMasterIdLst>
    <p:notesMasterId r:id="rId3"/>
  </p:notesMasterIdLst>
  <p:sldIdLst>
    <p:sldId id="639" r:id="rId4"/>
    <p:sldId id="642" r:id="rId5"/>
    <p:sldId id="645" r:id="rId6"/>
    <p:sldId id="648" r:id="rId7"/>
    <p:sldId id="654" r:id="rId9"/>
    <p:sldId id="657" r:id="rId10"/>
    <p:sldId id="660" r:id="rId11"/>
    <p:sldId id="663" r:id="rId12"/>
    <p:sldId id="669" r:id="rId14"/>
    <p:sldId id="672" r:id="rId15"/>
    <p:sldId id="675" r:id="rId16"/>
    <p:sldId id="678" r:id="rId17"/>
    <p:sldId id="684" r:id="rId19"/>
    <p:sldId id="687" r:id="rId20"/>
    <p:sldId id="690" r:id="rId21"/>
    <p:sldId id="693" r:id="rId22"/>
    <p:sldId id="699" r:id="rId24"/>
    <p:sldId id="702" r:id="rId25"/>
    <p:sldId id="705" r:id="rId26"/>
    <p:sldId id="708" r:id="rId27"/>
    <p:sldId id="714" r:id="rId29"/>
    <p:sldId id="717" r:id="rId30"/>
    <p:sldId id="720" r:id="rId31"/>
    <p:sldId id="723" r:id="rId32"/>
    <p:sldId id="729" r:id="rId34"/>
    <p:sldId id="732" r:id="rId35"/>
    <p:sldId id="73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84" r:id="rId1"/>
    <p:sldLayoutId id="2147484485" r:id="rId2"/>
    <p:sldLayoutId id="2147484486" r:id="rId3"/>
    <p:sldLayoutId id="2147484487" r:id="rId4"/>
    <p:sldLayoutId id="2147484488" r:id="rId5"/>
    <p:sldLayoutId id="2147484489" r:id="rId6"/>
    <p:sldLayoutId id="2147484490" r:id="rId7"/>
    <p:sldLayoutId id="2147484491" r:id="rId8"/>
    <p:sldLayoutId id="2147484492" r:id="rId9"/>
    <p:sldLayoutId id="2147484493" r:id="rId10"/>
    <p:sldLayoutId id="21474844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21" r:id="rId1"/>
    <p:sldLayoutId id="2147484522" r:id="rId2"/>
    <p:sldLayoutId id="2147484523" r:id="rId3"/>
    <p:sldLayoutId id="2147484524" r:id="rId4"/>
    <p:sldLayoutId id="2147484525" r:id="rId5"/>
    <p:sldLayoutId id="2147484526" r:id="rId6"/>
    <p:sldLayoutId id="2147484527" r:id="rId7"/>
    <p:sldLayoutId id="2147484528" r:id="rId8"/>
    <p:sldLayoutId id="2147484529" r:id="rId9"/>
    <p:sldLayoutId id="2147484530" r:id="rId10"/>
    <p:sldLayoutId id="21474845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数字校园中的虚拟实验室与实践教学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虚拟实验室的建设与意义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虚拟实验室的实践教学内容与方法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虚拟实验室的实践教学案例分析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虚拟实验室的实践教学评估与改进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2857" lnSpcReduction="1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虚拟实验室与实践教学的融合发展策略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虚拟实验室的建设与意义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虚拟实验室的定义与特点</a:t>
            </a:r>
            <a:endParaRPr altLang="en-US" lang="zh-CN"/>
          </a:p>
        </p:txBody>
      </p:sp>
      <p:sp>
        <p:nvSpPr>
          <p:cNvPr id="1049148" name="矩形 15"/>
          <p:cNvSpPr/>
          <p:nvPr>
            <p:custDataLst>
              <p:tags r:id="rId1"/>
            </p:custDataLst>
          </p:nvPr>
        </p:nvSpPr>
        <p:spPr>
          <a:xfrm>
            <a:off x="723061" y="2353135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定义：虚拟实验室是一种基于计算机技术、网络技术和仿真技术的实验教学环境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任意多边形 17"/>
          <p:cNvSpPr/>
          <p:nvPr>
            <p:custDataLst>
              <p:tags r:id="rId2"/>
            </p:custDataLst>
          </p:nvPr>
        </p:nvSpPr>
        <p:spPr>
          <a:xfrm flipV="1">
            <a:off x="608400" y="223489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任意多边形 18"/>
          <p:cNvSpPr/>
          <p:nvPr>
            <p:custDataLst>
              <p:tags r:id="rId3"/>
            </p:custDataLst>
          </p:nvPr>
        </p:nvSpPr>
        <p:spPr>
          <a:xfrm flipH="1">
            <a:off x="9657035" y="305543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矩形 27"/>
          <p:cNvSpPr/>
          <p:nvPr>
            <p:custDataLst>
              <p:tags r:id="rId4"/>
            </p:custDataLst>
          </p:nvPr>
        </p:nvSpPr>
        <p:spPr>
          <a:xfrm>
            <a:off x="723061" y="4442109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特点：具有高度仿真性、交互性和开放性，能够提供丰富的实验资源和灵活的实验环境，提高实验教学的质量和效率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任意多边形 29"/>
          <p:cNvSpPr/>
          <p:nvPr>
            <p:custDataLst>
              <p:tags r:id="rId5"/>
            </p:custDataLst>
          </p:nvPr>
        </p:nvSpPr>
        <p:spPr>
          <a:xfrm flipV="1">
            <a:off x="608400" y="432386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任意多边形 30"/>
          <p:cNvSpPr/>
          <p:nvPr>
            <p:custDataLst>
              <p:tags r:id="rId6"/>
            </p:custDataLst>
          </p:nvPr>
        </p:nvSpPr>
        <p:spPr>
          <a:xfrm flipH="1">
            <a:off x="9657035" y="514440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数字校园中虚拟实验室的建设背景</a:t>
            </a:r>
            <a:endParaRPr altLang="en-US" lang="zh-CN"/>
          </a:p>
        </p:txBody>
      </p:sp>
      <p:sp>
        <p:nvSpPr>
          <p:cNvPr id="10492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资源共享：虚拟实验室可以实现资源共享，提高资源利用效率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创新教育：虚拟实验室可以促进创新教育的发展，培养学生的创新能力和实践能力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信息技术的发展：虚拟实验室的建设是信息技术发展的必然产物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实践教学需求：虚拟实验室能够满足实践教学的需求，提高教学质量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虚拟实验室在实践教学中的应用意义</a:t>
            </a:r>
            <a:endParaRPr altLang="en-US" lang="zh-CN"/>
          </a:p>
        </p:txBody>
      </p:sp>
      <p:sp>
        <p:nvSpPr>
          <p:cNvPr id="10492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提高学生实践能力和创新能力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促进实验教学的开放性和互动性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降低实验成本，提高实验效率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增强实验教学的安全性和环保性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4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虚拟实验室的实践教学内容与方法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虚拟实验室实践教学的主要内容</a:t>
            </a:r>
            <a:endParaRPr altLang="en-US" lang="zh-CN"/>
          </a:p>
        </p:txBody>
      </p:sp>
      <p:sp>
        <p:nvSpPr>
          <p:cNvPr id="10494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实验教学内容：包括基础实验、综合实验和创新实验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实验教学方法：采用在线教学、实验教学和项目实践相结合的方式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实验教学平台：利用虚拟实验室进行在线实验教学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实验教学效果：提高学生的实践能力和创新能力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虚拟实验室实践教学的实施方法</a:t>
            </a:r>
            <a:endParaRPr altLang="en-US" lang="zh-CN"/>
          </a:p>
        </p:txBody>
      </p:sp>
      <p:sp>
        <p:nvSpPr>
          <p:cNvPr id="10495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实验教学方法的探讨：探讨实验教学方法，如任务驱动、案例教学、小组合作等，以激发学生的学习兴趣和主动性。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虚拟实验室的搭建与使用：介绍虚拟实验室的硬件和软件配置，以及如何使用虚拟实验室进行实践教学。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实验教学内容的设计：根据专业需求和课程目标，设计实验教学内容，包括实验项目、实验步骤、实验结果等。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实验教学的管理与评估：介绍实验教学的管理与评估方法，如实验报告的提交、实验成绩的评定等，以确保实验教学的质量。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83750"/>
          </a:bodyPr>
          <a:p>
            <a:r>
              <a:rPr altLang="en-US" lang="zh-CN"/>
              <a:t>优势： (1) 实验环境不受限制，可以模拟真实实验场景； (2) 实验操作安全可靠，避免因操作不当导致的危险； (3) 实验结果可重复，方便学生多次实践； (4) 可以实现远程实验教学，方便学生随时随地学习。</a:t>
            </a:r>
            <a:endParaRPr altLang="en-US" lang="zh-CN"/>
          </a:p>
          <a:p>
            <a:pPr lvl="1"/>
            <a:r>
              <a:rPr altLang="en-US" lang="zh-CN"/>
              <a:t>(1) 实验环境不受限制，可以模拟真实实验场景；</a:t>
            </a:r>
            <a:endParaRPr altLang="en-US" lang="zh-CN"/>
          </a:p>
          <a:p>
            <a:pPr lvl="1"/>
            <a:r>
              <a:rPr altLang="en-US" lang="zh-CN"/>
              <a:t>(2) 实验操作安全可靠，避免因操作不当导致的危险；</a:t>
            </a:r>
            <a:endParaRPr altLang="en-US" lang="zh-CN"/>
          </a:p>
          <a:p>
            <a:pPr lvl="1"/>
            <a:r>
              <a:rPr altLang="en-US" lang="zh-CN"/>
              <a:t>(3) 实验结果可重复，方便学生多次实践；</a:t>
            </a:r>
            <a:endParaRPr altLang="en-US" lang="zh-CN"/>
          </a:p>
          <a:p>
            <a:pPr lvl="1"/>
            <a:r>
              <a:rPr altLang="en-US" lang="zh-CN"/>
              <a:t>(4) 可以实现远程实验教学，方便学生随时随地学习。</a:t>
            </a:r>
            <a:endParaRPr altLang="en-US" lang="zh-CN"/>
          </a:p>
          <a:p>
            <a:r>
              <a:rPr altLang="en-US" lang="zh-CN"/>
              <a:t>局限性： (1) 实验过程缺乏真实感，无法完全模拟真实实验场景； (2) 实验结果可能受到计算机性能等因素的影响； (3) 需要专业的技术人员进行维护和管理； (4) 虚拟实验室的建设和维护成本较高。</a:t>
            </a:r>
            <a:endParaRPr altLang="en-US" lang="zh-CN"/>
          </a:p>
          <a:p>
            <a:pPr lvl="1"/>
            <a:r>
              <a:rPr altLang="en-US" lang="zh-CN"/>
              <a:t>(1) 实验过程缺乏真实感，无法完全模拟真实实验场景；</a:t>
            </a:r>
            <a:endParaRPr altLang="en-US" lang="zh-CN"/>
          </a:p>
          <a:p>
            <a:pPr lvl="1"/>
            <a:r>
              <a:rPr altLang="en-US" lang="zh-CN"/>
              <a:t>(2) 实验结果可能受到计算机性能等因素的影响；</a:t>
            </a:r>
            <a:endParaRPr altLang="en-US" lang="zh-CN"/>
          </a:p>
          <a:p>
            <a:pPr lvl="1"/>
            <a:r>
              <a:rPr altLang="en-US" lang="zh-CN"/>
              <a:t>(3) 需要专业的技术人员进行维护和管理；</a:t>
            </a:r>
            <a:endParaRPr altLang="en-US" lang="zh-CN"/>
          </a:p>
          <a:p>
            <a:pPr lvl="1"/>
            <a:r>
              <a:rPr altLang="en-US" lang="zh-CN"/>
              <a:t>(4) 虚拟实验室的建设和维护成本较高。</a:t>
            </a:r>
            <a:endParaRPr altLang="en-US" lang="zh-CN"/>
          </a:p>
        </p:txBody>
      </p:sp>
      <p:sp>
        <p:nvSpPr>
          <p:cNvPr id="104962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虚拟实验室实践教学的优势与局限性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7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虚拟实验室的实践教学案例分析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案例一：基于虚拟实验室的机械设计实践教学</a:t>
            </a:r>
            <a:endParaRPr altLang="en-US" lang="zh-CN"/>
          </a:p>
        </p:txBody>
      </p:sp>
      <p:sp>
        <p:nvSpPr>
          <p:cNvPr id="1049794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案例背景：介绍机械设计实践教学的现状和问题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虚拟实验室介绍：介绍虚拟实验室的功能、特点和使用方法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实践教学过程：详细描述基于虚拟实验室的机械设计实践教学过程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实践教学效果：分析实践教学的效果，包括学生掌握知识的情况、提高实践能力等方面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结论：总结基于虚拟实验室的机械设计实践教学的优势和不足，提出改进建议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案例二：基于虚拟实验室的化学实验实践教学</a:t>
            </a:r>
            <a:endParaRPr altLang="en-US" lang="zh-CN"/>
          </a:p>
        </p:txBody>
      </p:sp>
      <p:sp>
        <p:nvSpPr>
          <p:cNvPr id="10498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实验目的：掌握化学实验的基本操作技能，提高实验能力和实验效率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实验内容：利用虚拟实验室进行化学实验，包括实验准备、实验操作、实验结果分析等环节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实验过程：通过虚拟实验室进行实验操作，可以避免传统实验中的危险和污染，同时也可以重复实验，加深对实验的理解和掌握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实验效果：通过基于虚拟实验室的化学实验实践教学，可以提高学生的实验能力和实验效率，同时也可以增强学生的实践能力和创新能力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案例三：基于虚拟实验室的生物实验实践教学</a:t>
            </a:r>
            <a:endParaRPr altLang="en-US" lang="zh-CN"/>
          </a:p>
        </p:txBody>
      </p:sp>
      <p:sp>
        <p:nvSpPr>
          <p:cNvPr id="10499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实验过程：通过虚拟实验室进行实验操作，包括实验准备、实验操作、实验结果分析等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实验目的：通过虚拟实验室进行生物实验，提高实验效率和实验质量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实验内容：利用虚拟实验室进行生物实验，包括细胞培养、基因工程等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实验效果：通过虚拟实验室进行生物实验，可以减少实验成本和时间，提高实验效率和实验质量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3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虚拟实验室的实践教学评估与改进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虚拟实验室实践教学的评估方法</a:t>
            </a:r>
            <a:endParaRPr altLang="en-US" lang="zh-CN"/>
          </a:p>
        </p:txBody>
      </p:sp>
      <p:sp>
        <p:nvSpPr>
          <p:cNvPr id="10501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评估标准：根据实验要求、实验难度、实验完成度等制定评估标准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评估指标：包括实验效果、实验过程、实验报告等多个方面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评估方式：采用在线评估、教师评估、同学互评等多种方式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改进措施：根据评估结果，针对存在的问题提出改进措施，提高实验质量和教学效果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虚拟实验室实践教学的改进方向</a:t>
            </a:r>
            <a:endParaRPr altLang="en-US" lang="zh-CN"/>
          </a:p>
        </p:txBody>
      </p:sp>
      <p:sp>
        <p:nvSpPr>
          <p:cNvPr id="105023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完善评估体系：建立科学、合理的评估指标体系，对虚拟实验室实践教学进行全面、客观的评估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强化实践教学：增加实践教学的比重，提高学生的实践能力和动手能力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创新教学方式：采用多种教学方式，如案例教学、项目教学等，激发学生的学习兴趣和主动性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加强师资培训：加强对教师的培训，提高教师的专业素养和教学能力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未来虚拟实验室实践教学的发展趋势</a:t>
            </a:r>
            <a:endParaRPr altLang="en-US" lang="zh-CN"/>
          </a:p>
        </p:txBody>
      </p:sp>
      <p:sp>
        <p:nvSpPr>
          <p:cNvPr id="10503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虚拟实验室技术的不断升级与完善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个性化、定制化的实践教学服务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跨学科、跨领域的实践教学合作与交流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实践教学与虚拟实验室的深度融合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0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虚拟实验室与实践教学的融合发展策略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加强虚拟实验室与实践教学的融合发展</a:t>
            </a:r>
            <a:endParaRPr altLang="en-US" lang="zh-CN"/>
          </a:p>
        </p:txBody>
      </p:sp>
      <p:sp>
        <p:nvSpPr>
          <p:cNvPr id="10505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建立完善的虚拟实验室与实践教学体系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创新教学方式，提高学生学习兴趣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加强校企合作，实现资源共享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推动虚拟实验室与实践教学的创新应用</a:t>
            </a:r>
            <a:endParaRPr altLang="en-US" lang="zh-CN"/>
          </a:p>
        </p:txBody>
      </p:sp>
      <p:sp>
        <p:nvSpPr>
          <p:cNvPr id="10505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虚拟实验室与实践教学融合的意义：提高教学质量、促进教育信息化、培养创新人才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虚拟实验室与实践教学融合的挑战：技术难题、教育资源分配、教师培训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虚拟实验室与实践教学融合的策略：加强技术研发、优化资源配置、提高教师素质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虚拟实验室与实践教学融合的实践案例：某高校虚拟实验室建设、某课程实践教学改革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提高虚拟实验室与实践教学的教育教学质量</a:t>
            </a:r>
            <a:endParaRPr altLang="en-US" lang="zh-CN"/>
          </a:p>
        </p:txBody>
      </p:sp>
      <p:sp>
        <p:nvSpPr>
          <p:cNvPr id="10506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完善虚拟实验室与实践教学的管理制度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创新教学方式方法，激发学生的学习兴趣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建立有效的评价机制，及时反馈教学效果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7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6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83750"/>
          </a:bodyPr>
          <a:p>
            <a:r>
              <a:rPr altLang="en-US" lang="zh-CN"/>
              <a:t>优势： a. 提供更加丰富和多样化的实验环境 b. 提高实验效率和实验质量 c. 降低实验成本和实验风险 d. 促进实验教学与科研的结合 </a:t>
            </a:r>
            <a:endParaRPr altLang="en-US" lang="zh-CN"/>
          </a:p>
          <a:p>
            <a:pPr lvl="1"/>
            <a:r>
              <a:rPr altLang="en-US" lang="zh-CN"/>
              <a:t>a. 提供更加丰富和多样化的实验环境</a:t>
            </a:r>
            <a:endParaRPr altLang="en-US" lang="zh-CN"/>
          </a:p>
          <a:p>
            <a:pPr lvl="1"/>
            <a:r>
              <a:rPr altLang="en-US" lang="zh-CN"/>
              <a:t>b. 提高实验效率和实验质量</a:t>
            </a:r>
            <a:endParaRPr altLang="en-US" lang="zh-CN"/>
          </a:p>
          <a:p>
            <a:pPr lvl="1"/>
            <a:r>
              <a:rPr altLang="en-US" lang="zh-CN"/>
              <a:t>c. 降低实验成本和实验风险</a:t>
            </a:r>
            <a:endParaRPr altLang="en-US" lang="zh-CN"/>
          </a:p>
          <a:p>
            <a:pPr lvl="1"/>
            <a:r>
              <a:rPr altLang="en-US" lang="zh-CN"/>
              <a:t>d. 促进实验教学与科研的结合</a:t>
            </a:r>
            <a:endParaRPr altLang="en-US" lang="zh-CN"/>
          </a:p>
          <a:p>
            <a:r>
              <a:rPr altLang="en-US" lang="zh-CN"/>
              <a:t>挑战： a. 技术难题：虚拟实验室技术需要不断更新和完善 b. 教育改革：需要改变传统的教学观念和方法 c. 资源共享：需要解决资源共享和知识产权问题 d. 学生自主性：需要提高学生的自主性和创造性</a:t>
            </a:r>
            <a:endParaRPr altLang="en-US" lang="zh-CN"/>
          </a:p>
          <a:p>
            <a:pPr lvl="1"/>
            <a:r>
              <a:rPr altLang="en-US" lang="zh-CN"/>
              <a:t>a. 技术难题：虚拟实验室技术需要不断更新和完善</a:t>
            </a:r>
            <a:endParaRPr altLang="en-US" lang="zh-CN"/>
          </a:p>
          <a:p>
            <a:pPr lvl="1"/>
            <a:r>
              <a:rPr altLang="en-US" lang="zh-CN"/>
              <a:t>b. 教育改革：需要改变传统的教学观念和方法</a:t>
            </a:r>
            <a:endParaRPr altLang="en-US" lang="zh-CN"/>
          </a:p>
          <a:p>
            <a:pPr lvl="1"/>
            <a:r>
              <a:rPr altLang="en-US" lang="zh-CN"/>
              <a:t>c. 资源共享：需要解决资源共享和知识产权问题</a:t>
            </a:r>
            <a:endParaRPr altLang="en-US" lang="zh-CN"/>
          </a:p>
          <a:p>
            <a:pPr lvl="1"/>
            <a:r>
              <a:rPr altLang="en-US" lang="zh-CN"/>
              <a:t>d. 学生自主性：需要提高学生的自主性和创造性</a:t>
            </a:r>
            <a:endParaRPr altLang="en-US" lang="zh-CN"/>
          </a:p>
        </p:txBody>
      </p:sp>
      <p:sp>
        <p:nvSpPr>
          <p:cNvPr id="105084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总结数字校园中虚拟实验室与实践教学的优势与挑战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展望未来数字校园中虚拟实验室与实践教学的创新发展</a:t>
            </a:r>
            <a:endParaRPr altLang="en-US" lang="zh-CN"/>
          </a:p>
        </p:txBody>
      </p:sp>
      <p:sp>
        <p:nvSpPr>
          <p:cNvPr id="10509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90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0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未来数字校园中虚拟实验室与实践教学的发展趋势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9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91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1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创新技术在数字校园中的应用与推广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9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91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虚拟实验室与实践教学在教育领域的应用前景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91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92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2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未来数字校园中虚拟实验室与实践教学的挑战与机遇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97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6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2023-12-15T12:38:00Z</dcterms:created>
  <dcterms:modified xsi:type="dcterms:W3CDTF">2023-12-15T12:38:00Z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b98acca2cc67407999af6aff9bbee120_21</vt:lpwstr>
  </property>
</Properties>
</file>