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445" r:id="rId1"/>
    <p:sldMasterId id="2147500482" r:id="rId2"/>
  </p:sldMasterIdLst>
  <p:notesMasterIdLst>
    <p:notesMasterId r:id="rId3"/>
  </p:notesMasterIdLst>
  <p:sldIdLst>
    <p:sldId id="8321" r:id="rId4"/>
    <p:sldId id="8326" r:id="rId5"/>
    <p:sldId id="8330" r:id="rId6"/>
    <p:sldId id="8333" r:id="rId7"/>
    <p:sldId id="8339" r:id="rId9"/>
    <p:sldId id="8342" r:id="rId10"/>
    <p:sldId id="8345" r:id="rId11"/>
    <p:sldId id="8348" r:id="rId12"/>
    <p:sldId id="8354" r:id="rId14"/>
    <p:sldId id="8357" r:id="rId15"/>
    <p:sldId id="8360" r:id="rId16"/>
    <p:sldId id="8363" r:id="rId17"/>
    <p:sldId id="8369" r:id="rId19"/>
    <p:sldId id="8372" r:id="rId20"/>
    <p:sldId id="8375" r:id="rId21"/>
    <p:sldId id="8378" r:id="rId22"/>
    <p:sldId id="8381" r:id="rId23"/>
    <p:sldId id="8387" r:id="rId25"/>
    <p:sldId id="8390" r:id="rId26"/>
    <p:sldId id="8393" r:id="rId27"/>
    <p:sldId id="8396" r:id="rId28"/>
    <p:sldId id="8399" r:id="rId29"/>
    <p:sldId id="8405" r:id="rId31"/>
    <p:sldId id="8408" r:id="rId32"/>
    <p:sldId id="8411" r:id="rId33"/>
    <p:sldId id="8414" r:id="rId34"/>
    <p:sldId id="8420" r:id="rId36"/>
    <p:sldId id="8423" r:id="rId37"/>
    <p:sldId id="8426" r:id="rId38"/>
    <p:sldId id="8430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446" r:id="rId1"/>
    <p:sldLayoutId id="2147500447" r:id="rId2"/>
    <p:sldLayoutId id="2147500448" r:id="rId3"/>
    <p:sldLayoutId id="2147500449" r:id="rId4"/>
    <p:sldLayoutId id="2147500450" r:id="rId5"/>
    <p:sldLayoutId id="2147500451" r:id="rId6"/>
    <p:sldLayoutId id="2147500452" r:id="rId7"/>
    <p:sldLayoutId id="2147500453" r:id="rId8"/>
    <p:sldLayoutId id="2147500454" r:id="rId9"/>
    <p:sldLayoutId id="2147500455" r:id="rId10"/>
    <p:sldLayoutId id="21475004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483" r:id="rId1"/>
    <p:sldLayoutId id="2147500484" r:id="rId2"/>
    <p:sldLayoutId id="2147500485" r:id="rId3"/>
    <p:sldLayoutId id="2147500486" r:id="rId4"/>
    <p:sldLayoutId id="2147500487" r:id="rId5"/>
    <p:sldLayoutId id="2147500488" r:id="rId6"/>
    <p:sldLayoutId id="2147500489" r:id="rId7"/>
    <p:sldLayoutId id="2147500490" r:id="rId8"/>
    <p:sldLayoutId id="2147500491" r:id="rId9"/>
    <p:sldLayoutId id="2147500492" r:id="rId10"/>
    <p:sldLayoutId id="21475004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tags" Target="../tags/tag140.xml"/><Relationship Id="rId18" Type="http://schemas.openxmlformats.org/officeDocument/2006/relationships/tags" Target="../tags/tag141.xml"/><Relationship Id="rId19" Type="http://schemas.openxmlformats.org/officeDocument/2006/relationships/tags" Target="../tags/tag142.xml"/><Relationship Id="rId20" Type="http://schemas.openxmlformats.org/officeDocument/2006/relationships/tags" Target="../tags/tag143.xml"/><Relationship Id="rId21" Type="http://schemas.openxmlformats.org/officeDocument/2006/relationships/tags" Target="../tags/tag144.xml"/><Relationship Id="rId22" Type="http://schemas.openxmlformats.org/officeDocument/2006/relationships/tags" Target="../tags/tag145.xml"/><Relationship Id="rId23" Type="http://schemas.openxmlformats.org/officeDocument/2006/relationships/tags" Target="../tags/tag146.xml"/><Relationship Id="rId24" Type="http://schemas.openxmlformats.org/officeDocument/2006/relationships/tags" Target="../tags/tag147.xml"/><Relationship Id="rId25" Type="http://schemas.openxmlformats.org/officeDocument/2006/relationships/tags" Target="../tags/tag148.xml"/><Relationship Id="rId26" Type="http://schemas.openxmlformats.org/officeDocument/2006/relationships/tags" Target="../tags/tag149.xml"/><Relationship Id="rId27" Type="http://schemas.openxmlformats.org/officeDocument/2006/relationships/tags" Target="../tags/tag150.xml"/><Relationship Id="rId28" Type="http://schemas.openxmlformats.org/officeDocument/2006/relationships/tags" Target="../tags/tag151.xml"/><Relationship Id="rId29" Type="http://schemas.openxmlformats.org/officeDocument/2006/relationships/tags" Target="../tags/tag15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tags" Target="../tags/tag243.xml"/><Relationship Id="rId22" Type="http://schemas.openxmlformats.org/officeDocument/2006/relationships/tags" Target="../tags/tag244.xml"/><Relationship Id="rId23" Type="http://schemas.openxmlformats.org/officeDocument/2006/relationships/tags" Target="../tags/tag245.xml"/><Relationship Id="rId24" Type="http://schemas.openxmlformats.org/officeDocument/2006/relationships/tags" Target="../tags/tag246.xml"/><Relationship Id="rId25" Type="http://schemas.openxmlformats.org/officeDocument/2006/relationships/tags" Target="../tags/tag247.xml"/><Relationship Id="rId26" Type="http://schemas.openxmlformats.org/officeDocument/2006/relationships/tags" Target="../tags/tag248.xml"/><Relationship Id="rId27" Type="http://schemas.openxmlformats.org/officeDocument/2006/relationships/tags" Target="../tags/tag249.xml"/><Relationship Id="rId28" Type="http://schemas.openxmlformats.org/officeDocument/2006/relationships/tags" Target="../tags/tag250.xml"/><Relationship Id="rId29" Type="http://schemas.openxmlformats.org/officeDocument/2006/relationships/tags" Target="../tags/tag25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企业管理的跨国文化管理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跨国文化管理的核心概念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跨国文化管理的实践方法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跨国文化管理的挑战与应对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跨国文化管理的成功案例分析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跨国文化管理的背景与意义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跨国文化管理的背景与意义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跨国企业的兴起与发展</a:t>
            </a:r>
            <a:endParaRPr altLang="en-US" lang="zh-CN"/>
          </a:p>
        </p:txBody>
      </p:sp>
      <p:sp>
        <p:nvSpPr>
          <p:cNvPr id="10489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跨国企业的定义与特点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跨国企业兴起的背景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跨国企业的发展历程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跨国企业在全球化的作用与意义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文化差异对企业管理的影响</a:t>
            </a:r>
            <a:endParaRPr altLang="en-US" lang="zh-CN"/>
          </a:p>
        </p:txBody>
      </p:sp>
      <p:sp>
        <p:nvSpPr>
          <p:cNvPr id="10489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文化差异的概念和表现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文化差异对企业管理的挑战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跨国文化管理的重要性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文化差异对企业管理的积极影响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跨国文化管理的必要性与重要性</a:t>
            </a:r>
            <a:endParaRPr altLang="en-US" lang="zh-CN"/>
          </a:p>
        </p:txBody>
      </p:sp>
      <p:sp>
        <p:nvSpPr>
          <p:cNvPr id="10490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跨国文化管理对企业绩效的贡献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跨国文化管理的重要性和必要性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全球化趋势下的跨国经营需求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文化差异对企业管理的影响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跨国文化管理的核心概念</a:t>
            </a:r>
            <a:endParaRPr altLang="en-US" dirty="0" lang="zh-CN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文化差异的识别与理解</a:t>
            </a:r>
            <a:endParaRPr altLang="en-US" lang="zh-CN"/>
          </a:p>
        </p:txBody>
      </p:sp>
      <p:sp>
        <p:nvSpPr>
          <p:cNvPr id="10491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文化差异的定义与重要性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文化差异对企业管理的挑战与应对策略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文化差异的理解与沟通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文化差异的识别方法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文化冲突与融合的原理</a:t>
            </a:r>
            <a:endParaRPr altLang="en-US" lang="zh-CN"/>
          </a:p>
        </p:txBody>
      </p:sp>
      <p:sp>
        <p:nvSpPr>
          <p:cNvPr id="10492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文化冲突与融合的实例：分析跨国企业中文化冲突与融合的实际案例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文化冲突的产生：不同文化背景下的价值观、行为方式等方面的差异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文化融合的必要性：跨国企业需要适应不同文化环境，实现文化融合以推动企业发展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文化冲突与融合的管理策略：探讨如何有效管理文化冲突，促进文化融合的策略和方法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跨文化沟通的技巧与策略</a:t>
            </a:r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语言和非语言沟通：了解并尊重不同文化背景下的沟通方式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文化敏感性和适应性：培养对不同文化的敏感度和适应性，以更好地理解和应对不同文化环境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跨文化沟通技巧：掌握有效的沟通技巧，如倾听、表达、反馈等，以促进跨文化交流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文化冲突管理：学会处理和解决文化冲突，通过平等和公正的方式来解决分歧和矛盾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跨国文化管理的实践方法</a:t>
            </a:r>
            <a:endParaRPr altLang="en-US" dirty="0" lang="zh-CN"/>
          </a:p>
        </p:txBody>
      </p:sp>
      <p:sp>
        <p:nvSpPr>
          <p:cNvPr id="1049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组织结构的调整与优化</a:t>
            </a:r>
            <a:endParaRPr altLang="en-US" lang="zh-CN"/>
          </a:p>
        </p:txBody>
      </p:sp>
      <p:sp>
        <p:nvSpPr>
          <p:cNvPr id="104940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建立全球化的组织结构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1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跨文化培训和沟通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1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制定灵活的人力资源政策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2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建立有效的激励机制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人力资源的开发与利用</a:t>
            </a:r>
            <a:endParaRPr altLang="en-US" lang="zh-CN"/>
          </a:p>
        </p:txBody>
      </p:sp>
      <p:sp>
        <p:nvSpPr>
          <p:cNvPr id="10494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绩效管理：建立科学的绩效评价体系，将员工的工作表现与企业的战略目标相结合，激发员工的积极性和创造力。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薪酬福利：根据员工的工作表现和企业的经营状况，制定合理的薪酬福利制度，提高员工的工作满意度和忠诚度。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招聘与选拔：根据企业战略和业务需求，制定招聘计划和选拔标准，吸引和选拔具有跨国文化背景的人才。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培训与发展：提供跨文化培训，提高员工对不同文化的认识和适应能力，促进员工之间的文化交流与融合。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营销策略的制定与实施</a:t>
            </a:r>
            <a:endParaRPr altLang="en-US" lang="zh-CN"/>
          </a:p>
        </p:txBody>
      </p:sp>
      <p:sp>
        <p:nvSpPr>
          <p:cNvPr id="10495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制定符合目标市场文化特点的营销策略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了解目标市场的文化背景和消费习惯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实施营销策略，包括产品定价、促销活动、渠道选择等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监测和评估营销策略的效果，及时调整和优化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供应链管理的改进与创新</a:t>
            </a:r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供应链管理的现状与问题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跨国文化对供应链管理的影响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供应链管理的改进措施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供应链管理的创新方向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跨国文化管理的挑战与应对</a:t>
            </a:r>
            <a:endParaRPr altLang="en-US" dirty="0" lang="zh-CN"/>
          </a:p>
        </p:txBody>
      </p:sp>
      <p:sp>
        <p:nvSpPr>
          <p:cNvPr id="10496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文化差异带来的挑战与风险</a:t>
            </a:r>
            <a:endParaRPr altLang="en-US" lang="zh-CN"/>
          </a:p>
        </p:txBody>
      </p:sp>
      <p:sp>
        <p:nvSpPr>
          <p:cNvPr id="10496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语言障碍：不同国家之间的语言差异可能导致沟通困难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文化适应：员工需要适应不同国家的文化环境，建立良好的人际关系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法律合规：不同国家的法律法规可能存在差异，需要遵守当地法律规范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价值观冲突：不同国家的文化价值观可能存在冲突，影响团队协作和决策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跨文化沟通的障碍与解决途径</a:t>
            </a:r>
            <a:endParaRPr altLang="en-US" lang="zh-CN"/>
          </a:p>
        </p:txBody>
      </p:sp>
      <p:sp>
        <p:nvSpPr>
          <p:cNvPr id="1049772" name="平行四边形 11"/>
          <p:cNvSpPr/>
          <p:nvPr>
            <p:custDataLst>
              <p:tags r:id="rId1"/>
            </p:custDataLst>
          </p:nvPr>
        </p:nvSpPr>
        <p:spPr>
          <a:xfrm>
            <a:off x="3212118" y="5698110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74" name="标题"/>
          <p:cNvSpPr txBox="1"/>
          <p:nvPr>
            <p:custDataLst>
              <p:tags r:id="rId2"/>
            </p:custDataLst>
          </p:nvPr>
        </p:nvSpPr>
        <p:spPr>
          <a:xfrm>
            <a:off x="3436721" y="5429343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沟通方式调整：根据不同国家的沟通方式，适当调整自己的沟通方式，以适应对方的需求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6" name="正文"/>
          <p:cNvSpPr txBox="1"/>
          <p:nvPr>
            <p:custDataLst>
              <p:tags r:id="rId3"/>
            </p:custDataLst>
          </p:nvPr>
        </p:nvSpPr>
        <p:spPr>
          <a:xfrm>
            <a:off x="3436090" y="5820506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平行四边形 31"/>
          <p:cNvSpPr/>
          <p:nvPr>
            <p:custDataLst>
              <p:tags r:id="rId4"/>
            </p:custDataLst>
          </p:nvPr>
        </p:nvSpPr>
        <p:spPr>
          <a:xfrm>
            <a:off x="3203285" y="1630643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80" name="标题"/>
          <p:cNvSpPr txBox="1"/>
          <p:nvPr>
            <p:custDataLst>
              <p:tags r:id="rId5"/>
            </p:custDataLst>
          </p:nvPr>
        </p:nvSpPr>
        <p:spPr>
          <a:xfrm>
            <a:off x="3427888" y="1364400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语言障碍：不同国家之间的语言差异可能导致沟通困难</a:t>
            </a:r>
            <a:endParaRPr altLang="en-US" b="1" dirty="0" sz="11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2" name="正文"/>
          <p:cNvSpPr txBox="1"/>
          <p:nvPr>
            <p:custDataLst>
              <p:tags r:id="rId6"/>
            </p:custDataLst>
          </p:nvPr>
        </p:nvSpPr>
        <p:spPr>
          <a:xfrm>
            <a:off x="3427258" y="1754932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平行四边形 32"/>
          <p:cNvSpPr/>
          <p:nvPr>
            <p:custDataLst>
              <p:tags r:id="rId7"/>
            </p:custDataLst>
          </p:nvPr>
        </p:nvSpPr>
        <p:spPr>
          <a:xfrm>
            <a:off x="3212118" y="2444515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86" name="标题"/>
          <p:cNvSpPr txBox="1"/>
          <p:nvPr>
            <p:custDataLst>
              <p:tags r:id="rId8"/>
            </p:custDataLst>
          </p:nvPr>
        </p:nvSpPr>
        <p:spPr>
          <a:xfrm>
            <a:off x="3436721" y="2177010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8250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文化差异：不同国家的文化背景、价值观和信仰可能影响沟通效果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8" name="正文"/>
          <p:cNvSpPr txBox="1"/>
          <p:nvPr>
            <p:custDataLst>
              <p:tags r:id="rId9"/>
            </p:custDataLst>
          </p:nvPr>
        </p:nvSpPr>
        <p:spPr>
          <a:xfrm>
            <a:off x="3436090" y="2568173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平行四边形 33"/>
          <p:cNvSpPr/>
          <p:nvPr>
            <p:custDataLst>
              <p:tags r:id="rId10"/>
            </p:custDataLst>
          </p:nvPr>
        </p:nvSpPr>
        <p:spPr>
          <a:xfrm>
            <a:off x="3212118" y="3257756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92" name="标题"/>
          <p:cNvSpPr txBox="1"/>
          <p:nvPr>
            <p:custDataLst>
              <p:tags r:id="rId11"/>
            </p:custDataLst>
          </p:nvPr>
        </p:nvSpPr>
        <p:spPr>
          <a:xfrm>
            <a:off x="3436721" y="2990251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沟通方式不同：不同国家的沟通方式可能存在差异，如礼仪、礼节等  解决途径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94" name="正文"/>
          <p:cNvSpPr txBox="1"/>
          <p:nvPr>
            <p:custDataLst>
              <p:tags r:id="rId12"/>
            </p:custDataLst>
          </p:nvPr>
        </p:nvSpPr>
        <p:spPr>
          <a:xfrm>
            <a:off x="3436090" y="3381414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解决途径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平行四边形 34"/>
          <p:cNvSpPr/>
          <p:nvPr>
            <p:custDataLst>
              <p:tags r:id="rId13"/>
            </p:custDataLst>
          </p:nvPr>
        </p:nvSpPr>
        <p:spPr>
          <a:xfrm>
            <a:off x="3212118" y="4070997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98" name="标题"/>
          <p:cNvSpPr txBox="1"/>
          <p:nvPr>
            <p:custDataLst>
              <p:tags r:id="rId14"/>
            </p:custDataLst>
          </p:nvPr>
        </p:nvSpPr>
        <p:spPr>
          <a:xfrm>
            <a:off x="3436721" y="3803492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语言翻译：提供翻译服务，确保双方能够理解对方的意思</a:t>
            </a:r>
            <a:endParaRPr altLang="en-US" b="1" dirty="0" sz="11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0" name="正文"/>
          <p:cNvSpPr txBox="1"/>
          <p:nvPr>
            <p:custDataLst>
              <p:tags r:id="rId15"/>
            </p:custDataLst>
          </p:nvPr>
        </p:nvSpPr>
        <p:spPr>
          <a:xfrm>
            <a:off x="3436090" y="4194655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平行四边形 35"/>
          <p:cNvSpPr/>
          <p:nvPr>
            <p:custDataLst>
              <p:tags r:id="rId16"/>
            </p:custDataLst>
          </p:nvPr>
        </p:nvSpPr>
        <p:spPr>
          <a:xfrm>
            <a:off x="3212118" y="4884869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04" name="标题"/>
          <p:cNvSpPr txBox="1"/>
          <p:nvPr>
            <p:custDataLst>
              <p:tags r:id="rId17"/>
            </p:custDataLst>
          </p:nvPr>
        </p:nvSpPr>
        <p:spPr>
          <a:xfrm>
            <a:off x="3436721" y="4616733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文化敏感性：了解不同国家的文化背景、价值观和信仰，尊重对方的文化差异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6" name="正文"/>
          <p:cNvSpPr txBox="1"/>
          <p:nvPr>
            <p:custDataLst>
              <p:tags r:id="rId18"/>
            </p:custDataLst>
          </p:nvPr>
        </p:nvSpPr>
        <p:spPr>
          <a:xfrm>
            <a:off x="3436090" y="5007265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跨国企业合作中的文化冲突与协调</a:t>
            </a:r>
            <a:endParaRPr altLang="en-US" lang="zh-CN"/>
          </a:p>
        </p:txBody>
      </p:sp>
      <p:sp>
        <p:nvSpPr>
          <p:cNvPr id="1049842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44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46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48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50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52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54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56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58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文化差异：不同国家、地区之间的文化差异是跨国企业合作中最大的挑战之一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60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沟通障碍：由于文化差异，跨国企业合作中的沟通往往会出现误解和障碍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62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价值观冲突：不同文化背景下的价值观存在差异，可能导致跨国企业合作中的价值观冲突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协调策略：为了应对文化冲突，跨国企业需要采取一系列协调策略，如建立共同价值观、加强跨文化培训、促进文化交流等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应对全球化趋势下的文化多样性</a:t>
            </a:r>
            <a:endParaRPr altLang="en-US" lang="zh-CN"/>
          </a:p>
        </p:txBody>
      </p:sp>
      <p:sp>
        <p:nvSpPr>
          <p:cNvPr id="10499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尊重并理解不同文化：尊重每个文化的独特性，理解其价值观和信仰，避免文化冲突。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建立共同价值观：通过共享的价值观，促进不同文化之间的理解和合作，形成共同的目标和行动准则。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跨文化沟通：提高跨文化沟通能力，包括语言、符号、礼仪等方面的理解和运用，以促进有效的沟通和合作。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跨文化培训：通过培训提高员工对不同文化的敏感性和适应性，增强跨文化交流的能力和技巧。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跨国文化管理的成功案例分析</a:t>
            </a:r>
            <a:endParaRPr altLang="en-US" dirty="0" lang="zh-CN"/>
          </a:p>
        </p:txBody>
      </p:sp>
      <p:sp>
        <p:nvSpPr>
          <p:cNvPr id="1049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跨国企业在华的成功经验分享</a:t>
            </a:r>
            <a:endParaRPr altLang="en-US" lang="zh-CN"/>
          </a:p>
        </p:txBody>
      </p:sp>
      <p:sp>
        <p:nvSpPr>
          <p:cNvPr id="10500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适应中国市场环境：了解中国消费者需求和文化特点，调整产品和服务策略，以适应当地市场。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建立本土化团队：组建具有本地经验的管理团队和员工队伍，提高企业在当地市场的竞争力。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跨文化沟通：加强跨文化沟通，建立信任和合作机制，促进企业内部的协作和外部的合作关系。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创新和研发：加大在中国的研发和创新投入，利用当地人才和资源，推动企业的技术进步和产品升级。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中国企业在海外的成功实践探讨</a:t>
            </a:r>
            <a:endParaRPr altLang="en-US" lang="zh-CN"/>
          </a:p>
        </p:txBody>
      </p:sp>
      <p:sp>
        <p:nvSpPr>
          <p:cNvPr id="105006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华为的全球化战略：通过本土化运营、技术创新和品牌建设，华为成功打入全球市场，成为全球通信行业的领导者。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阿里巴巴的跨境电商模式：通过搭建全球化的电商平台，阿里巴巴成功连接了全球的消费者和商家，推动了全球贸易的发展。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比亚迪的环保理念：通过推广电动汽车和可再生能源，比亚迪成功树立了环保形象，赢得了全球市场的认可。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腾讯的游戏产业国际化：通过投资和合作，腾讯成功将中国的游戏产业推向全球市场，成为全球游戏行业的领导者之一。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跨文化管理案例的启示与借鉴意义</a:t>
            </a:r>
            <a:endParaRPr altLang="en-US" lang="zh-CN"/>
          </a:p>
        </p:txBody>
      </p:sp>
      <p:sp>
        <p:nvSpPr>
          <p:cNvPr id="10501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成功案例的启示与借鉴意义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如何将成功案例应用到实际工作中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成功案例的背景介绍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成功案例的跨文化管理策略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未来跨国文化管理的发展趋势预测</a:t>
            </a:r>
            <a:endParaRPr altLang="en-US" dirty="0" lang="zh-CN"/>
          </a:p>
        </p:txBody>
      </p:sp>
      <p:sp>
        <p:nvSpPr>
          <p:cNvPr id="1050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全球化趋势下的文化融合与碰撞</a:t>
            </a:r>
            <a:endParaRPr altLang="en-US" lang="zh-CN"/>
          </a:p>
        </p:txBody>
      </p:sp>
      <p:sp>
        <p:nvSpPr>
          <p:cNvPr id="10502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文化融合：不同国家、民族之间的文化交流与融合，形成全球化的文化趋势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文化碰撞：不同文化之间的冲突与碰撞，引发文化差异与理解的问题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跨国文化管理的发展趋势：全球化趋势下的文化融合与碰撞对企业跨国文化管理的影响与挑战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应对策略：企业应采取的策略，以应对全球化趋势下的文化融合与碰撞带来的挑战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技术创新对跨国文化管理的影响与变革</a:t>
            </a:r>
            <a:endParaRPr altLang="en-US" lang="zh-CN"/>
          </a:p>
        </p:txBody>
      </p:sp>
      <p:sp>
        <p:nvSpPr>
          <p:cNvPr id="105028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未来跨国文化管理的发展趋势预测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9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人工智能技术在跨国文化管理中的应用与前景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数字化转型对跨国文化管理的挑战与机遇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0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技术创新推动跨国文化管理的发展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跨国企业合作中的新型文化模式探索</a:t>
            </a:r>
            <a:endParaRPr altLang="en-US" lang="zh-CN"/>
          </a:p>
        </p:txBody>
      </p:sp>
      <p:sp>
        <p:nvSpPr>
          <p:cNvPr id="10503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文化差异与融合：分析不同国家之间的文化差异，探讨如何将不同文化融合在一起，形成共同认可的新型文化模式。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跨文化沟通与合作：强调跨文化沟通的重要性，探讨如何建立有效的沟通机制，促进跨国企业之间的合作与交流。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文化创新与发展：鼓励跨国企业在合作中注重文化创新，推动新型文化模式的发展，为跨国企业带来更多的商业机会和竞争优势。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文化多元化与包容性：强调文化多元化的重要性，提倡包容性的文化氛围，让不同文化背景的员工能够相互尊重、理解和合作。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9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9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6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9_6*l_h_a*1_6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9_6*l_h_f*1_6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6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6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6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6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6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6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6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6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5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9_6*l_h_a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9_6*l_h_f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2023-12-19T17:01:23Z</dcterms:created>
  <dcterms:modified xsi:type="dcterms:W3CDTF">2023-12-19T17:01:23Z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26f9676a45a44c0c8666eadaba3ad438_21</vt:lpwstr>
  </property>
</Properties>
</file>