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49" r:id="rId1"/>
    <p:sldMasterId id="2147484386" r:id="rId2"/>
  </p:sldMasterIdLst>
  <p:notesMasterIdLst>
    <p:notesMasterId r:id="rId3"/>
  </p:notesMasterIdLst>
  <p:sldIdLst>
    <p:sldId id="603" r:id="rId4"/>
    <p:sldId id="608" r:id="rId5"/>
    <p:sldId id="613" r:id="rId6"/>
    <p:sldId id="618" r:id="rId7"/>
    <p:sldId id="625" r:id="rId9"/>
    <p:sldId id="628" r:id="rId10"/>
    <p:sldId id="631" r:id="rId11"/>
    <p:sldId id="634" r:id="rId12"/>
    <p:sldId id="638" r:id="rId13"/>
    <p:sldId id="645" r:id="rId15"/>
    <p:sldId id="648" r:id="rId16"/>
    <p:sldId id="651" r:id="rId17"/>
    <p:sldId id="654" r:id="rId18"/>
    <p:sldId id="658" r:id="rId19"/>
    <p:sldId id="665" r:id="rId21"/>
    <p:sldId id="668" r:id="rId22"/>
    <p:sldId id="671" r:id="rId23"/>
    <p:sldId id="674" r:id="rId24"/>
    <p:sldId id="678" r:id="rId25"/>
    <p:sldId id="685" r:id="rId27"/>
    <p:sldId id="688" r:id="rId28"/>
    <p:sldId id="691" r:id="rId29"/>
    <p:sldId id="694" r:id="rId30"/>
    <p:sldId id="698" r:id="rId31"/>
    <p:sldId id="705" r:id="rId33"/>
    <p:sldId id="708" r:id="rId34"/>
    <p:sldId id="711" r:id="rId35"/>
    <p:sldId id="714" r:id="rId36"/>
    <p:sldId id="718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50" r:id="rId1"/>
    <p:sldLayoutId id="2147484351" r:id="rId2"/>
    <p:sldLayoutId id="2147484352" r:id="rId3"/>
    <p:sldLayoutId id="2147484353" r:id="rId4"/>
    <p:sldLayoutId id="2147484354" r:id="rId5"/>
    <p:sldLayoutId id="2147484355" r:id="rId6"/>
    <p:sldLayoutId id="2147484356" r:id="rId7"/>
    <p:sldLayoutId id="2147484357" r:id="rId8"/>
    <p:sldLayoutId id="2147484358" r:id="rId9"/>
    <p:sldLayoutId id="2147484359" r:id="rId10"/>
    <p:sldLayoutId id="214748436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387" r:id="rId1"/>
    <p:sldLayoutId id="2147484388" r:id="rId2"/>
    <p:sldLayoutId id="2147484389" r:id="rId3"/>
    <p:sldLayoutId id="2147484390" r:id="rId4"/>
    <p:sldLayoutId id="2147484391" r:id="rId5"/>
    <p:sldLayoutId id="2147484392" r:id="rId6"/>
    <p:sldLayoutId id="2147484393" r:id="rId7"/>
    <p:sldLayoutId id="2147484394" r:id="rId8"/>
    <p:sldLayoutId id="2147484395" r:id="rId9"/>
    <p:sldLayoutId id="2147484396" r:id="rId10"/>
    <p:sldLayoutId id="214748439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tags" Target="../tags/tag142.xml"/><Relationship Id="rId14" Type="http://schemas.openxmlformats.org/officeDocument/2006/relationships/tags" Target="../tags/tag143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tags" Target="../tags/tag291.xml"/><Relationship Id="rId18" Type="http://schemas.openxmlformats.org/officeDocument/2006/relationships/tags" Target="../tags/tag292.xml"/><Relationship Id="rId19" Type="http://schemas.openxmlformats.org/officeDocument/2006/relationships/tags" Target="../tags/tag293.xml"/><Relationship Id="rId20" Type="http://schemas.openxmlformats.org/officeDocument/2006/relationships/tags" Target="../tags/tag294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tags" Target="../tags/tag328.xml"/><Relationship Id="rId16" Type="http://schemas.openxmlformats.org/officeDocument/2006/relationships/tags" Target="../tags/tag329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tags" Target="../tags/tag344.xml"/><Relationship Id="rId16" Type="http://schemas.openxmlformats.org/officeDocument/2006/relationships/tags" Target="../tags/tag345.xml"/><Relationship Id="rId17" Type="http://schemas.openxmlformats.org/officeDocument/2006/relationships/tags" Target="../tags/tag346.xml"/><Relationship Id="rId18" Type="http://schemas.openxmlformats.org/officeDocument/2006/relationships/tags" Target="../tags/tag347.xml"/><Relationship Id="rId19" Type="http://schemas.openxmlformats.org/officeDocument/2006/relationships/tags" Target="../tags/tag348.xml"/><Relationship Id="rId20" Type="http://schemas.openxmlformats.org/officeDocument/2006/relationships/tags" Target="../tags/tag349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tags" Target="../tags/tag366.xml"/><Relationship Id="rId18" Type="http://schemas.openxmlformats.org/officeDocument/2006/relationships/tags" Target="../tags/tag367.xml"/><Relationship Id="rId19" Type="http://schemas.openxmlformats.org/officeDocument/2006/relationships/tags" Target="../tags/tag368.xml"/><Relationship Id="rId20" Type="http://schemas.openxmlformats.org/officeDocument/2006/relationships/tags" Target="../tags/tag369.xml"/><Relationship Id="rId21" Type="http://schemas.openxmlformats.org/officeDocument/2006/relationships/tags" Target="../tags/tag370.xml"/><Relationship Id="rId22" Type="http://schemas.openxmlformats.org/officeDocument/2006/relationships/tags" Target="../tags/tag371.xml"/><Relationship Id="rId23" Type="http://schemas.openxmlformats.org/officeDocument/2006/relationships/tags" Target="../tags/tag372.xml"/><Relationship Id="rId24" Type="http://schemas.openxmlformats.org/officeDocument/2006/relationships/tags" Target="../tags/tag373.xml"/><Relationship Id="rId25" Type="http://schemas.openxmlformats.org/officeDocument/2006/relationships/tags" Target="../tags/tag374.xml"/><Relationship Id="rId26" Type="http://schemas.openxmlformats.org/officeDocument/2006/relationships/tags" Target="../tags/tag375.xml"/><Relationship Id="rId27" Type="http://schemas.openxmlformats.org/officeDocument/2006/relationships/tags" Target="../tags/tag376.xml"/><Relationship Id="rId28" Type="http://schemas.openxmlformats.org/officeDocument/2006/relationships/tags" Target="../tags/tag377.xml"/><Relationship Id="rId29" Type="http://schemas.openxmlformats.org/officeDocument/2006/relationships/tags" Target="../tags/tag378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tags" Target="../tags/tag391.xml"/><Relationship Id="rId14" Type="http://schemas.openxmlformats.org/officeDocument/2006/relationships/tags" Target="../tags/tag392.xml"/><Relationship Id="rId15" Type="http://schemas.openxmlformats.org/officeDocument/2006/relationships/tags" Target="../tags/tag393.xml"/><Relationship Id="rId16" Type="http://schemas.openxmlformats.org/officeDocument/2006/relationships/tags" Target="../tags/tag394.xml"/><Relationship Id="rId17" Type="http://schemas.openxmlformats.org/officeDocument/2006/relationships/tags" Target="../tags/tag395.xml"/><Relationship Id="rId18" Type="http://schemas.openxmlformats.org/officeDocument/2006/relationships/tags" Target="../tags/tag396.xml"/><Relationship Id="rId19" Type="http://schemas.openxmlformats.org/officeDocument/2006/relationships/tags" Target="../tags/tag397.xml"/><Relationship Id="rId20" Type="http://schemas.openxmlformats.org/officeDocument/2006/relationships/tags" Target="../tags/tag398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企业管理的销售渠道管理与市场开拓策略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销售渠道管理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市场开拓策略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客户关系管理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销售团队建设与管理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销售数据分析与优化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销售渠道管理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渠道选择与布局</a:t>
            </a:r>
            <a:endParaRPr altLang="en-US" lang="zh-CN"/>
          </a:p>
        </p:txBody>
      </p:sp>
      <p:sp>
        <p:nvSpPr>
          <p:cNvPr id="104895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渠道选择：根据产品特点、市场需求和竞争状况选择合适的销售渠道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渠道布局：合理规划渠道结构，确保产品覆盖面广、销售效率高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渠道管理：对渠道成员进行培训、激励和监督，确保渠道成员能够履行职责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渠道优化：根据市场变化和销售数据，不断优化渠道结构和布局，提高销售业绩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渠道管理与维护</a:t>
            </a:r>
            <a:endParaRPr altLang="en-US" lang="zh-CN"/>
          </a:p>
        </p:txBody>
      </p:sp>
      <p:sp>
        <p:nvSpPr>
          <p:cNvPr id="10490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渠道规划：明确渠道目标、策略和结构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渠道选择：评估渠道成员的实力、信誉和合作意愿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渠道激励：制定合理的利润分配机制，激发渠道成员积极性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渠道维护：定期巡查渠道，解决矛盾和问题，保持渠道稳定运行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渠道冲突与协调</a:t>
            </a:r>
            <a:endParaRPr altLang="en-US" lang="zh-CN"/>
          </a:p>
        </p:txBody>
      </p:sp>
      <p:sp>
        <p:nvSpPr>
          <p:cNvPr id="1049058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渠道协调的重要性与方法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68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渠道冲突的解决策略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渠道冲突产生的原因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80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渠道冲突的定义与类型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渠道激励与考核</a:t>
            </a:r>
            <a:endParaRPr altLang="en-US" lang="zh-CN"/>
          </a:p>
        </p:txBody>
      </p:sp>
      <p:sp>
        <p:nvSpPr>
          <p:cNvPr id="104912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渠道培训和支持：为渠道商提供培训和支持，提高其销售技能和产品知识，增强其销售能力。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渠道激励政策：制定合理的渠道激励政策，如返利、提成等，激发渠道商的积极性和销售动力。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渠道考核标准：建立明确的渠道考核标准，包括销售额、市场份额、客户满意度等指标，对渠道商进行定期考核和评估。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渠道沟通与协作：加强与渠道商的沟通和协作，及时了解其需求和反馈，调整销售策略和政策，提高渠道管理的效率和效果。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市场开拓策略</a:t>
            </a:r>
            <a:endParaRPr altLang="en-US" lang="zh-CN"/>
          </a:p>
        </p:txBody>
      </p:sp>
      <p:sp>
        <p:nvSpPr>
          <p:cNvPr id="104918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市场调研与分析</a:t>
            </a:r>
            <a:endParaRPr altLang="en-US" lang="zh-CN"/>
          </a:p>
        </p:txBody>
      </p:sp>
      <p:sp>
        <p:nvSpPr>
          <p:cNvPr id="1049250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目标市场定位：确定目标客户群体，了解市场需求和竞争情况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竞争对手分析：了解竞争对手的产品、价格、销售渠道和市场策略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消费者行为分析：了解消费者的购买习惯、需求和偏好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市场趋势分析：了解市场的发展趋势和未来变化，为制定市场开拓策略提供依据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目标市场选择</a:t>
            </a:r>
            <a:endParaRPr altLang="en-US" lang="zh-CN"/>
          </a:p>
        </p:txBody>
      </p:sp>
      <p:sp>
        <p:nvSpPr>
          <p:cNvPr id="1049308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目标市场细分：根据消费者需求、购买行为等因素，将市场划分为不同的细分市场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目标市场定位：根据企业自身条件和竞争状况，选择适合自己发展的细分市场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目标市场选择策略：根据目标市场的特点，制定相应的市场开拓策略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目标市场进入方式：选择合适的进入方式，如直接进入、间接进入等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营销策略制定</a:t>
            </a:r>
            <a:endParaRPr altLang="en-US" lang="zh-CN"/>
          </a:p>
        </p:txBody>
      </p:sp>
      <p:sp>
        <p:nvSpPr>
          <p:cNvPr id="1049350" name="矩形 31"/>
          <p:cNvSpPr/>
          <p:nvPr>
            <p:custDataLst>
              <p:tags r:id="rId1"/>
            </p:custDataLst>
          </p:nvPr>
        </p:nvSpPr>
        <p:spPr>
          <a:xfrm>
            <a:off x="3836183" y="1452880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目标市场分析：了解目标市场的需求、竞争状况和消费者行为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4"/>
          <p:cNvSpPr/>
          <p:nvPr>
            <p:custDataLst>
              <p:tags r:id="rId2"/>
            </p:custDataLst>
          </p:nvPr>
        </p:nvSpPr>
        <p:spPr>
          <a:xfrm>
            <a:off x="3836183" y="2268957"/>
            <a:ext cx="4513947" cy="6960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产品定位：根据目标市场的需求，确定产品的特点和优势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5"/>
          <p:cNvSpPr/>
          <p:nvPr>
            <p:custDataLst>
              <p:tags r:id="rId3"/>
            </p:custDataLst>
          </p:nvPr>
        </p:nvSpPr>
        <p:spPr>
          <a:xfrm>
            <a:off x="3836183" y="3085034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价格策略：根据产品的成本、竞争状况和市场需求，制定合理的价格策略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7"/>
          <p:cNvSpPr/>
          <p:nvPr>
            <p:custDataLst>
              <p:tags r:id="rId4"/>
            </p:custDataLst>
          </p:nvPr>
        </p:nvSpPr>
        <p:spPr>
          <a:xfrm>
            <a:off x="3836183" y="3901111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促销策略：通过广告、促销活动、公关等手段，提高产品的知名度和美誉度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3"/>
          <p:cNvSpPr/>
          <p:nvPr>
            <p:custDataLst>
              <p:tags r:id="rId5"/>
            </p:custDataLst>
          </p:nvPr>
        </p:nvSpPr>
        <p:spPr>
          <a:xfrm>
            <a:off x="3836183" y="4717188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渠道策略：选择合适的销售渠道，提高产品的覆盖率和销售量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6"/>
          <p:cNvSpPr/>
          <p:nvPr>
            <p:custDataLst>
              <p:tags r:id="rId6"/>
            </p:custDataLst>
          </p:nvPr>
        </p:nvSpPr>
        <p:spPr>
          <a:xfrm>
            <a:off x="3836183" y="5533265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服务策略：提供优质的售前、售中和售后服务，提高客户满意度和忠诚度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市场推广与宣传</a:t>
            </a:r>
            <a:endParaRPr altLang="en-US" lang="zh-CN"/>
          </a:p>
        </p:txBody>
      </p:sp>
      <p:sp>
        <p:nvSpPr>
          <p:cNvPr id="1049396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8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0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广告宣传：通过各种媒体进行广告投放，提高品牌知名度和曝光率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4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促销活动：举办各类促销活动，吸引消费者关注和购买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0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1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社交媒体推广：利用社交媒体平台进行内容营销，扩大品牌影响力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6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1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合作伙伴推广：与相关企业或机构合作，共同推广产品或服务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客户关系管理</a:t>
            </a:r>
            <a:endParaRPr altLang="en-US" lang="zh-CN"/>
          </a:p>
        </p:txBody>
      </p:sp>
      <p:sp>
        <p:nvSpPr>
          <p:cNvPr id="10494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客户信息收集与整理</a:t>
            </a:r>
            <a:endParaRPr altLang="en-US" lang="zh-CN"/>
          </a:p>
        </p:txBody>
      </p:sp>
      <p:sp>
        <p:nvSpPr>
          <p:cNvPr id="104951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整理客户信息：对收集到的客户信息进行分类、整理、归档，建立客户信息管理系统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收集客户信息：通过多种渠道收集客户的基本信息、需求、反馈等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定期更新：定期更新客户信息，确保信息的准确性和时效性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保护客户隐私：确保客户信息的安全和隐私，遵守相关法律法规和规定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客户需求分析与挖掘</a:t>
            </a:r>
            <a:endParaRPr altLang="en-US" lang="zh-CN"/>
          </a:p>
        </p:txBody>
      </p:sp>
      <p:sp>
        <p:nvSpPr>
          <p:cNvPr id="104956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客户需求分析：对收集到的客户需求信息进行整理、分类和分析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了解客户需求：通过市场调研、客户反馈等方式收集客户需求信息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客户需求挖掘：深入挖掘潜在客户需求，发现新的市场机会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客户需求满足：根据分析结果，制定相应的产品或服务策略，满足客户需求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客户服务与支持</a:t>
            </a:r>
            <a:endParaRPr altLang="en-US" lang="zh-CN"/>
          </a:p>
        </p:txBody>
      </p:sp>
      <p:sp>
        <p:nvSpPr>
          <p:cNvPr id="104961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建立良好的客户服务体系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2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提供优质的售前、售中、售后服务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3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定期回访客户，了解客户需求和意见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3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及时处理客户投诉，提高客户满意度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客户满意度与忠诚度提升</a:t>
            </a:r>
            <a:endParaRPr altLang="en-US" lang="zh-CN"/>
          </a:p>
        </p:txBody>
      </p:sp>
      <p:sp>
        <p:nvSpPr>
          <p:cNvPr id="104967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了解客户需求：通过市场调研和数据分析，了解客户的需求和偏好，为客户提供个性化的产品和服务。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提高产品质量：不断改进产品和服务的质量，提高客户满意度。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建立良好的客户关系：通过定期的沟通和回访，了解客户的反馈和意见，及时解决客户的问题和投诉。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制定优惠政策：通过制定优惠政策，如积分奖励、会员制度等，鼓励客户重复购买和推荐新客户。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销售团队建设与管理</a:t>
            </a:r>
            <a:endParaRPr altLang="en-US" lang="zh-CN"/>
          </a:p>
        </p:txBody>
      </p:sp>
      <p:sp>
        <p:nvSpPr>
          <p:cNvPr id="104973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团队组建与培训</a:t>
            </a:r>
            <a:endParaRPr altLang="en-US" lang="zh-CN"/>
          </a:p>
        </p:txBody>
      </p:sp>
      <p:sp>
        <p:nvSpPr>
          <p:cNvPr id="104979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制定培训计划与内容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明确团队目标与任务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选拔优秀人才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激励与考核机制的建立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岗位职责与分工</a:t>
            </a:r>
            <a:endParaRPr altLang="en-US" lang="zh-CN"/>
          </a:p>
        </p:txBody>
      </p:sp>
      <p:sp>
        <p:nvSpPr>
          <p:cNvPr id="104986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销售专员：负责具体销售业务的执行，包括客户沟通、订单处理、售后服务等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销售总监：负责制定销售策略、监督销售执行、评估销售业绩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销售经理：负责销售渠道的开发、维护、管理，协助销售总监完成销售目标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销售助理：负责销售数据的整理、分析，协助销售经理和销售专员完成日常工作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绩效考核与激励</a:t>
            </a:r>
            <a:endParaRPr altLang="en-US" lang="zh-CN"/>
          </a:p>
        </p:txBody>
      </p:sp>
      <p:sp>
        <p:nvSpPr>
          <p:cNvPr id="10499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绩效考核的目的和意义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激励的方式和作用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绩效考核与激励的结合运用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绩效考核的内容和方法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团队沟通与协作</a:t>
            </a:r>
            <a:endParaRPr altLang="en-US" lang="zh-CN"/>
          </a:p>
        </p:txBody>
      </p:sp>
      <p:sp>
        <p:nvSpPr>
          <p:cNvPr id="105000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提高沟通能力：倾听、表达、理解对方观点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建立良好的沟通机制：定期召开会议、分享信息、反馈问题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培养团队协作精神：共同目标、相互支持、相互信任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建立有效的激励机制：奖励优秀表现、鼓励团队合作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销售数据分析与优化</a:t>
            </a:r>
            <a:endParaRPr altLang="en-US" lang="zh-CN"/>
          </a:p>
        </p:txBody>
      </p:sp>
      <p:sp>
        <p:nvSpPr>
          <p:cNvPr id="10500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数据收集与整理</a:t>
            </a:r>
            <a:endParaRPr altLang="en-US" lang="zh-CN"/>
          </a:p>
        </p:txBody>
      </p:sp>
      <p:sp>
        <p:nvSpPr>
          <p:cNvPr id="105013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数据整理的流程和规范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销售数据的来源和类型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数据收集的方法和工具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数据安全和保密措施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数据分析与挖掘</a:t>
            </a:r>
            <a:endParaRPr altLang="en-US" lang="zh-CN"/>
          </a:p>
        </p:txBody>
      </p:sp>
      <p:sp>
        <p:nvSpPr>
          <p:cNvPr id="10502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销售数据分析：通过数据挖掘和分析，了解销售趋势、客户行为和市场需求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客户细分：通过数据分析和挖掘，将客户进行细分，为不同客户提供定制化服务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市场预测：通过数据分析，预测市场趋势和未来需求，为企业制定合理的发展计划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优化销售策略：根据数据分析结果，调整销售策略，提高销售效率和效果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问题诊断与解决</a:t>
            </a:r>
            <a:endParaRPr altLang="en-US" lang="zh-CN"/>
          </a:p>
        </p:txBody>
      </p:sp>
      <p:sp>
        <p:nvSpPr>
          <p:cNvPr id="1050274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6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8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80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82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4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8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88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1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1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1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9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9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1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1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2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2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4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6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10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销售数据分析：识别问题，找出瓶颈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团队培训与提升：提高销售团队的专业素质和技能水平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客户关系管理：加强与客户的沟通，提高客户满意度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销售策略优化：调整销售策略，提高销售业绩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销售策略优化与调整</a:t>
            </a:r>
            <a:endParaRPr altLang="en-US" lang="zh-CN"/>
          </a:p>
        </p:txBody>
      </p:sp>
      <p:sp>
        <p:nvSpPr>
          <p:cNvPr id="10503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数据分析：对销售数据进行收集、整理、分析和解读，找出销售过程中的问题和瓶颈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营销策略：制定有针对性的营销策略，包括产品定位、目标市场、渠道选择、促销手段等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客户关系管理：建立良好的客户关系管理体系，提高客户满意度和忠诚度，促进销售业绩的提升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策略调整：根据数据分析结果，调整销售策略和方案，提高销售效率和效果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2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6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19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4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0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01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2023-12-20T10:49:13Z</dcterms:created>
  <dcterms:modified xsi:type="dcterms:W3CDTF">2023-12-20T10:49:13Z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1e410a6f57f2453fb7846434560ecea1_21</vt:lpwstr>
  </property>
</Properties>
</file>