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466" r:id="rId1"/>
    <p:sldMasterId id="2147491503" r:id="rId2"/>
  </p:sldMasterIdLst>
  <p:notesMasterIdLst>
    <p:notesMasterId r:id="rId3"/>
  </p:notesMasterIdLst>
  <p:sldIdLst>
    <p:sldId id="3709" r:id="rId4"/>
    <p:sldId id="3712" r:id="rId5"/>
    <p:sldId id="3715" r:id="rId6"/>
    <p:sldId id="3718" r:id="rId7"/>
    <p:sldId id="3721" r:id="rId8"/>
    <p:sldId id="3724" r:id="rId9"/>
    <p:sldId id="3727" r:id="rId10"/>
    <p:sldId id="3730" r:id="rId11"/>
    <p:sldId id="3733" r:id="rId12"/>
    <p:sldId id="3736" r:id="rId13"/>
    <p:sldId id="3739" r:id="rId14"/>
    <p:sldId id="3742" r:id="rId15"/>
    <p:sldId id="3745" r:id="rId16"/>
    <p:sldId id="3748" r:id="rId17"/>
    <p:sldId id="3751" r:id="rId18"/>
    <p:sldId id="3754" r:id="rId19"/>
    <p:sldId id="3757" r:id="rId20"/>
    <p:sldId id="3760" r:id="rId21"/>
    <p:sldId id="3763" r:id="rId22"/>
    <p:sldId id="3766" r:id="rId23"/>
    <p:sldId id="3769" r:id="rId24"/>
    <p:sldId id="3772" r:id="rId25"/>
    <p:sldId id="3775" r:id="rId26"/>
    <p:sldId id="3778" r:id="rId27"/>
    <p:sldId id="3781" r:id="rId28"/>
    <p:sldId id="3784" r:id="rId29"/>
    <p:sldId id="3787" r:id="rId30"/>
    <p:sldId id="379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67" r:id="rId1"/>
    <p:sldLayoutId id="2147491468" r:id="rId2"/>
    <p:sldLayoutId id="2147491469" r:id="rId3"/>
    <p:sldLayoutId id="2147491470" r:id="rId4"/>
    <p:sldLayoutId id="2147491471" r:id="rId5"/>
    <p:sldLayoutId id="2147491472" r:id="rId6"/>
    <p:sldLayoutId id="2147491473" r:id="rId7"/>
    <p:sldLayoutId id="2147491474" r:id="rId8"/>
    <p:sldLayoutId id="2147491475" r:id="rId9"/>
    <p:sldLayoutId id="2147491476" r:id="rId10"/>
    <p:sldLayoutId id="21474914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04" r:id="rId1"/>
    <p:sldLayoutId id="2147491505" r:id="rId2"/>
    <p:sldLayoutId id="2147491506" r:id="rId3"/>
    <p:sldLayoutId id="2147491507" r:id="rId4"/>
    <p:sldLayoutId id="2147491508" r:id="rId5"/>
    <p:sldLayoutId id="2147491509" r:id="rId6"/>
    <p:sldLayoutId id="2147491510" r:id="rId7"/>
    <p:sldLayoutId id="2147491511" r:id="rId8"/>
    <p:sldLayoutId id="2147491512" r:id="rId9"/>
    <p:sldLayoutId id="2147491513" r:id="rId10"/>
    <p:sldLayoutId id="214749151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引导小学生积极参与科学竞赛的方法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激发小学生的科学兴趣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提供科学竞赛资源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组织科学竞赛活动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培养科学竞赛技能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建立科学竞赛评价机制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激发小学生的科学兴趣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培养好奇心</a:t>
            </a:r>
            <a:endParaRPr altLang="en-US" lang="zh-CN"/>
          </a:p>
        </p:txBody>
      </p:sp>
      <p:sp>
        <p:nvSpPr>
          <p:cNvPr id="10488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鼓励小学生多提问，培养他们的好奇心和探究欲望。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开展有趣的科学实验和活动，让小学生亲身体验科学的乐趣。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引导小学生关注身边的科学现象，激发他们对科学的兴趣和热情。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为小学生提供丰富多彩的科普读物和资料，拓宽他们的科学视野。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鼓励探索精神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开展科学实验，让小学生亲身体验科学乐趣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鼓励小学生提问，培养好奇心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引导小学生观察生活，发现科学现象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鼓励小学生阅读科普书籍，拓宽知识面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培养观察力</a:t>
            </a:r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观察生活中的科学现象，引导学生发现并思考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组织科学实验，让学生亲自动手操作并观察实验结果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鼓励学生在科学竞赛中仔细观察题目要求和实验器材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引导学生观察自然环境，了解自然科学知识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培养动手能力</a:t>
            </a:r>
            <a:endParaRPr altLang="en-US" lang="zh-CN"/>
          </a:p>
        </p:txBody>
      </p:sp>
      <p:sp>
        <p:nvSpPr>
          <p:cNvPr id="104902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提供丰富的科学实验和实践活动，让小学生亲自动手操作，感受科学的乐趣。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鼓励小学生自主设计实验，发挥想象力和创造力，培养解决问题的能力。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通过科学竞赛中的动手环节，让小学生展示自己的作品和成果，增强自信心和成就感。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引导小学生参与科学俱乐部或社团，与同龄人一起交流、学习和分享，提高动手能力和团队合作精神。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提供科学竞赛资源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提供科学竞赛信息</a:t>
            </a:r>
            <a:endParaRPr altLang="en-US" lang="zh-CN"/>
          </a:p>
        </p:txBody>
      </p:sp>
      <p:sp>
        <p:nvSpPr>
          <p:cNvPr id="104909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建立科学竞赛信息平台，提供竞赛时间、地点、报名方式等信息。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定期发布竞赛通知和新闻，提醒学生关注竞赛动态。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制作竞赛指南，详细介绍竞赛规则、流程和注意事项。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建立竞赛资源库，提供相关学习资料和参考书籍。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提供科学竞赛指导</a:t>
            </a:r>
            <a:endParaRPr altLang="en-US" lang="zh-CN"/>
          </a:p>
        </p:txBody>
      </p:sp>
      <p:sp>
        <p:nvSpPr>
          <p:cNvPr id="104915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竞赛资源：提供科学竞赛的资料、器材和实验设备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竞赛指导：提供专业的科学竞赛教练，对学生进行针对性的指导和培训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竞赛经验：分享往届科学竞赛的经验和技巧，帮助学生更好地应对竞赛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竞赛策略：指导学生制定科学合理的竞赛策略，提高竞赛成绩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提供科学竞赛平台</a:t>
            </a:r>
            <a:endParaRPr altLang="en-US" lang="zh-CN"/>
          </a:p>
        </p:txBody>
      </p:sp>
      <p:sp>
        <p:nvSpPr>
          <p:cNvPr id="104921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平台提供在线学习资源，帮助学生提升科学素养和技能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平台设立竞赛交流区，方便学生分享经验、交流心得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建立线上平台，提供竞赛信息发布、报名、资料下载等功能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平台定期更新竞赛信息，确保学生及时了解最新动态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提供科学竞赛奖励</a:t>
            </a:r>
            <a:endParaRPr altLang="en-US" lang="zh-CN"/>
          </a:p>
        </p:txBody>
      </p:sp>
      <p:sp>
        <p:nvSpPr>
          <p:cNvPr id="104927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设立奖项：根据参赛者的表现设立不同等级的奖项，激发小学生的积极性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奖励内容：提供实物奖励、荣誉证书、学习用品等，让小学生感受到参与的价值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奖励机制：制定公平、公正、公开的奖励机制，让小学生信任并积极参与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宣传推广：通过学校、家长等多渠道宣传奖励内容，提高小学生对科学竞赛的关注度和参与度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组织科学竞赛活动</a:t>
            </a:r>
            <a:endParaRPr altLang="en-US" dirty="0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组织校内科学竞赛</a:t>
            </a:r>
            <a:endParaRPr altLang="en-US" lang="zh-CN"/>
          </a:p>
        </p:txBody>
      </p:sp>
      <p:sp>
        <p:nvSpPr>
          <p:cNvPr id="1049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确定竞赛主题和参赛对象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宣传和推广活动，鼓励小学生积极参与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组织评审团对参赛作品进行公正评审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制定竞赛规则和评分标准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组织校外科学竞赛</a:t>
            </a:r>
            <a:endParaRPr altLang="en-US" lang="zh-CN"/>
          </a:p>
        </p:txBody>
      </p:sp>
      <p:sp>
        <p:nvSpPr>
          <p:cNvPr id="10494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目的：激发小学生参与科学竞赛的兴趣和热情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形式：组织校外科学竞赛，如科技展览、科学实验比赛等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优势：提供更广阔的舞台，让小学生展示自己的科学才华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注意事项：确保活动安全、有序，并鼓励小学生积极参与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组织跨校科学竞赛</a:t>
            </a:r>
            <a:endParaRPr altLang="en-US" lang="zh-CN"/>
          </a:p>
        </p:txBody>
      </p:sp>
      <p:sp>
        <p:nvSpPr>
          <p:cNvPr id="104949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参赛对象：不同学校的小学生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目的：激发小学生的科学兴趣，提高他们的科学素养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竞赛形式：个人或团队形式，涉及多种科学领域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组织流程：宣传推广、报名、初赛、决赛、颁奖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组织家庭科学竞赛</a:t>
            </a:r>
            <a:endParaRPr altLang="en-US" lang="zh-CN"/>
          </a:p>
        </p:txBody>
      </p:sp>
      <p:sp>
        <p:nvSpPr>
          <p:cNvPr id="10495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目的：激发小学生参与科学竞赛的兴趣和热情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形式：以家庭为单位，鼓励家长与孩子共同参与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内容：涉及多个领域，如科学实验、观察、创新等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奖励：设置多个奖项，鼓励孩子们发挥创新精神和实践能力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培养科学竞赛技能</a:t>
            </a:r>
            <a:endParaRPr altLang="en-US" dirty="0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培养创新思维</a:t>
            </a:r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鼓励小学生多观察、多思考，发现生活中的问题，并尝试提出解决方案。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培养小学生的想象力，让他们敢于突破常规，尝试不同的方法和思路。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鼓励小学生动手实践，通过实验、制作等活动培养他们的实践能力。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培养小学生的批判性思维，让他们学会分析问题、辨别是非，不盲目接受信息。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培养团队合作</a:t>
            </a:r>
            <a:endParaRPr altLang="en-US" lang="zh-CN"/>
          </a:p>
        </p:txBody>
      </p:sp>
      <p:sp>
        <p:nvSpPr>
          <p:cNvPr id="104966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培养小学生团队合作意识，提高协作能力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通过科学竞赛培养小学生沟通、协商和解决问题的能力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在团队中互相学习、互相帮助，共同成长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培养小学生尊重他人、关心集体的品质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培养问题解决能力</a:t>
            </a:r>
            <a:endParaRPr altLang="en-US" lang="zh-CN"/>
          </a:p>
        </p:txBody>
      </p:sp>
      <p:sp>
        <p:nvSpPr>
          <p:cNvPr id="104972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鼓励小学生主动发现问题，并尝试自行解决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通过科学实验，培养小学生的观察力和实验技能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教授小学生科学思维方法，提高其解决问题的能力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引导小学生参与团队项目，培养其协作解决问题的能力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培养沟通表达能力</a:t>
            </a:r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学会倾听：在科学竞赛中，倾听是沟通的基础，能够帮助学生更好地理解问题并给出正确的回答。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清晰表达：学生需要能够清晰地表达自己的观点和思路，让评委或队友能够理解。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掌握科学术语：在科学竞赛中，使用正确的科学术语能够提高表达的准确性和专业性。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练习演讲技巧：通过练习演讲技巧，学生可以更好地展示自己的思路和成果，提高表达的感染力和说服力。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建立科学竞赛评价机制</a:t>
            </a:r>
            <a:endParaRPr altLang="en-US" dirty="0" lang="zh-CN"/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建立评价标准</a:t>
            </a:r>
            <a:endParaRPr altLang="en-US" lang="zh-CN"/>
          </a:p>
        </p:txBody>
      </p:sp>
      <p:sp>
        <p:nvSpPr>
          <p:cNvPr id="104985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科学知识掌握程度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实验操作技能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实施评价过程</a:t>
            </a:r>
            <a:endParaRPr altLang="en-US" lang="zh-CN"/>
          </a:p>
        </p:txBody>
      </p:sp>
      <p:sp>
        <p:nvSpPr>
          <p:cNvPr id="104991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确定评价方式：选择合适的评价方式，如评分、评级或评语等。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制定评价标准：根据科学竞赛的目标和要求，制定具体的评价标准。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组建评价团队：组建专业的评价团队，确保评价的客观性和公正性。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实施评价：按照评价标准对参赛作品进行评价，记录评价结果。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反馈评价结果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及时反馈：及时向参赛者提供比赛结果和评价，帮助他们了解自己的表现和不足。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激励措施：根据比赛成绩和表现，给予参赛者适当的奖励和鼓励，激发他们的积极性和自信心。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促进交流：组织参赛者进行交流和讨论，让他们分享经验和教训，促进彼此之间的学习和进步。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具体评价：评价内容要具体、明确，指出参赛者的优点和需要改进的地方。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激励优秀表现者</a:t>
            </a:r>
            <a:endParaRPr altLang="en-US" lang="zh-CN"/>
          </a:p>
        </p:txBody>
      </p:sp>
      <p:sp>
        <p:nvSpPr>
          <p:cNvPr id="105003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设立奖项和奖励制度，鼓励学生在科学竞赛中取得优异成绩。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定期公布优秀学生的名单和事迹，树立榜样作用。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为优秀学生提供进一步的学习和发展机会，如参加高级科学课程或科学夏令营等。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鼓励优秀学生分享他们的学习经验和成果，激发其他学生的科学兴趣和热情。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2024-01-05T14:56:39Z</dcterms:created>
  <dcterms:modified xsi:type="dcterms:W3CDTF">2024-01-05T14:56:39Z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0364592596334f6ab5d011181a6d0e2b_21</vt:lpwstr>
  </property>
</Properties>
</file>