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31" r:id="rId1"/>
    <p:sldMasterId id="2147495268" r:id="rId2"/>
  </p:sldMasterIdLst>
  <p:notesMasterIdLst>
    <p:notesMasterId r:id="rId3"/>
  </p:notesMasterIdLst>
  <p:sldIdLst>
    <p:sldId id="5627" r:id="rId4"/>
    <p:sldId id="5630" r:id="rId5"/>
    <p:sldId id="5633" r:id="rId6"/>
    <p:sldId id="5636" r:id="rId7"/>
    <p:sldId id="5639" r:id="rId8"/>
    <p:sldId id="5642" r:id="rId9"/>
    <p:sldId id="5645" r:id="rId10"/>
    <p:sldId id="5648" r:id="rId11"/>
    <p:sldId id="5651" r:id="rId12"/>
    <p:sldId id="5654" r:id="rId13"/>
    <p:sldId id="5657" r:id="rId14"/>
    <p:sldId id="5660" r:id="rId15"/>
    <p:sldId id="5663" r:id="rId16"/>
    <p:sldId id="5666" r:id="rId17"/>
    <p:sldId id="5669" r:id="rId18"/>
    <p:sldId id="5672" r:id="rId19"/>
    <p:sldId id="5675" r:id="rId20"/>
    <p:sldId id="5678" r:id="rId21"/>
    <p:sldId id="5681" r:id="rId22"/>
    <p:sldId id="5684" r:id="rId23"/>
    <p:sldId id="5687" r:id="rId24"/>
    <p:sldId id="5690" r:id="rId25"/>
    <p:sldId id="5693" r:id="rId26"/>
    <p:sldId id="5696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32" r:id="rId1"/>
    <p:sldLayoutId id="2147495233" r:id="rId2"/>
    <p:sldLayoutId id="2147495234" r:id="rId3"/>
    <p:sldLayoutId id="2147495235" r:id="rId4"/>
    <p:sldLayoutId id="2147495236" r:id="rId5"/>
    <p:sldLayoutId id="2147495237" r:id="rId6"/>
    <p:sldLayoutId id="2147495238" r:id="rId7"/>
    <p:sldLayoutId id="2147495239" r:id="rId8"/>
    <p:sldLayoutId id="2147495240" r:id="rId9"/>
    <p:sldLayoutId id="2147495241" r:id="rId10"/>
    <p:sldLayoutId id="21474952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69" r:id="rId1"/>
    <p:sldLayoutId id="2147495270" r:id="rId2"/>
    <p:sldLayoutId id="2147495271" r:id="rId3"/>
    <p:sldLayoutId id="2147495272" r:id="rId4"/>
    <p:sldLayoutId id="2147495273" r:id="rId5"/>
    <p:sldLayoutId id="2147495274" r:id="rId6"/>
    <p:sldLayoutId id="2147495275" r:id="rId7"/>
    <p:sldLayoutId id="2147495276" r:id="rId8"/>
    <p:sldLayoutId id="2147495277" r:id="rId9"/>
    <p:sldLayoutId id="2147495278" r:id="rId10"/>
    <p:sldLayoutId id="2147495279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健康养老产业迎接2024年老龄化挑战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健康养老产业概述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2024年老龄化趋势分析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健康养老产业的未来展望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健康养老产业的发展策略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典型案例分析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健康养老产业概述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健康养老产业定义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健康养老产业是指为老年人提供健康管理、康复护理、养生保健等服务的企业和组织的集合。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健康养老产业涵盖了医疗保健、康复护理、养老服务、营养食品等多个领域。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健康养老产业的目标是提高老年人的生活质量，促进健康老龄化，缓解社会养老压力。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健康养老产业的发展需要政府、企业和社会各界的共同努力，形成多元化的服务模式和产业体系。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健康养老产业分类</a:t>
            </a:r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养老服务：提供日常生活照料、康复护理等服务，包括养老院、护理中心等。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医疗保健：提供医疗诊断、治疗、康复等服务，包括医院、诊所等医疗机构。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健康管理：提供健康咨询、体检、营养指导等服务，包括健康咨询机构、体检中心等。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康复科技：提供康复器械、康复技术等服务，包括康复器械制造商、康复医疗机构等。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健康养老产业现状</a:t>
            </a:r>
            <a:endParaRPr altLang="en-US" lang="zh-CN"/>
          </a:p>
        </p:txBody>
      </p:sp>
      <p:sp>
        <p:nvSpPr>
          <p:cNvPr id="104900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健康养老产业不断发展，养老服务供给能力不断提升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老年人口数量持续增长，老龄化程度不断加深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养老服务需求多样化，包括生活照料、医疗护理、精神慰藉等方面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政府支持力度加大，出台多项政策措施促进健康养老产业发展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2024年老龄化趋势分析</a:t>
            </a:r>
            <a:endParaRPr altLang="en-US" lang="zh-CN"/>
          </a:p>
        </p:txBody>
      </p:sp>
      <p:sp>
        <p:nvSpPr>
          <p:cNvPr id="1049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老龄化人口数量及比例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2687367" y="3222383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476649" y="3296832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215693" y="3515943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4840340" y="3701158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480724" y="3890610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3821608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3024507" y="3649104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3063244" y="3688447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663356" y="289492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001457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4165455" y="2778714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3167303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2877980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6970918" y="2705476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009656" y="2744819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3932423" y="3502627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3609156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350952" y="3721132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3992297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009850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4360911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097583" y="4074614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413901" y="3789528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261089" y="2893717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2846506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1014984" y="2913691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2024年老龄化人口数量：约3亿人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175340" y="2913691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老龄化人口比例：约20%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老龄化对健康养老产业的影响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需求增长：随着老龄人口的增加，对健康养老服务的需求将大幅增长。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产业升级：老龄化趋势将促使健康养老产业不断升级和创新。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政策支持：政府将出台相关政策，支持健康养老产业的发展。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投资机会：老龄化趋势将为健康养老产业带来巨大的投资机会。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应对老龄化的挑战与机遇</a:t>
            </a:r>
            <a:endParaRPr altLang="en-US" lang="zh-CN"/>
          </a:p>
        </p:txBody>
      </p:sp>
      <p:sp>
        <p:nvSpPr>
          <p:cNvPr id="104925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老龄化趋势：2024年中国65岁及以上老年人口将占总人口的14.9%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养老产业的发展机遇：随着老龄化趋势的加速，养老产业将迎来巨大的发展机遇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养老产业面临的挑战：如何满足老年人的多样化需求，提高养老服务质量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应对策略：政府、企业和社会应共同努力，加强政策支持、人才培养和创新发展，以应对老龄化带来的挑战和机遇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健康养老产业的发展策略</a:t>
            </a:r>
            <a:endParaRPr altLang="en-US" lang="zh-CN"/>
          </a:p>
        </p:txBody>
      </p:sp>
      <p:sp>
        <p:nvSpPr>
          <p:cNvPr id="1049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政策支持与法规完善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政府出台相关政策，支持健康养老产业发展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完善法律法规，规范行业秩序，保障老年人权益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加大对健康养老产业的财政投入，提供税收优惠政策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建立健全长期护理保险制度，减轻老年人经济负担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产业创新与技术应用</a:t>
            </a:r>
            <a:endParaRPr altLang="en-US" lang="zh-CN"/>
          </a:p>
        </p:txBody>
      </p:sp>
      <p:sp>
        <p:nvSpPr>
          <p:cNvPr id="10494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利用先进技术提升健康养老服务质量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推动产业数字化转型，提高运营效率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加强跨界合作，实现资源共享与优势互补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创新服务模式，满足个性化养老需求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48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培养专业人才：通过高校、培训机构等途径培养具备专业技能和知识的人才。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引进外部人才：通过优惠政策、提高待遇等方式吸引外部优秀人才加入健康养老产业。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建立人才库：建立健康养老产业人才库，为产业发展提供充足的人才储备。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优化人才结构：优化人才结构，提高人才素质，推动产业升级和转型。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跨界合作与资源整合</a:t>
            </a:r>
            <a:endParaRPr altLang="en-US" lang="zh-CN"/>
          </a:p>
        </p:txBody>
      </p:sp>
      <p:sp>
        <p:nvSpPr>
          <p:cNvPr id="10495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健康养老产业应加强与其他行业的合作，共同开发适合老年人需求的产品和服务。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与政府、社区、企业等多方合作，共同推动健康养老产业的可持续发展。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通过跨界合作与资源整合，提高健康养老产业的整体竞争力，更好地应对老龄化挑战。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整合医疗、康复、护理、教育等多方面的资源，为老年人提供全方位的服务支持。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健康养老产业的未来展望</a:t>
            </a:r>
            <a:endParaRPr altLang="en-US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健康养老产业的发展趋势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多元化：满足不同老年人群体的多样化需求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智能化：利用先进技术提升养老服务效率和质量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社区化：构建以社区为基础的养老服务体系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市场化：鼓励社会力量参与养老服务市场竞争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健康养老产业的未来模式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医养结合：将医疗与养老服务相结合，为老年人提供专业的医疗和康复服务。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智能化养老：利用互联网、物联网等技术，实现养老服务的智能化和个性化。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社区养老：建立以社区为基础的养老服务体系，提供日间照料、康复护理等服务。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多元化养老：满足不同老年人的需求，提供多种类型的养老服务，如家庭养老、机构养老等。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健康养老产业的可持续发展</a:t>
            </a:r>
            <a:endParaRPr altLang="en-US" lang="zh-CN"/>
          </a:p>
        </p:txBody>
      </p:sp>
      <p:sp>
        <p:nvSpPr>
          <p:cNvPr id="104978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政策支持：政府出台相关政策，鼓励健康养老产业的可持续发展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技术创新：利用先进技术，如人工智能、大数据等，提高养老服务的质量和效率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人才培养：加强养老服务专业人才的培养，提高服务水平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多元化服务：提供多元化的养老服务，满足不同老年人的需求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典型案例分析</a:t>
            </a:r>
            <a:endParaRPr altLang="en-US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国内外健康养老产业案例介绍</a:t>
            </a:r>
            <a:endParaRPr altLang="en-US" lang="zh-CN"/>
          </a:p>
        </p:txBody>
      </p:sp>
      <p:sp>
        <p:nvSpPr>
          <p:cNvPr id="104987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国外案例：美国太阳城养老社区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国内案例：上海亲和源养老社区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国外案例：日本介护保险制度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国内案例：北京九如城养老综合体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成功经验与启示</a:t>
            </a:r>
            <a:endParaRPr altLang="en-US" lang="zh-CN"/>
          </a:p>
        </p:txBody>
      </p:sp>
      <p:sp>
        <p:nvSpPr>
          <p:cNvPr id="10499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成功经验：提供个性化服务，满足老年人需求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成功经验：建立完善的养老服务体系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启示：注重人才培养，提高服务水平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成功经验：利用科技手段提升养老服务质量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案例的不足与改进方向</a:t>
            </a:r>
            <a:endParaRPr altLang="en-US" lang="zh-CN"/>
          </a:p>
        </p:txBody>
      </p:sp>
      <p:sp>
        <p:nvSpPr>
          <p:cNvPr id="105000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缺乏长期照护保险制度：需要建立和完善长期照护保险制度，减轻老年人及其家庭的经济负担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社区参与度不高：需要加强社区参与，提高老年人的社区归属感和参与度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医疗资源不足：需要增加医疗设施和医护人员，提高医疗服务质量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养老服务不够完善：需要提高养老服务的专业性和个性化，满足不同老年人的需求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0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2024-01-06T11:52:23Z</dcterms:created>
  <dcterms:modified xsi:type="dcterms:W3CDTF">2024-01-06T11:52:23Z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1fba3f78c9d7450c98d8e3cd7edcca9d_21</vt:lpwstr>
  </property>
</Properties>
</file>