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822" r:id="rId1"/>
    <p:sldMasterId id="2147492859" r:id="rId2"/>
  </p:sldMasterIdLst>
  <p:notesMasterIdLst>
    <p:notesMasterId r:id="rId3"/>
  </p:notesMasterIdLst>
  <p:sldIdLst>
    <p:sldId id="4473" r:id="rId4"/>
    <p:sldId id="4476" r:id="rId5"/>
    <p:sldId id="4479" r:id="rId6"/>
    <p:sldId id="4482" r:id="rId7"/>
    <p:sldId id="4485" r:id="rId8"/>
    <p:sldId id="4488" r:id="rId9"/>
    <p:sldId id="4491" r:id="rId10"/>
    <p:sldId id="4494" r:id="rId11"/>
    <p:sldId id="4497" r:id="rId12"/>
    <p:sldId id="4500" r:id="rId13"/>
    <p:sldId id="4503" r:id="rId14"/>
    <p:sldId id="4506" r:id="rId15"/>
    <p:sldId id="4509" r:id="rId16"/>
    <p:sldId id="4512" r:id="rId17"/>
    <p:sldId id="4515" r:id="rId18"/>
    <p:sldId id="4518" r:id="rId19"/>
    <p:sldId id="4521" r:id="rId20"/>
    <p:sldId id="4524" r:id="rId21"/>
    <p:sldId id="4527" r:id="rId22"/>
    <p:sldId id="4530" r:id="rId23"/>
    <p:sldId id="4533" r:id="rId24"/>
    <p:sldId id="4536" r:id="rId25"/>
    <p:sldId id="4539" r:id="rId26"/>
    <p:sldId id="4542" r:id="rId27"/>
    <p:sldId id="4545" r:id="rId28"/>
    <p:sldId id="4548" r:id="rId29"/>
    <p:sldId id="4551" r:id="rId30"/>
    <p:sldId id="4554" r:id="rId31"/>
    <p:sldId id="4557" r:id="rId32"/>
    <p:sldId id="4560" r:id="rId33"/>
    <p:sldId id="4563" r:id="rId34"/>
    <p:sldId id="4566" r:id="rId35"/>
    <p:sldId id="4569" r:id="rId36"/>
    <p:sldId id="4572" r:id="rId37"/>
    <p:sldId id="457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23" r:id="rId1"/>
    <p:sldLayoutId id="2147492824" r:id="rId2"/>
    <p:sldLayoutId id="2147492825" r:id="rId3"/>
    <p:sldLayoutId id="2147492826" r:id="rId4"/>
    <p:sldLayoutId id="2147492827" r:id="rId5"/>
    <p:sldLayoutId id="2147492828" r:id="rId6"/>
    <p:sldLayoutId id="2147492829" r:id="rId7"/>
    <p:sldLayoutId id="2147492830" r:id="rId8"/>
    <p:sldLayoutId id="2147492831" r:id="rId9"/>
    <p:sldLayoutId id="2147492832" r:id="rId10"/>
    <p:sldLayoutId id="21474928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60" r:id="rId1"/>
    <p:sldLayoutId id="2147492861" r:id="rId2"/>
    <p:sldLayoutId id="2147492862" r:id="rId3"/>
    <p:sldLayoutId id="2147492863" r:id="rId4"/>
    <p:sldLayoutId id="2147492864" r:id="rId5"/>
    <p:sldLayoutId id="2147492865" r:id="rId6"/>
    <p:sldLayoutId id="2147492866" r:id="rId7"/>
    <p:sldLayoutId id="2147492867" r:id="rId8"/>
    <p:sldLayoutId id="2147492868" r:id="rId9"/>
    <p:sldLayoutId id="2147492869" r:id="rId10"/>
    <p:sldLayoutId id="214749287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tags" Target="../tags/tag425.xml"/><Relationship Id="rId14" Type="http://schemas.openxmlformats.org/officeDocument/2006/relationships/tags" Target="../tags/tag426.xml"/><Relationship Id="rId15" Type="http://schemas.openxmlformats.org/officeDocument/2006/relationships/tags" Target="../tags/tag427.xml"/><Relationship Id="rId16" Type="http://schemas.openxmlformats.org/officeDocument/2006/relationships/tags" Target="../tags/tag428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tags" Target="../tags/tag452.xml"/><Relationship Id="rId10" Type="http://schemas.openxmlformats.org/officeDocument/2006/relationships/tags" Target="../tags/tag453.xml"/><Relationship Id="rId11" Type="http://schemas.openxmlformats.org/officeDocument/2006/relationships/tags" Target="../tags/tag454.xml"/><Relationship Id="rId12" Type="http://schemas.openxmlformats.org/officeDocument/2006/relationships/tags" Target="../tags/tag455.xml"/><Relationship Id="rId13" Type="http://schemas.openxmlformats.org/officeDocument/2006/relationships/tags" Target="../tags/tag456.xml"/><Relationship Id="rId14" Type="http://schemas.openxmlformats.org/officeDocument/2006/relationships/tags" Target="../tags/tag457.xml"/><Relationship Id="rId15" Type="http://schemas.openxmlformats.org/officeDocument/2006/relationships/tags" Target="../tags/tag458.xml"/><Relationship Id="rId16" Type="http://schemas.openxmlformats.org/officeDocument/2006/relationships/tags" Target="../tags/tag459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0.xml"/><Relationship Id="rId2" Type="http://schemas.openxmlformats.org/officeDocument/2006/relationships/tags" Target="../tags/tag461.xml"/><Relationship Id="rId3" Type="http://schemas.openxmlformats.org/officeDocument/2006/relationships/tags" Target="../tags/tag462.xml"/><Relationship Id="rId4" Type="http://schemas.openxmlformats.org/officeDocument/2006/relationships/tags" Target="../tags/tag463.xml"/><Relationship Id="rId5" Type="http://schemas.openxmlformats.org/officeDocument/2006/relationships/tags" Target="../tags/tag464.xml"/><Relationship Id="rId6" Type="http://schemas.openxmlformats.org/officeDocument/2006/relationships/tags" Target="../tags/tag465.xml"/><Relationship Id="rId7" Type="http://schemas.openxmlformats.org/officeDocument/2006/relationships/tags" Target="../tags/tag466.xml"/><Relationship Id="rId8" Type="http://schemas.openxmlformats.org/officeDocument/2006/relationships/tags" Target="../tags/tag467.xml"/><Relationship Id="rId9" Type="http://schemas.openxmlformats.org/officeDocument/2006/relationships/tags" Target="../tags/tag468.xml"/><Relationship Id="rId10" Type="http://schemas.openxmlformats.org/officeDocument/2006/relationships/tags" Target="../tags/tag469.xml"/><Relationship Id="rId11" Type="http://schemas.openxmlformats.org/officeDocument/2006/relationships/tags" Target="../tags/tag470.xml"/><Relationship Id="rId12" Type="http://schemas.openxmlformats.org/officeDocument/2006/relationships/tags" Target="../tags/tag471.xml"/><Relationship Id="rId13" Type="http://schemas.openxmlformats.org/officeDocument/2006/relationships/tags" Target="../tags/tag472.xml"/><Relationship Id="rId14" Type="http://schemas.openxmlformats.org/officeDocument/2006/relationships/tags" Target="../tags/tag473.xml"/><Relationship Id="rId15" Type="http://schemas.openxmlformats.org/officeDocument/2006/relationships/tags" Target="../tags/tag474.xml"/><Relationship Id="rId16" Type="http://schemas.openxmlformats.org/officeDocument/2006/relationships/tags" Target="../tags/tag475.xml"/><Relationship Id="rId17" Type="http://schemas.openxmlformats.org/officeDocument/2006/relationships/tags" Target="../tags/tag476.xml"/><Relationship Id="rId18" Type="http://schemas.openxmlformats.org/officeDocument/2006/relationships/tags" Target="../tags/tag477.xml"/><Relationship Id="rId19" Type="http://schemas.openxmlformats.org/officeDocument/2006/relationships/tags" Target="../tags/tag478.xml"/><Relationship Id="rId20" Type="http://schemas.openxmlformats.org/officeDocument/2006/relationships/tags" Target="../tags/tag479.xml"/><Relationship Id="rId21" Type="http://schemas.openxmlformats.org/officeDocument/2006/relationships/tags" Target="../tags/tag480.xml"/><Relationship Id="rId22" Type="http://schemas.openxmlformats.org/officeDocument/2006/relationships/tags" Target="../tags/tag481.xml"/><Relationship Id="rId23" Type="http://schemas.openxmlformats.org/officeDocument/2006/relationships/tags" Target="../tags/tag482.xml"/><Relationship Id="rId24" Type="http://schemas.openxmlformats.org/officeDocument/2006/relationships/tags" Target="../tags/tag483.xml"/><Relationship Id="rId25" Type="http://schemas.openxmlformats.org/officeDocument/2006/relationships/tags" Target="../tags/tag484.xml"/><Relationship Id="rId26" Type="http://schemas.openxmlformats.org/officeDocument/2006/relationships/tags" Target="../tags/tag485.xml"/><Relationship Id="rId27" Type="http://schemas.openxmlformats.org/officeDocument/2006/relationships/tags" Target="../tags/tag486.xml"/><Relationship Id="rId28" Type="http://schemas.openxmlformats.org/officeDocument/2006/relationships/tags" Target="../tags/tag487.xml"/><Relationship Id="rId29" Type="http://schemas.openxmlformats.org/officeDocument/2006/relationships/tags" Target="../tags/tag488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89.xml"/><Relationship Id="rId2" Type="http://schemas.openxmlformats.org/officeDocument/2006/relationships/tags" Target="../tags/tag490.xml"/><Relationship Id="rId3" Type="http://schemas.openxmlformats.org/officeDocument/2006/relationships/tags" Target="../tags/tag491.xml"/><Relationship Id="rId4" Type="http://schemas.openxmlformats.org/officeDocument/2006/relationships/tags" Target="../tags/tag492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93.xml"/><Relationship Id="rId2" Type="http://schemas.openxmlformats.org/officeDocument/2006/relationships/tags" Target="../tags/tag494.xml"/><Relationship Id="rId3" Type="http://schemas.openxmlformats.org/officeDocument/2006/relationships/tags" Target="../tags/tag495.xml"/><Relationship Id="rId4" Type="http://schemas.openxmlformats.org/officeDocument/2006/relationships/tags" Target="../tags/tag496.xml"/><Relationship Id="rId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97.xml"/><Relationship Id="rId2" Type="http://schemas.openxmlformats.org/officeDocument/2006/relationships/tags" Target="../tags/tag498.xml"/><Relationship Id="rId3" Type="http://schemas.openxmlformats.org/officeDocument/2006/relationships/tags" Target="../tags/tag499.xml"/><Relationship Id="rId4" Type="http://schemas.openxmlformats.org/officeDocument/2006/relationships/tags" Target="../tags/tag500.xml"/><Relationship Id="rId5" Type="http://schemas.openxmlformats.org/officeDocument/2006/relationships/tags" Target="../tags/tag501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2024年金属工程行业高效制造策略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金属工程行业现状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高效制造策略的必要性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高效制造策略的关键要素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高效制造策略的实施路径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高效制造策略的预期成果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金属工程行业现状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489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建筑行业需求保持稳定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新能源行业需求增长迅速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汽车行业需求增长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航空航天领域需求持续增加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</a:t>
            </a:r>
            <a:endParaRPr altLang="en-US" lang="zh-CN"/>
          </a:p>
        </p:txBody>
      </p:sp>
      <p:sp>
        <p:nvSpPr>
          <p:cNvPr id="10490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国内外企业竞争激烈，市场份额分散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技术创新成为企业核心竞争力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环保法规趋严，行业洗牌加速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产业链整合加速，协同效应显现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0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自动化和智能化制造技术的应用越来越广泛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金属材料的高效利用和循环再利用技术成为研究热点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数字化和信息化技术为金属工程行业提供了新的发展机遇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3D打印技术在金属零件制造中得到广泛应用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1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机遇：技术创新、新兴市场、绿色发展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挑战：资源短缺、环保法规严格、市场竞争激烈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应对策略：提高资源利用效率、加强环保合规、推进技术进步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未来展望：可持续发展、智能化制造、全球化合作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高效制造策略的必要性</a:t>
            </a:r>
            <a:endParaRPr altLang="en-US" dirty="0" lang="zh-CN"/>
          </a:p>
        </p:txBody>
      </p:sp>
      <p:sp>
        <p:nvSpPr>
          <p:cNvPr id="1049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提高生产效率的必要性</a:t>
            </a:r>
            <a:endParaRPr altLang="en-US" lang="zh-CN"/>
          </a:p>
        </p:txBody>
      </p:sp>
      <p:sp>
        <p:nvSpPr>
          <p:cNvPr id="10492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提高产品质量：通过提高生产效率，可以减少生产过程中的误差和缺陷，提高产品质量和可靠性，增强消费者对产品的信任和忠诚度。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降低成本：提高生产效率可以减少生产时间和资源消耗，降低生产成本，提高企业的盈利能力和竞争力。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满足市场需求：提高生产效率可以快速响应市场需求，增加产品供给，满足消费者需求，提高市场份额和品牌影响力。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促进企业发展：提高生产效率可以促进企业技术进步和产业升级，增强企业创新能力和市场竞争力，实现可持续发展。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降低成本的必要性</a:t>
            </a:r>
            <a:endParaRPr altLang="en-US" lang="zh-CN"/>
          </a:p>
        </p:txBody>
      </p:sp>
      <p:sp>
        <p:nvSpPr>
          <p:cNvPr id="10493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提高利润空间：通过降低成本，企业可以获得更多的利润空间，从而更好地应对市场竞争。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增强竞争力：降低成本可以使企业在价格上更具竞争力，从而获得更多的市场份额。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优化资源配置：降低成本可以促使企业更加合理地配置资源，提高资源利用效率。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提升产品质量：降低成本可以使得企业有更多的资源投入到产品研发和品质提升上，从而提升产品质量。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提升产品质量的必要性</a:t>
            </a:r>
            <a:endParaRPr altLang="en-US" lang="zh-CN"/>
          </a:p>
        </p:txBody>
      </p:sp>
      <p:sp>
        <p:nvSpPr>
          <p:cNvPr id="10493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提升产品质量是市场竞争的关键因素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提升产品质量是实现可持续发展的必要条件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高质量产品能够提高企业的核心竞争力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产品质量直接关系到企业的声誉和客户满意度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满足市场需求变化的必要性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高效制造策略能够降低生产成本，提高产品质量，增强企业的盈利能力。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金属工程行业市场竞争激烈，高效制造策略是提高竞争力的关键。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随着科技的发展和消费者需求的不断变化，高效制造策略能够快速响应市场变化，满足客户需求。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高效制造策略能够提高生产效率，缩短产品上市时间，抢占市场先机。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高效制造策略的关键要素</a:t>
            </a:r>
            <a:endParaRPr altLang="en-US" dirty="0" lang="zh-CN"/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工艺流程优化</a:t>
            </a:r>
            <a:endParaRPr altLang="en-US" lang="zh-CN"/>
          </a:p>
        </p:txBody>
      </p:sp>
      <p:sp>
        <p:nvSpPr>
          <p:cNvPr id="10495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减少生产环节，提高生产效率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建立标准化流程，降低生产成本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优化工艺参数，提高产品质量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引入自动化设备，降低人工成本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设备更新与维护</a:t>
            </a:r>
            <a:endParaRPr altLang="en-US" lang="zh-CN"/>
          </a:p>
        </p:txBody>
      </p:sp>
      <p:sp>
        <p:nvSpPr>
          <p:cNvPr id="10496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定期检查和维护设备，确保其正常运行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培训员工掌握设备操作和维护技能，提高设备使用效率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制定设备维护计划，确保设备得到及时保养和维护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及时更新设备和技术，提高生产效率和产品质量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生产信息化管理</a:t>
            </a:r>
            <a:endParaRPr altLang="en-US" lang="zh-CN"/>
          </a:p>
        </p:txBody>
      </p:sp>
      <p:sp>
        <p:nvSpPr>
          <p:cNvPr id="10497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关键要素：数据采集、生产计划、物流管理、设备监控等。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定义：利用信息技术对生产过程进行全面监控和管理，以提高生产效率和产品质量。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优势：实时监控、快速响应、减少浪费、提高生产效率。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实施难点：技术投入、人员培训、系统集成等。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7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培养内部人才：建立完善的培训体系，提升员工技能和素质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激励机制：制定合理的薪酬福利制度和晋升通道，激发员工的积极性和创造力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团队建设：加强团队协作，提高整体效率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引进外部人才：积极招聘具有丰富经验和专业技能的人才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供应链协同管理</a:t>
            </a:r>
            <a:endParaRPr altLang="en-US" lang="zh-CN"/>
          </a:p>
        </p:txBody>
      </p:sp>
      <p:sp>
        <p:nvSpPr>
          <p:cNvPr id="10498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优势：通过供应链协同管理，企业可以实现资源共享、降低成本、提高效率、增强市场竞争力等目标。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实施方法：建立供应链协同管理平台，制定协同管理计划和流程，加强与供应商、合作伙伴和客户的沟通和协作。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8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定义：供应链协同管理是指企业与其供应商、合作伙伴和客户之间在计划、生产、物流和销售等环节进行协同合作，以提高整个供应链的效率和竞争力。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关键要素：包括供应商选择与评估、采购协同、生产协同、物流协同和销售协同等。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高效制造策略的实施路径</a:t>
            </a:r>
            <a:endParaRPr altLang="en-US" dirty="0" lang="zh-CN"/>
          </a:p>
        </p:txBody>
      </p:sp>
      <p:sp>
        <p:nvSpPr>
          <p:cNvPr id="10498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制定合理的实施计划</a:t>
            </a:r>
            <a:endParaRPr altLang="en-US" lang="zh-CN"/>
          </a:p>
        </p:txBody>
      </p:sp>
      <p:sp>
        <p:nvSpPr>
          <p:cNvPr id="1049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明确目标：确保实施计划与高效制造策略的目标一致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分解任务：将整体策略分解为具体可行的任务和步骤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资源分配：合理分配人力、物力和财力等资源，确保实施计划的顺利进行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监控与调整：对实施计划进行实时监控，及时发现并解决问题，根据实际情况调整计划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499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投入更多资源进行技术研发，提高产品质量和生产效率。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鼓励创新思维，不断探索新的制造技术和工艺。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加强与高校、科研机构等的合作，引进先进技术并进行消化吸收再创新。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培养技术人才，提高企业整体技术水平和核心竞争力。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优化生产布局与资源配置</a:t>
            </a:r>
            <a:endParaRPr altLang="en-US" lang="zh-CN"/>
          </a:p>
        </p:txBody>
      </p:sp>
      <p:sp>
        <p:nvSpPr>
          <p:cNvPr id="10500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针对不同产品类型和生产需求，合理规划生产布局，提高生产效率和资源利用率。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优化生产线配置，确保各生产线之间的协调与配合，实现生产流程的顺畅与高效。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根据市场需求和产品特点，合理配置原材料、设备和人力资源，确保生产过程的稳定性和高效性。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引入先进的生产技术和设备，提高生产自动化水平，降低人工成本和生产周期。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建立完善的质量管理体系</a:t>
            </a:r>
            <a:endParaRPr altLang="en-US" lang="zh-CN"/>
          </a:p>
        </p:txBody>
      </p:sp>
      <p:sp>
        <p:nvSpPr>
          <p:cNvPr id="10500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制定严格的质量标准和规范，确保产品符合要求。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建立完善的质量检测流程，确保每个环节的质量控制。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提高员工的质量意识和技能水平，确保生产过程中的质量问题得到及时解决。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建立质量信息反馈机制，及时收集和分析质量问题，持续改进产品质量。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强化市场营销与品牌建设</a:t>
            </a:r>
            <a:endParaRPr altLang="en-US" lang="zh-CN"/>
          </a:p>
        </p:txBody>
      </p:sp>
      <p:sp>
        <p:nvSpPr>
          <p:cNvPr id="10501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开展多渠道营销活动，提高市场占有率。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制定有针对性的市场营销策略，提高品牌知名度和美誉度。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加强品牌形象塑造，提升品牌价值。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持续优化产品和服务，满足客户需求，增强客户忠诚度。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高效制造策略的预期成果</a:t>
            </a:r>
            <a:endParaRPr altLang="en-US" dirty="0" lang="zh-CN"/>
          </a:p>
        </p:txBody>
      </p:sp>
      <p:sp>
        <p:nvSpPr>
          <p:cNvPr id="1050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提高生产效率与降低成本的效果</a:t>
            </a:r>
            <a:endParaRPr altLang="en-US" lang="zh-CN"/>
          </a:p>
        </p:txBody>
      </p:sp>
      <p:sp>
        <p:nvSpPr>
          <p:cNvPr id="10502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提高生产效率：通过优化生产流程和减少浪费，实现更快速、高效的生产。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降低成本：通过减少浪费和降低能耗，实现更低的生产成本。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增加竞争力：提高生产效率和降低成本，使企业在市场上更具竞争力。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促进可持续发展：提高生产效率和降低成本，有助于企业实现可持续发展目标。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提升产品质量与满足市场需求的效果</a:t>
            </a:r>
            <a:endParaRPr altLang="en-US" lang="zh-CN"/>
          </a:p>
        </p:txBody>
      </p:sp>
      <p:sp>
        <p:nvSpPr>
          <p:cNvPr id="10502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提高产品合格率，减少不良品率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缩短产品研发周期，快速响应市场需求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降低生产成本，提高产品性价比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增强品牌影响力，提升客户满意度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增强企业核心竞争力与品牌影响力的效果</a:t>
            </a:r>
            <a:endParaRPr altLang="en-US" lang="zh-CN"/>
          </a:p>
        </p:txBody>
      </p:sp>
      <p:sp>
        <p:nvSpPr>
          <p:cNvPr id="10503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创新产品和服务，满足市场需求，提升客户满意度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提高生产效率，降低成本，增加利润空间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优化供应链管理，提升采购、物流等环节的效率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提升品牌形象和市场知名度，增加品牌价值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对行业发展的推动与引领效果</a:t>
            </a:r>
            <a:endParaRPr altLang="en-US" lang="zh-CN"/>
          </a:p>
        </p:txBody>
      </p:sp>
      <p:sp>
        <p:nvSpPr>
          <p:cNvPr id="10504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提高生产效率，降低成本，增强市场竞争力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促进技术进步，引领行业创新发展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提升产品质量，满足客户需求，增强品牌影响力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推动行业标准化、规范化发展，促进行业健康有序发展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50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持续推进高效制造策略的实施</a:t>
            </a:r>
            <a:endParaRPr altLang="en-US" lang="zh-CN"/>
          </a:p>
        </p:txBody>
      </p:sp>
      <p:sp>
        <p:nvSpPr>
          <p:cNvPr id="10505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优化供应链管理，降低生产成本，提高企业的市场竞争力。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制定详细的高效制造策略计划，明确目标、任务和时间节点。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加强技术研发和创新，提高金属工程行业的生产效率和产品质量。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加强人才培养和引进，提高企业的技术和管理水平。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加强行业交流与合作，共同提升行业水平</a:t>
            </a:r>
            <a:endParaRPr altLang="en-US" lang="zh-CN"/>
          </a:p>
        </p:txBody>
      </p:sp>
      <p:sp>
        <p:nvSpPr>
          <p:cNvPr id="10505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建立行业交流平台，促进信息共享与技术合作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鼓励企业间合作，实现资源整合与优势互补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开展产学研合作，推动科技创新与人才培养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加强国际合作，引进先进技术与管理经验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500"/>
          </a:bodyPr>
          <a:p>
            <a:r>
              <a:rPr altLang="en-US" lang="zh-CN"/>
              <a:t>关注新技术、新工艺的发展与应用，不断创新升级</a:t>
            </a:r>
            <a:endParaRPr altLang="en-US" lang="zh-CN"/>
          </a:p>
        </p:txBody>
      </p:sp>
      <p:sp>
        <p:nvSpPr>
          <p:cNvPr id="10506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金属工程行业应关注新技术、新工艺的发展趋势，积极引进和应用先进的生产技术，提高生产效率和产品质量。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企业应加强与科研机构、高校等机构的合作，共同研发新技术、新工艺，推动行业的创新升级。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政府应加大对金属工程行业的支持力度，鼓励企业进行技术改造和升级，提高行业的整体竞争力。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企业应注重人才培养和引进，加强技术人员的培训和学习，提高企业的技术水平和创新能力。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积极参与国际竞争，提升中国金属工程行业的国际影响力</a:t>
            </a:r>
            <a:endParaRPr altLang="en-US" lang="zh-CN"/>
          </a:p>
        </p:txBody>
      </p:sp>
      <p:sp>
        <p:nvSpPr>
          <p:cNvPr id="10506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提升技术水平：加大研发投入，提高自主创新能力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拓展国际市场：积极参与国际竞争，扩大市场份额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培养国际化人才：加强人才培养和引进，提高团队国际化水平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建立国际合作机制：与国际先进企业开展合作，共同推动金属工程行业的发展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7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5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35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40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44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501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2024-01-05T06:12:23Z</dcterms:created>
  <dcterms:modified xsi:type="dcterms:W3CDTF">2024-01-05T06:12:23Z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110fe7afd1414273baa95d1d1908e01d_21</vt:lpwstr>
  </property>
</Properties>
</file>