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597" r:id="rId1"/>
    <p:sldMasterId id="2147503634" r:id="rId2"/>
  </p:sldMasterIdLst>
  <p:notesMasterIdLst>
    <p:notesMasterId r:id="rId3"/>
  </p:notesMasterIdLst>
  <p:sldIdLst>
    <p:sldId id="8809" r:id="rId4"/>
    <p:sldId id="8813" r:id="rId5"/>
    <p:sldId id="8817" r:id="rId6"/>
    <p:sldId id="8820" r:id="rId7"/>
    <p:sldId id="8823" r:id="rId8"/>
    <p:sldId id="8826" r:id="rId9"/>
    <p:sldId id="8829" r:id="rId10"/>
    <p:sldId id="8832" r:id="rId11"/>
    <p:sldId id="8835" r:id="rId12"/>
    <p:sldId id="8838" r:id="rId13"/>
    <p:sldId id="8841" r:id="rId14"/>
    <p:sldId id="8844" r:id="rId15"/>
    <p:sldId id="8847" r:id="rId16"/>
    <p:sldId id="8850" r:id="rId17"/>
    <p:sldId id="8853" r:id="rId18"/>
    <p:sldId id="8856" r:id="rId19"/>
    <p:sldId id="8859" r:id="rId2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tableStyles" Target="tableStyle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image" Target="../media/image1.png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image" Target="../media/image1.png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bg_#color-2083&amp;1012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pic>
        <p:nvPicPr>
          <p:cNvPr id="2097155" name="图片 7" descr="C:/Users/kingsoft/AppData/Local/Temp/fig2wpp/@png2x_bg-2083&amp;11355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38200" y="1228725"/>
            <a:ext cx="10515600" cy="2300605"/>
          </a:xfrm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sz="70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年号占位符 8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38200" y="345938"/>
            <a:ext cx="10515600" cy="696566"/>
          </a:xfrm>
        </p:spPr>
        <p:txBody>
          <a:bodyPr anchor="ctr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altLang="en-US" dirty="0" lang="zh-CN"/>
              <a:t>年号</a:t>
            </a:r>
            <a:endParaRPr altLang="en-US" dirty="0" lang="zh-CN"/>
          </a:p>
        </p:txBody>
      </p:sp>
      <p:sp>
        <p:nvSpPr>
          <p:cNvPr id="1048678" name="文本占位符 14"/>
          <p:cNvSpPr>
            <a:spLocks noGrp="1"/>
          </p:cNvSpPr>
          <p:nvPr>
            <p:ph type="body" sz="quarter" idx="18" hasCustomPrompt="1"/>
            <p:custDataLst>
              <p:tags r:id="rId9"/>
            </p:custDataLst>
          </p:nvPr>
        </p:nvSpPr>
        <p:spPr>
          <a:xfrm>
            <a:off x="3835908" y="4054919"/>
            <a:ext cx="4517008" cy="591947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anchor="ctr" wrap="square">
            <a:normAutofit/>
          </a:bodyPr>
          <a:lstStyle>
            <a:lvl1pPr algn="ctr" indent="0"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" descr="C:/Users/kingsoft/AppData/Local/Temp/fig2wpp/@png2x_bg1-2083&amp;10884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5248275"/>
            <a:ext cx="12188825" cy="1609090"/>
          </a:xfrm>
          <a:prstGeom prst="rect"/>
        </p:spPr>
      </p:pic>
      <p:sp>
        <p:nvSpPr>
          <p:cNvPr id="1048690" name="Rectangle 17_#color-2083&amp;10168"/>
          <p:cNvSpPr/>
          <p:nvPr userDrawn="1">
            <p:custDataLst>
              <p:tags r:id="rId3"/>
            </p:custDataLst>
          </p:nvPr>
        </p:nvSpPr>
        <p:spPr>
          <a:xfrm>
            <a:off x="1527048" y="1655064"/>
            <a:ext cx="978408" cy="118872"/>
          </a:xfrm>
          <a:prstGeom prst="roundRect">
            <a:avLst>
              <a:gd name="adj" fmla="val 48462"/>
            </a:avLst>
          </a:prstGeom>
          <a:solidFill>
            <a:schemeClr val="accent1"/>
          </a:solidFill>
        </p:spPr>
      </p:sp>
      <p:sp>
        <p:nvSpPr>
          <p:cNvPr id="104869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488948" y="149225"/>
            <a:ext cx="10195052" cy="1382649"/>
          </a:xfrm>
        </p:spPr>
        <p:txBody>
          <a:bodyPr anchor="b" wrap="square">
            <a:normAutofit/>
          </a:bodyPr>
          <a:lstStyle>
            <a:lvl1pPr>
              <a:defRPr sz="4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bg_#color-2083&amp;10185"/>
          <p:cNvSpPr/>
          <p:nvPr userDrawn="1">
            <p:custDataLst>
              <p:tags r:id="rId1"/>
            </p:custDataLst>
          </p:nvPr>
        </p:nvSpPr>
        <p:spPr>
          <a:xfrm>
            <a:off x="1524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pic>
        <p:nvPicPr>
          <p:cNvPr id="2097159" name="图片 8" descr="C:/Users/kingsoft/AppData/Local/Temp/fig2wpp/@png2x_bg-2083&amp;11381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588" y="0"/>
            <a:ext cx="12188825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619250" y="3598545"/>
            <a:ext cx="9735185" cy="2066925"/>
          </a:xfrm>
        </p:spPr>
        <p:txBody>
          <a:bodyPr anchor="t" wrap="square">
            <a:normAutofit/>
          </a:bodyPr>
          <a:lstStyle>
            <a:lvl1pPr algn="l">
              <a:defRPr sz="54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619250" y="441960"/>
            <a:ext cx="10325100" cy="3040380"/>
          </a:xfrm>
        </p:spPr>
        <p:txBody>
          <a:bodyPr anchor="b" wrap="square">
            <a:normAutofit/>
          </a:bodyPr>
          <a:lstStyle>
            <a:lvl1pPr algn="l" indent="0" marL="0">
              <a:buNone/>
              <a:defRPr b="1" sz="11900">
                <a:solidFill>
                  <a:srgbClr val="FFFFFF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0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bg_#color-2083&amp;1012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pic>
        <p:nvPicPr>
          <p:cNvPr id="2097161" name="图片 7" descr="C:/Users/kingsoft/AppData/Local/Temp/fig2wpp/@png2x_bg-2083&amp;11355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4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38198" y="1316350"/>
            <a:ext cx="10515000" cy="2139650"/>
          </a:xfrm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sz="70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年号占位符 8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38198" y="465900"/>
            <a:ext cx="10514999" cy="504000"/>
          </a:xfrm>
        </p:spPr>
        <p:txBody>
          <a:bodyPr anchor="ctr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altLang="en-US" dirty="0" lang="zh-CN"/>
              <a:t>年号</a:t>
            </a:r>
            <a:endParaRPr altLang="en-US" dirty="0" lang="zh-CN"/>
          </a:p>
        </p:txBody>
      </p:sp>
      <p:sp>
        <p:nvSpPr>
          <p:cNvPr id="1048784" name="文本占位符 14"/>
          <p:cNvSpPr>
            <a:spLocks noGrp="1"/>
          </p:cNvSpPr>
          <p:nvPr>
            <p:ph type="body" sz="quarter" idx="18" hasCustomPrompt="1"/>
            <p:custDataLst>
              <p:tags r:id="rId9"/>
            </p:custDataLst>
          </p:nvPr>
        </p:nvSpPr>
        <p:spPr>
          <a:xfrm>
            <a:off x="3835908" y="4054919"/>
            <a:ext cx="4517008" cy="591947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anchor="ctr" wrap="square">
            <a:normAutofit/>
          </a:bodyPr>
          <a:lstStyle>
            <a:lvl1pPr algn="ctr" indent="0"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5.xml"/><Relationship Id="rId13" Type="http://schemas.openxmlformats.org/officeDocument/2006/relationships/image" Target="../media/image3.png"/><Relationship Id="rId14" Type="http://schemas.openxmlformats.org/officeDocument/2006/relationships/tags" Target="../tags/tag66.xml"/><Relationship Id="rId15" Type="http://schemas.openxmlformats.org/officeDocument/2006/relationships/tags" Target="../tags/tag67.xml"/><Relationship Id="rId16" Type="http://schemas.openxmlformats.org/officeDocument/2006/relationships/tags" Target="../tags/tag68.xml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598" r:id="rId1"/>
    <p:sldLayoutId id="2147503599" r:id="rId2"/>
    <p:sldLayoutId id="2147503600" r:id="rId3"/>
    <p:sldLayoutId id="2147503601" r:id="rId4"/>
    <p:sldLayoutId id="2147503602" r:id="rId5"/>
    <p:sldLayoutId id="2147503603" r:id="rId6"/>
    <p:sldLayoutId id="2147503604" r:id="rId7"/>
    <p:sldLayoutId id="2147503605" r:id="rId8"/>
    <p:sldLayoutId id="2147503606" r:id="rId9"/>
    <p:sldLayoutId id="2147503607" r:id="rId10"/>
    <p:sldLayoutId id="21475036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 descr="C:/Users/kingsoft/AppData/Local/Temp/fig2wpp/Vector_#color-2083&amp;11386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5248275"/>
            <a:ext cx="12188825" cy="160909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635" r:id="rId1"/>
    <p:sldLayoutId id="2147503636" r:id="rId2"/>
    <p:sldLayoutId id="2147503637" r:id="rId3"/>
    <p:sldLayoutId id="2147503638" r:id="rId4"/>
    <p:sldLayoutId id="2147503639" r:id="rId5"/>
    <p:sldLayoutId id="2147503640" r:id="rId6"/>
    <p:sldLayoutId id="2147503641" r:id="rId7"/>
    <p:sldLayoutId id="2147503642" r:id="rId8"/>
    <p:sldLayoutId id="2147503643" r:id="rId9"/>
    <p:sldLayoutId id="2147503644" r:id="rId10"/>
    <p:sldLayoutId id="214750364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image" Target="../media/image4.png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tags" Target="../tags/tag131.xml"/><Relationship Id="rId18" Type="http://schemas.openxmlformats.org/officeDocument/2006/relationships/tags" Target="../tags/tag132.xml"/><Relationship Id="rId19" Type="http://schemas.openxmlformats.org/officeDocument/2006/relationships/tags" Target="../tags/tag133.xml"/><Relationship Id="rId20" Type="http://schemas.openxmlformats.org/officeDocument/2006/relationships/tags" Target="../tags/tag13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Relationship Id="rId19" Type="http://schemas.openxmlformats.org/officeDocument/2006/relationships/tags" Target="../tags/tag153.xml"/><Relationship Id="rId20" Type="http://schemas.openxmlformats.org/officeDocument/2006/relationships/tags" Target="../tags/tag154.xml"/><Relationship Id="rId21" Type="http://schemas.openxmlformats.org/officeDocument/2006/relationships/tags" Target="../tags/tag155.xml"/><Relationship Id="rId22" Type="http://schemas.openxmlformats.org/officeDocument/2006/relationships/tags" Target="../tags/tag156.xml"/><Relationship Id="rId23" Type="http://schemas.openxmlformats.org/officeDocument/2006/relationships/tags" Target="../tags/tag157.xml"/><Relationship Id="rId24" Type="http://schemas.openxmlformats.org/officeDocument/2006/relationships/tags" Target="../tags/tag158.xml"/><Relationship Id="rId25" Type="http://schemas.openxmlformats.org/officeDocument/2006/relationships/tags" Target="../tags/tag159.xml"/><Relationship Id="rId26" Type="http://schemas.openxmlformats.org/officeDocument/2006/relationships/tags" Target="../tags/tag160.xml"/><Relationship Id="rId27" Type="http://schemas.openxmlformats.org/officeDocument/2006/relationships/tags" Target="../tags/tag161.xml"/><Relationship Id="rId28" Type="http://schemas.openxmlformats.org/officeDocument/2006/relationships/tags" Target="../tags/tag162.xml"/><Relationship Id="rId29" Type="http://schemas.openxmlformats.org/officeDocument/2006/relationships/tags" Target="../tags/tag163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tags" Target="../tags/tag262.xml"/><Relationship Id="rId22" Type="http://schemas.openxmlformats.org/officeDocument/2006/relationships/tags" Target="../tags/tag263.xml"/><Relationship Id="rId23" Type="http://schemas.openxmlformats.org/officeDocument/2006/relationships/tags" Target="../tags/tag264.xml"/><Relationship Id="rId24" Type="http://schemas.openxmlformats.org/officeDocument/2006/relationships/tags" Target="../tags/tag265.xml"/><Relationship Id="rId25" Type="http://schemas.openxmlformats.org/officeDocument/2006/relationships/tags" Target="../tags/tag266.xml"/><Relationship Id="rId26" Type="http://schemas.openxmlformats.org/officeDocument/2006/relationships/tags" Target="../tags/tag267.xml"/><Relationship Id="rId27" Type="http://schemas.openxmlformats.org/officeDocument/2006/relationships/tags" Target="../tags/tag268.xml"/><Relationship Id="rId28" Type="http://schemas.openxmlformats.org/officeDocument/2006/relationships/tags" Target="../tags/tag269.xml"/><Relationship Id="rId29" Type="http://schemas.openxmlformats.org/officeDocument/2006/relationships/tags" Target="../tags/tag270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tags" Target="../tags/tag291.xml"/><Relationship Id="rId22" Type="http://schemas.openxmlformats.org/officeDocument/2006/relationships/tags" Target="../tags/tag292.xml"/><Relationship Id="rId23" Type="http://schemas.openxmlformats.org/officeDocument/2006/relationships/tags" Target="../tags/tag293.xml"/><Relationship Id="rId24" Type="http://schemas.openxmlformats.org/officeDocument/2006/relationships/tags" Target="../tags/tag294.xml"/><Relationship Id="rId25" Type="http://schemas.openxmlformats.org/officeDocument/2006/relationships/tags" Target="../tags/tag295.xml"/><Relationship Id="rId26" Type="http://schemas.openxmlformats.org/officeDocument/2006/relationships/tags" Target="../tags/tag296.xml"/><Relationship Id="rId27" Type="http://schemas.openxmlformats.org/officeDocument/2006/relationships/tags" Target="../tags/tag297.xml"/><Relationship Id="rId28" Type="http://schemas.openxmlformats.org/officeDocument/2006/relationships/tags" Target="../tags/tag298.xml"/><Relationship Id="rId29" Type="http://schemas.openxmlformats.org/officeDocument/2006/relationships/tags" Target="../tags/tag299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28725"/>
            <a:ext cx="10515600" cy="2300605"/>
          </a:xfrm>
        </p:spPr>
        <p:txBody>
          <a:bodyPr wrap="square">
            <a:normAutofit/>
          </a:bodyPr>
          <a:p>
            <a:r>
              <a:rPr altLang="en-US" dirty="0" lang="zh-CN"/>
              <a:t>新时代下的小学教育难点与解决策略</a:t>
            </a:r>
            <a:endParaRPr altLang="en-US" dirty="0" lang="zh-CN"/>
          </a:p>
        </p:txBody>
      </p:sp>
      <p:sp>
        <p:nvSpPr>
          <p:cNvPr id="1048650" name="年份"/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838200" y="345938"/>
            <a:ext cx="10515600" cy="696566"/>
          </a:xfrm>
        </p:spPr>
        <p:txBody>
          <a:bodyPr wrap="square">
            <a:normAutofit/>
          </a:bodyPr>
          <a:p>
            <a:r>
              <a:rPr altLang="zh-CN" dirty="0" lang="en-US"/>
              <a:t>20XX</a:t>
            </a:r>
            <a:endParaRPr altLang="zh-CN" dirty="0" lang="en-US"/>
          </a:p>
        </p:txBody>
      </p:sp>
      <p:sp>
        <p:nvSpPr>
          <p:cNvPr id="1048652" name="文本占位符 14"/>
          <p:cNvSpPr>
            <a:spLocks noGrp="1"/>
          </p:cNvSpPr>
          <p:nvPr>
            <p:ph type="body" sz="quarter" idx="18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88948" y="149225"/>
            <a:ext cx="10195052" cy="1382649"/>
          </a:xfrm>
        </p:spPr>
        <p:txBody>
          <a:bodyPr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02" name="序号"/>
          <p:cNvSpPr txBox="1"/>
          <p:nvPr>
            <p:custDataLst>
              <p:tags r:id="rId2"/>
            </p:custDataLst>
          </p:nvPr>
        </p:nvSpPr>
        <p:spPr>
          <a:xfrm>
            <a:off x="1562549" y="2556795"/>
            <a:ext cx="1291141" cy="894398"/>
          </a:xfrm>
          <a:prstGeom prst="rect"/>
          <a:noFill/>
        </p:spPr>
        <p:txBody>
          <a:bodyPr anchor="b" anchorCtr="0" bIns="0" lIns="0" rIns="0" rtlCol="0" tIns="0" wrap="square">
            <a:normAutofit fontScale="91724" lnSpcReduction="20000"/>
          </a:bodyPr>
          <a:p>
            <a:pPr>
              <a:lnSpc>
                <a:spcPct val="100000"/>
              </a:lnSpc>
            </a:pPr>
            <a:r>
              <a:rPr dirty="0" sz="5800" lang="en-US">
                <a:solidFill>
                  <a:schemeClr val="accent1"/>
                </a:solidFill>
                <a:latin typeface="+mj-lt"/>
                <a:ea typeface="+mj-ea"/>
              </a:rPr>
              <a:t>01</a:t>
            </a:r>
            <a:endParaRPr dirty="0" sz="5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04" name="项标题"/>
          <p:cNvSpPr txBox="1"/>
          <p:nvPr>
            <p:custDataLst>
              <p:tags r:id="rId3"/>
            </p:custDataLst>
          </p:nvPr>
        </p:nvSpPr>
        <p:spPr>
          <a:xfrm>
            <a:off x="1553727" y="3555046"/>
            <a:ext cx="1697473" cy="1382713"/>
          </a:xfrm>
          <a:prstGeom prst="rect"/>
          <a:noFill/>
        </p:spPr>
        <p:txBody>
          <a:bodyPr anchor="t" bIns="0" lIns="0" rIns="0" rtlCol="0" tIns="0" wrap="square">
            <a:normAutofit fontScale="95652" lnSpcReduction="20000"/>
          </a:bodyPr>
          <a:p>
            <a:pPr>
              <a:lnSpc>
                <a:spcPct val="150000"/>
              </a:lnSpc>
            </a:pPr>
            <a:r>
              <a:rPr altLang="en-US" dirty="0" sz="23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新时代下的小学教育难点</a:t>
            </a:r>
            <a:endParaRPr altLang="en-US" dirty="0" sz="23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6" name="序号"/>
          <p:cNvSpPr txBox="1"/>
          <p:nvPr>
            <p:custDataLst>
              <p:tags r:id="rId4"/>
            </p:custDataLst>
          </p:nvPr>
        </p:nvSpPr>
        <p:spPr>
          <a:xfrm>
            <a:off x="5172711" y="2556795"/>
            <a:ext cx="1291141" cy="894398"/>
          </a:xfrm>
          <a:prstGeom prst="rect"/>
          <a:noFill/>
        </p:spPr>
        <p:txBody>
          <a:bodyPr anchor="b" anchorCtr="0" bIns="0" lIns="0" rIns="0" rtlCol="0" tIns="0" wrap="square">
            <a:normAutofit fontScale="91724" lnSpcReduction="20000"/>
          </a:bodyPr>
          <a:p>
            <a:pPr>
              <a:lnSpc>
                <a:spcPct val="100000"/>
              </a:lnSpc>
            </a:pPr>
            <a:r>
              <a:rPr dirty="0" sz="5800" lang="en-US">
                <a:solidFill>
                  <a:schemeClr val="accent1"/>
                </a:solidFill>
                <a:latin typeface="+mj-lt"/>
                <a:ea typeface="+mj-ea"/>
              </a:rPr>
              <a:t>02</a:t>
            </a:r>
            <a:endParaRPr dirty="0" sz="5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08" name="项标题"/>
          <p:cNvSpPr txBox="1"/>
          <p:nvPr>
            <p:custDataLst>
              <p:tags r:id="rId5"/>
            </p:custDataLst>
          </p:nvPr>
        </p:nvSpPr>
        <p:spPr>
          <a:xfrm>
            <a:off x="5163889" y="3555046"/>
            <a:ext cx="1697473" cy="138271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3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解决策略</a:t>
            </a:r>
            <a:endParaRPr altLang="en-US" dirty="0" sz="23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0" name="序号"/>
          <p:cNvSpPr txBox="1"/>
          <p:nvPr>
            <p:custDataLst>
              <p:tags r:id="rId6"/>
            </p:custDataLst>
          </p:nvPr>
        </p:nvSpPr>
        <p:spPr>
          <a:xfrm>
            <a:off x="8782873" y="2556795"/>
            <a:ext cx="1291141" cy="894398"/>
          </a:xfrm>
          <a:prstGeom prst="rect"/>
          <a:noFill/>
        </p:spPr>
        <p:txBody>
          <a:bodyPr anchor="b" anchorCtr="0" bIns="0" lIns="0" rIns="0" rtlCol="0" tIns="0" wrap="square">
            <a:normAutofit fontScale="91724" lnSpcReduction="20000"/>
          </a:bodyPr>
          <a:p>
            <a:pPr>
              <a:lnSpc>
                <a:spcPct val="100000"/>
              </a:lnSpc>
            </a:pPr>
            <a:r>
              <a:rPr dirty="0" sz="5800" lang="en-US">
                <a:solidFill>
                  <a:schemeClr val="accent1"/>
                </a:solidFill>
                <a:latin typeface="+mj-lt"/>
                <a:ea typeface="+mj-ea"/>
              </a:rPr>
              <a:t>03</a:t>
            </a:r>
            <a:endParaRPr dirty="0" sz="5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7"/>
            </p:custDataLst>
          </p:nvPr>
        </p:nvSpPr>
        <p:spPr>
          <a:xfrm>
            <a:off x="8774051" y="3555046"/>
            <a:ext cx="1697473" cy="138271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3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2024年的思考</a:t>
            </a:r>
            <a:endParaRPr altLang="en-US" dirty="0" sz="23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097165" name="图片 22" descr="C:/Users/kingsoft/AppData/Local/Temp/fig2wpp/@png2x_Line 1 (Stroke)_#color-2083&amp;11019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4193892" y="3336925"/>
            <a:ext cx="27305" cy="813435"/>
          </a:xfrm>
          <a:prstGeom prst="rect"/>
        </p:spPr>
      </p:pic>
      <p:pic>
        <p:nvPicPr>
          <p:cNvPr id="2097167" name="图片 23" descr="C:/Users/kingsoft/AppData/Local/Temp/fig2wpp/@png2x_Line 2 (Stroke)_#color-2083&amp;11020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7804054" y="3336925"/>
            <a:ext cx="27305" cy="813435"/>
          </a:xfrm>
          <a:prstGeom prst="rect"/>
        </p:spPr>
      </p:pic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p>
            <a:r>
              <a:rPr altLang="en-US" dirty="0" lang="zh-CN"/>
              <a:t>新时代下的小学教育难点</a:t>
            </a:r>
            <a:endParaRPr altLang="en-US" dirty="0" lang="zh-CN"/>
          </a:p>
        </p:txBody>
      </p:sp>
      <p:sp>
        <p:nvSpPr>
          <p:cNvPr id="10488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619250" y="127000"/>
            <a:ext cx="10325100" cy="3355475"/>
          </a:xfrm>
        </p:spPr>
        <p:txBody>
          <a:bodyPr anchor="b"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教育资源不均衡</a:t>
            </a:r>
            <a:endParaRPr altLang="en-US" lang="zh-CN"/>
          </a:p>
        </p:txBody>
      </p:sp>
      <p:sp>
        <p:nvSpPr>
          <p:cNvPr id="10488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教育资源投入不足，设施设备不完善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优秀师资力量缺乏，影响教学质量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不同地区之间的教育资源分配不均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城市与农村之间的教育资源差距大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教育方式落后</a:t>
            </a:r>
            <a:endParaRPr altLang="en-US" lang="zh-CN"/>
          </a:p>
        </p:txBody>
      </p:sp>
      <p:sp>
        <p:nvSpPr>
          <p:cNvPr id="10489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传统讲授式教学仍占主导地位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缺乏创新性和实践性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难以适应学生个性化需求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难以培养学生的创新思维和解决问题的能力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学生个性化需求难以满足</a:t>
            </a:r>
            <a:endParaRPr altLang="en-US" lang="zh-CN"/>
          </a:p>
        </p:txBody>
      </p:sp>
      <p:sp>
        <p:nvSpPr>
          <p:cNvPr id="10490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当前教育模式下，学生个性化需求难以得到充分满足，导致学生学习兴趣和动力不足。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教师缺乏对学生个性化需求的了解和关注，缺乏有效的评估和反馈机制。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学校缺乏多样化的课程设置和教学资源，无法满足学生多元化的学习需求。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传统的教学方式难以适应不同学生的需求，缺乏针对性的教学策略。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教师素质参差不齐</a:t>
            </a:r>
            <a:endParaRPr altLang="en-US" lang="zh-CN"/>
          </a:p>
        </p:txBody>
      </p:sp>
      <p:sp>
        <p:nvSpPr>
          <p:cNvPr id="10490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部分教师缺乏专业素养和教学能力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教师职业发展通道不畅通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教师培训和进修机制不完善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教师队伍中存在师德师风问题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p>
            <a:r>
              <a:rPr altLang="en-US" dirty="0" lang="zh-CN"/>
              <a:t>解决策略</a:t>
            </a:r>
            <a:endParaRPr altLang="en-US" dirty="0" lang="zh-CN"/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619250" y="127000"/>
            <a:ext cx="10325100" cy="3355475"/>
          </a:xfrm>
        </p:spPr>
        <p:txBody>
          <a:bodyPr anchor="b"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优化教育资源配置</a:t>
            </a:r>
            <a:endParaRPr altLang="en-US" lang="zh-CN"/>
          </a:p>
        </p:txBody>
      </p:sp>
      <p:sp>
        <p:nvSpPr>
          <p:cNvPr id="10492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加大投入，提高教育经费占GDP的比重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优化城乡教育资源分配，促进教育公平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加强教师队伍建设，提高教师待遇和素质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推进数字化教育，利用信息技术提高教育质量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创新教育方式</a:t>
            </a:r>
            <a:endParaRPr altLang="en-US" lang="zh-CN"/>
          </a:p>
        </p:txBody>
      </p:sp>
      <p:sp>
        <p:nvSpPr>
          <p:cNvPr id="10492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注重培养学生的创新思维和创新能力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利用信息技术手段，提高教学效果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开展多元化教育活动，激发学生的学习兴趣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加强教师培训，提高教师的专业素养和教学水平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关注学生个性化需求</a:t>
            </a:r>
            <a:endParaRPr altLang="en-US" lang="zh-CN"/>
          </a:p>
        </p:txBody>
      </p:sp>
      <p:sp>
        <p:nvSpPr>
          <p:cNvPr id="10493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实施个性化教学，关注每个学生的特点和需求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注重学生的心理健康，提供心理辅导和关怀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开展多元化的教育活动，激发学生的学习兴趣和创造力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制定个性化的学习计划，帮助学生发挥潜力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提高教师素质</a:t>
            </a:r>
            <a:endParaRPr altLang="en-US" lang="zh-CN"/>
          </a:p>
        </p:txBody>
      </p:sp>
      <p:sp>
        <p:nvSpPr>
          <p:cNvPr id="10493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培训在职教师，提升教学水平和教育理念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加强教师职业道德建设，提高师德水平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鼓励教师参与学术研究，提高学术素养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建立完善的教师评价体系，激励教师不断进步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p>
            <a:r>
              <a:rPr altLang="en-US" dirty="0" lang="zh-CN"/>
              <a:t>2024年的思考</a:t>
            </a:r>
            <a:endParaRPr altLang="en-US" dirty="0" lang="zh-CN"/>
          </a:p>
        </p:txBody>
      </p:sp>
      <p:sp>
        <p:nvSpPr>
          <p:cNvPr id="10494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619250" y="127000"/>
            <a:ext cx="10325100" cy="3355475"/>
          </a:xfrm>
        </p:spPr>
        <p:txBody>
          <a:bodyPr anchor="b"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未来教育发展趋势</a:t>
            </a:r>
            <a:endParaRPr altLang="en-US" lang="zh-CN"/>
          </a:p>
        </p:txBody>
      </p:sp>
      <p:sp>
        <p:nvSpPr>
          <p:cNvPr id="10494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创客教育将逐渐普及，培养学生的创新能力和实践能力将更加重要。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教育公平性将得到进一步关注和改善，优质教育资源将更加普及。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人工智能在教育中的应用将更加广泛，个性化教育将得到进一步发展。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混合式学习模式将成为主流，线上和线下教育将深度融合。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应对挑战的策略</a:t>
            </a:r>
            <a:endParaRPr altLang="en-US" lang="zh-CN"/>
          </a:p>
        </p:txBody>
      </p:sp>
      <p:sp>
        <p:nvSpPr>
          <p:cNvPr id="10495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创新教育方式：利用科技手段提高教学质量和效果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家校合作：加强与家长的沟通与合作，共同促进学生的成长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关注学生心理健康：加强心理健康教育，关注学生情感需求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加强师资培训：提高教师专业素养和教育教学能力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展望未来教育发展</a:t>
            </a:r>
            <a:endParaRPr altLang="en-US" lang="zh-CN"/>
          </a:p>
        </p:txBody>
      </p:sp>
      <p:sp>
        <p:nvSpPr>
          <p:cNvPr id="10496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人工智能在教育中的应用将更加广泛，个性化教育将得到进一步发展。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教育将更加注重学生的心理健康和情感关怀，促进学生全面健康成长。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在线教育将继续发展，突破地域和时间的限制，让更多人接受高质量的教育资源。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未来教育将更加注重培养学生的创新能力和实践能力，以适应社会发展的需要。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8" y="1316350"/>
            <a:ext cx="10515000" cy="2139650"/>
          </a:xfrm>
        </p:spPr>
        <p:txBody>
          <a:bodyPr wrap="square"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710" name="年号"/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838198" y="465900"/>
            <a:ext cx="10514999" cy="504000"/>
          </a:xfrm>
        </p:spPr>
        <p:txBody>
          <a:bodyPr wrap="square">
            <a:normAutofit/>
          </a:bodyPr>
          <a:p>
            <a:r>
              <a:rPr altLang="zh-CN" lang="en-US"/>
              <a:t>20XX</a:t>
            </a:r>
            <a:endParaRPr altLang="zh-CN" lang="en-US"/>
          </a:p>
        </p:txBody>
      </p:sp>
      <p:sp>
        <p:nvSpPr>
          <p:cNvPr id="1049712" name="文本占位符 4"/>
          <p:cNvSpPr>
            <a:spLocks noGrp="1"/>
          </p:cNvSpPr>
          <p:nvPr>
            <p:ph type="body" sz="quarter" idx="18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"/>
  <p:tag name="KSO_WM_UNIT_NOCLEAR" val="0"/>
  <p:tag name="KSO_WM_UNIT_VALUE" val="1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  <p:tag name="KSO_WM_UNIT_SUBTYPE" val="b"/>
  <p:tag name="KSO_WM_UNIT_PRESET_TEXT" val="署名"/>
  <p:tag name="KSO_WM_UNIT_NOCLEAR" val="0"/>
  <p:tag name="KSO_WM_UNIT_VALUE" val="14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18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188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188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88_1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PRESET_TEXT" val="单击此处添加文档标题"/>
</p:tagLst>
</file>

<file path=ppt/tags/tag73.xml><?xml version="1.0" encoding="utf-8"?>
<p:tagLst xmlns:p="http://schemas.openxmlformats.org/presentationml/2006/main">
  <p:tag name="KSO_WM_UNIT_SUBTYPE" val="e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3188_1*f*2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PRESET_TEXT" val="20XX"/>
</p:tagLst>
</file>

<file path=ppt/tags/tag74.xml><?xml version="1.0" encoding="utf-8"?>
<p:tagLst xmlns:p="http://schemas.openxmlformats.org/presentationml/2006/main">
  <p:tag name="KSO_WM_UNIT_SUBTYPE" val="b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188_1*f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VALUE" val="14"/>
  <p:tag name="KSO_WM_UNIT_PRESET_TEXT" val="汇报人：WPS"/>
</p:tagLst>
</file>

<file path=ppt/tags/tag75.xml><?xml version="1.0" encoding="utf-8"?>
<p:tagLst xmlns:p="http://schemas.openxmlformats.org/presentationml/2006/main">
  <p:tag name="KSO_WM_SLIDE_ID" val="custom202331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188"/>
  <p:tag name="KSO_WM_SLIDE_LAYOUT" val="a_f"/>
  <p:tag name="KSO_WM_SLIDE_LAYOUT_CNT" val="1_2"/>
  <p:tag name="KSO_WM_SLIDE_TYPE" val="title"/>
  <p:tag name="KSO_WM_SLIDE_SUBTYPE" val="pureTxt"/>
  <p:tag name="KSO_WM_TEMPLATE_THUMBS_INDEX" val="1、9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3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188_3*l_h_i*1_1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188_3*l_h_a*1_1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3188_3*l_h_i*1_2_2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188_3*l_h_a*1_2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3188_3*l_h_i*1_3_2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188_3*l_h_a*1_3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3*l_h_i*1_2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3*l_h_i*1_3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</p:tagLst>
</file>

<file path=ppt/tags/tag85.xml><?xml version="1.0" encoding="utf-8"?>
<p:tagLst xmlns:p="http://schemas.openxmlformats.org/presentationml/2006/main">
  <p:tag name="KSO_WM_SLIDE_ID" val="custom20233188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3.0"/>
  <p:tag name="KSO_WM_BEAUTIFY_FLAG" val="#wm#"/>
  <p:tag name="KSO_WM_TEMPLATE_CATEGORY" val="custom"/>
  <p:tag name="KSO_WM_TEMPLATE_INDEX" val="202331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7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88_7*e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8.xml><?xml version="1.0" encoding="utf-8"?>
<p:tagLst xmlns:p="http://schemas.openxmlformats.org/presentationml/2006/main">
  <p:tag name="KSO_WM_SLIDE_ID" val="custom202331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88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7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88_7*e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6.xml><?xml version="1.0" encoding="utf-8"?>
<p:tagLst xmlns:p="http://schemas.openxmlformats.org/presentationml/2006/main">
  <p:tag name="KSO_WM_SLIDE_ID" val="custom202331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88"/>
  <p:tag name="KSO_WM_SLIDE_TYPE" val="sectionTitle"/>
  <p:tag name="KSO_WM_SLIDE_SUBTYPE" val="pureTxt"/>
  <p:tag name="KSO_WM_SLIDE_LAYOUT" val="a_e"/>
  <p:tag name="KSO_WM_SLIDE_LAYOUT_CNT" val="1_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7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88_7*e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9.xml><?xml version="1.0" encoding="utf-8"?>
<p:tagLst xmlns:p="http://schemas.openxmlformats.org/presentationml/2006/main">
  <p:tag name="KSO_WM_SLIDE_ID" val="custom202331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88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9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9*f*2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SUBTYPE" val="e"/>
  <p:tag name="KSO_WM_UNIT_NOCLEAR" val="0"/>
  <p:tag name="KSO_WM_UNIT_VALUE" val="8"/>
  <p:tag name="KSO_WM_UNIT_TYPE" val="f"/>
  <p:tag name="KSO_WM_UNIT_INDEX" val="2"/>
  <p:tag name="KSO_WM_UNIT_PRESET_TEXT" val="20XX"/>
</p:tagLst>
</file>

<file path=ppt/tags/tag302.xml><?xml version="1.0" encoding="utf-8"?>
<p:tagLst xmlns:p="http://schemas.openxmlformats.org/presentationml/2006/main">
  <p:tag name="KSO_WM_UNIT_SUBTYPE" val="b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188_9*f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VALUE" val="14"/>
  <p:tag name="KSO_WM_UNIT_PRESET_TEXT" val="汇报人：WPS"/>
</p:tagLst>
</file>

<file path=ppt/tags/tag303.xml><?xml version="1.0" encoding="utf-8"?>
<p:tagLst xmlns:p="http://schemas.openxmlformats.org/presentationml/2006/main">
  <p:tag name="KSO_WM_SLIDE_ID" val="custom202331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90">
      <a:dk1>
        <a:srgbClr val="000000"/>
      </a:dk1>
      <a:lt1>
        <a:srgbClr val="FFFFFF"/>
      </a:lt1>
      <a:dk2>
        <a:srgbClr val="00042D"/>
      </a:dk2>
      <a:lt2>
        <a:srgbClr val="FFFFFF"/>
      </a:lt2>
      <a:accent1>
        <a:srgbClr val="2D42FF"/>
      </a:accent1>
      <a:accent2>
        <a:srgbClr val="5475FF"/>
      </a:accent2>
      <a:accent3>
        <a:srgbClr val="6E4AFF"/>
      </a:accent3>
      <a:accent4>
        <a:srgbClr val="75BD42"/>
      </a:accent4>
      <a:accent5>
        <a:srgbClr val="30C0B4"/>
      </a:accent5>
      <a:accent6>
        <a:srgbClr val="8C73EE"/>
      </a:accent6>
      <a:hlink>
        <a:srgbClr val="658BD5"/>
      </a:hlink>
      <a:folHlink>
        <a:srgbClr val="A16AA5"/>
      </a:folHlink>
    </a:clrScheme>
    <a:fontScheme name="自定义 34">
      <a:majorFont>
        <a:latin typeface="MiSans Heavy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2024-01-05T12:37:58Z</dcterms:created>
  <dcterms:modified xsi:type="dcterms:W3CDTF">2024-01-05T12:37:58Z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9b950a4851064d0da3c4934267e2202a_21</vt:lpwstr>
  </property>
</Properties>
</file>