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780" r:id="rId1"/>
    <p:sldMasterId id="2147485817" r:id="rId2"/>
  </p:sldMasterIdLst>
  <p:notesMasterIdLst>
    <p:notesMasterId r:id="rId3"/>
  </p:notesMasterIdLst>
  <p:sldIdLst>
    <p:sldId id="1216" r:id="rId4"/>
    <p:sldId id="1220" r:id="rId5"/>
    <p:sldId id="1223" r:id="rId6"/>
    <p:sldId id="1226" r:id="rId7"/>
    <p:sldId id="1232" r:id="rId9"/>
    <p:sldId id="1235" r:id="rId10"/>
    <p:sldId id="1238" r:id="rId11"/>
    <p:sldId id="1241" r:id="rId12"/>
    <p:sldId id="1247" r:id="rId14"/>
    <p:sldId id="1250" r:id="rId15"/>
    <p:sldId id="1253" r:id="rId16"/>
    <p:sldId id="1256" r:id="rId17"/>
    <p:sldId id="1259" r:id="rId18"/>
    <p:sldId id="1265" r:id="rId20"/>
    <p:sldId id="1268" r:id="rId21"/>
    <p:sldId id="1271" r:id="rId22"/>
    <p:sldId id="1274" r:id="rId23"/>
    <p:sldId id="1277" r:id="rId24"/>
    <p:sldId id="1283" r:id="rId26"/>
    <p:sldId id="1286" r:id="rId27"/>
    <p:sldId id="1289" r:id="rId28"/>
    <p:sldId id="1292" r:id="rId29"/>
    <p:sldId id="1295" r:id="rId30"/>
    <p:sldId id="1301" r:id="rId32"/>
    <p:sldId id="1304" r:id="rId33"/>
    <p:sldId id="1307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781" r:id="rId1"/>
    <p:sldLayoutId id="2147485782" r:id="rId2"/>
    <p:sldLayoutId id="2147485783" r:id="rId3"/>
    <p:sldLayoutId id="2147485784" r:id="rId4"/>
    <p:sldLayoutId id="2147485785" r:id="rId5"/>
    <p:sldLayoutId id="2147485786" r:id="rId6"/>
    <p:sldLayoutId id="2147485787" r:id="rId7"/>
    <p:sldLayoutId id="2147485788" r:id="rId8"/>
    <p:sldLayoutId id="2147485789" r:id="rId9"/>
    <p:sldLayoutId id="2147485790" r:id="rId10"/>
    <p:sldLayoutId id="214748579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818" r:id="rId1"/>
    <p:sldLayoutId id="2147485819" r:id="rId2"/>
    <p:sldLayoutId id="2147485820" r:id="rId3"/>
    <p:sldLayoutId id="2147485821" r:id="rId4"/>
    <p:sldLayoutId id="2147485822" r:id="rId5"/>
    <p:sldLayoutId id="2147485823" r:id="rId6"/>
    <p:sldLayoutId id="2147485824" r:id="rId7"/>
    <p:sldLayoutId id="2147485825" r:id="rId8"/>
    <p:sldLayoutId id="2147485826" r:id="rId9"/>
    <p:sldLayoutId id="2147485827" r:id="rId10"/>
    <p:sldLayoutId id="214748582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tags" Target="../tags/tag171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tags" Target="../tags/tag204.xml"/><Relationship Id="rId18" Type="http://schemas.openxmlformats.org/officeDocument/2006/relationships/tags" Target="../tags/tag205.xml"/><Relationship Id="rId19" Type="http://schemas.openxmlformats.org/officeDocument/2006/relationships/tags" Target="../tags/tag206.xml"/><Relationship Id="rId20" Type="http://schemas.openxmlformats.org/officeDocument/2006/relationships/tags" Target="../tags/tag207.xml"/><Relationship Id="rId21" Type="http://schemas.openxmlformats.org/officeDocument/2006/relationships/tags" Target="../tags/tag208.xml"/><Relationship Id="rId22" Type="http://schemas.openxmlformats.org/officeDocument/2006/relationships/tags" Target="../tags/tag209.xml"/><Relationship Id="rId23" Type="http://schemas.openxmlformats.org/officeDocument/2006/relationships/tags" Target="../tags/tag210.xml"/><Relationship Id="rId24" Type="http://schemas.openxmlformats.org/officeDocument/2006/relationships/tags" Target="../tags/tag211.xml"/><Relationship Id="rId25" Type="http://schemas.openxmlformats.org/officeDocument/2006/relationships/tags" Target="../tags/tag212.xml"/><Relationship Id="rId26" Type="http://schemas.openxmlformats.org/officeDocument/2006/relationships/tags" Target="../tags/tag213.xml"/><Relationship Id="rId27" Type="http://schemas.openxmlformats.org/officeDocument/2006/relationships/tags" Target="../tags/tag214.xml"/><Relationship Id="rId28" Type="http://schemas.openxmlformats.org/officeDocument/2006/relationships/tags" Target="../tags/tag215.xml"/><Relationship Id="rId29" Type="http://schemas.openxmlformats.org/officeDocument/2006/relationships/tags" Target="../tags/tag216.xml"/><Relationship Id="rId30" Type="http://schemas.openxmlformats.org/officeDocument/2006/relationships/tags" Target="../tags/tag217.xml"/><Relationship Id="rId3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tags" Target="../tags/tag245.xml"/><Relationship Id="rId14" Type="http://schemas.openxmlformats.org/officeDocument/2006/relationships/tags" Target="../tags/tag246.xml"/><Relationship Id="rId15" Type="http://schemas.openxmlformats.org/officeDocument/2006/relationships/tags" Target="../tags/tag247.xml"/><Relationship Id="rId16" Type="http://schemas.openxmlformats.org/officeDocument/2006/relationships/tags" Target="../tags/tag248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tags" Target="../tags/tag288.xml"/><Relationship Id="rId14" Type="http://schemas.openxmlformats.org/officeDocument/2006/relationships/tags" Target="../tags/tag289.xml"/><Relationship Id="rId15" Type="http://schemas.openxmlformats.org/officeDocument/2006/relationships/tags" Target="../tags/tag290.xml"/><Relationship Id="rId16" Type="http://schemas.openxmlformats.org/officeDocument/2006/relationships/tags" Target="../tags/tag291.xml"/><Relationship Id="rId17" Type="http://schemas.openxmlformats.org/officeDocument/2006/relationships/tags" Target="../tags/tag292.xml"/><Relationship Id="rId18" Type="http://schemas.openxmlformats.org/officeDocument/2006/relationships/tags" Target="../tags/tag293.xml"/><Relationship Id="rId19" Type="http://schemas.openxmlformats.org/officeDocument/2006/relationships/tags" Target="../tags/tag294.xml"/><Relationship Id="rId20" Type="http://schemas.openxmlformats.org/officeDocument/2006/relationships/tags" Target="../tags/tag295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tags" Target="../tags/tag334.xml"/><Relationship Id="rId16" Type="http://schemas.openxmlformats.org/officeDocument/2006/relationships/tags" Target="../tags/tag335.xml"/><Relationship Id="rId17" Type="http://schemas.openxmlformats.org/officeDocument/2006/relationships/tags" Target="../tags/tag336.xml"/><Relationship Id="rId18" Type="http://schemas.openxmlformats.org/officeDocument/2006/relationships/tags" Target="../tags/tag337.xml"/><Relationship Id="rId19" Type="http://schemas.openxmlformats.org/officeDocument/2006/relationships/tags" Target="../tags/tag338.xml"/><Relationship Id="rId20" Type="http://schemas.openxmlformats.org/officeDocument/2006/relationships/tags" Target="../tags/tag339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>
            <a:normAutofit fontScale="93704"/>
          </a:bodyPr>
          <a:p>
            <a:r>
              <a:rPr altLang="en-US" dirty="0" lang="zh-CN"/>
              <a:t>2024年数据科学与分析行业工作总结及展望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数据科学与分析行业概述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2024年数据科学与分析行业工作总结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数据科学与分析行业面临的挑战与问题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展望未来：数据科学与分析行业发展趋势与机遇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结论与建议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数据科学与分析行业概述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890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数据科学与分析行业的定义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数据科学与分析行业的发展历程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数据科学与分析行业的主要应用领域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2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数据科学与分析行业的发展趋势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行业现状与市场规模</a:t>
            </a:r>
            <a:endParaRPr altLang="en-US" lang="zh-CN"/>
          </a:p>
        </p:txBody>
      </p:sp>
      <p:sp>
        <p:nvSpPr>
          <p:cNvPr id="10489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数据科学与分析行业概述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行业主要参与者与竞争格局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行业面临的挑战与机遇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市场规模与增长趋势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行业发展趋势与挑战</a:t>
            </a:r>
            <a:endParaRPr altLang="en-US" lang="zh-CN"/>
          </a:p>
        </p:txBody>
      </p:sp>
      <p:sp>
        <p:nvSpPr>
          <p:cNvPr id="104903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行业规模不断扩大，未来将保持快速增长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数据科学与分析技术不断创新，为行业带来更多可能性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人工智能、大数据等新技术对行业产生深远影响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行业面临数据安全、隐私保护等挑战，需要加强技术和管理措施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2024年数据科学与分析行业工作总结</a:t>
            </a:r>
            <a:endParaRPr altLang="en-US" lang="zh-CN"/>
          </a:p>
        </p:txBody>
      </p:sp>
      <p:sp>
        <p:nvSpPr>
          <p:cNvPr id="104909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数据收集与处理</a:t>
            </a:r>
            <a:endParaRPr altLang="en-US" lang="zh-CN"/>
          </a:p>
        </p:txBody>
      </p:sp>
      <p:sp>
        <p:nvSpPr>
          <p:cNvPr id="10491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数据质量：数据质量和标准在2024年得到了更多关注，行业致力于提高数据质量，减少数据误差和偏差，为决策提供更可靠的数据支持。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数据收集：2024年数据科学与分析行业在数据收集方面取得了重要进展，包括多种来源的数据整合和标准化。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数据处理：在数据处理方面，行业采用了先进的技术和工具，提高了数据处理效率和准确性，为后续的数据分析和应用提供了有力支持。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数据安全：随着数据量的增加，数据安全问题也日益突出。2024年，数据科学与分析行业在数据安全方面采取了多项措施，包括加密、备份和恢复等，确保数据的安全性和完整性。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数据分析与挖掘</a:t>
            </a:r>
            <a:endParaRPr altLang="en-US" lang="zh-CN"/>
          </a:p>
        </p:txBody>
      </p:sp>
      <p:sp>
        <p:nvSpPr>
          <p:cNvPr id="104921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数据分析技术：描述数据挖掘、可视化分析、预测模型等技术的介绍和应用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挖掘成果：介绍在2024年数据科学与分析行业中，数据分析与挖掘所取得的成果和案例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挑战与机遇：分析当前数据分析与挖掘所面临的挑战和机遇，提出未来发展方向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行业应用：介绍数据分析与挖掘在各个行业中的应用和价值，包括金融、医疗、教育等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数据可视化与呈现</a:t>
            </a:r>
            <a:endParaRPr altLang="en-US" lang="zh-CN"/>
          </a:p>
        </p:txBody>
      </p:sp>
      <p:sp>
        <p:nvSpPr>
          <p:cNvPr id="104925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数据可视化技术：介绍数据可视化的概念、技术、工具和优势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6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数据可视化应用：展示数据可视化在各个领域的应用案例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6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数据可视化挑战：分析数据可视化面临的挑战和解决方法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数据可视化未来趋势：探讨数据可视化未来的发展趋势和前景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数据科学与分析行业应用案例</a:t>
            </a:r>
            <a:endParaRPr altLang="en-US" lang="zh-CN"/>
          </a:p>
        </p:txBody>
      </p:sp>
      <p:sp>
        <p:nvSpPr>
          <p:cNvPr id="104931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金融行业：风险控制、投资决策、客户关系管理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制造业：智能制造、质量控制、供应链优化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正文"/>
          <p:cNvSpPr txBox="1"/>
          <p:nvPr>
            <p:custDataLst>
              <p:tags r:id="rId28"/>
            </p:custDataLst>
          </p:nvPr>
        </p:nvSpPr>
        <p:spPr>
          <a:xfrm>
            <a:off x="7818944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政府与公共服务：社会治理、公共安全、城市规划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正文"/>
          <p:cNvSpPr txBox="1"/>
          <p:nvPr>
            <p:custDataLst>
              <p:tags r:id="rId29"/>
            </p:custDataLst>
          </p:nvPr>
        </p:nvSpPr>
        <p:spPr>
          <a:xfrm>
            <a:off x="2303016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医疗健康：疾病预测、个性化医疗、健康管理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正文"/>
          <p:cNvSpPr txBox="1"/>
          <p:nvPr>
            <p:custDataLst>
              <p:tags r:id="rId30"/>
            </p:custDataLst>
          </p:nvPr>
        </p:nvSpPr>
        <p:spPr>
          <a:xfrm>
            <a:off x="5061607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零售业：市场分析、消费者行为研究、精准营销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数据科学与分析行业面临的挑战与问题</a:t>
            </a:r>
            <a:endParaRPr altLang="en-US" lang="zh-CN"/>
          </a:p>
        </p:txBody>
      </p:sp>
      <p:sp>
        <p:nvSpPr>
          <p:cNvPr id="104939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数据质量与隐私保护</a:t>
            </a:r>
            <a:endParaRPr altLang="en-US" lang="zh-CN"/>
          </a:p>
        </p:txBody>
      </p:sp>
      <p:sp>
        <p:nvSpPr>
          <p:cNvPr id="104944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4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数据安全：数据安全问题日益突出，需要加强数据加密和备份工作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数据治理：数据治理问题日益重要，需要加强数据规范化和标准化工作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数据质量：数据质量参差不齐，需要加强数据清洗和整合工作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隐私保护：数据泄露和滥用问题日益严重，需要加强隐私保护措施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数据分析技术瓶颈与创新</a:t>
            </a:r>
            <a:endParaRPr altLang="en-US" lang="zh-CN"/>
          </a:p>
        </p:txBody>
      </p:sp>
      <p:sp>
        <p:nvSpPr>
          <p:cNvPr id="104950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数据分析技术创新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数据科学与分析行业面临的挑战与问题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数据分析技术瓶颈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未来展望与挑战应对策略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数据科学与分析行业人才短缺</a:t>
            </a:r>
            <a:endParaRPr altLang="en-US" lang="zh-CN"/>
          </a:p>
        </p:txBody>
      </p:sp>
      <p:sp>
        <p:nvSpPr>
          <p:cNvPr id="104956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人才短缺现状：数据科学与分析行业人才需求量大，但供给不足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原因分析：培养机制不完善、人才流失严重、跨界人才缺乏等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应对策略：加强人才培养、完善激励机制、促进跨界合作等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未来展望：随着行业的发展，人才短缺问题有望得到缓解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跨领域合作与协同发展</a:t>
            </a:r>
            <a:endParaRPr altLang="en-US" lang="zh-CN"/>
          </a:p>
        </p:txBody>
      </p:sp>
      <p:sp>
        <p:nvSpPr>
          <p:cNvPr id="104962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协同发展是实现跨领域合作的关键，需要建立良好的合作机制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4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通过跨领域合作与协同发展，数据科学与分析行业可以更好地服务于社会和经济发展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4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数据科学与分析行业需要与其他领域进行合作，共同解决复杂问题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4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跨领域合作可以促进不同领域之间的交流与理解，提高工作效率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展望未来：数据科学与分析行业发展趋势与机遇</a:t>
            </a:r>
            <a:endParaRPr altLang="en-US" lang="zh-CN"/>
          </a:p>
        </p:txBody>
      </p:sp>
      <p:sp>
        <p:nvSpPr>
          <p:cNvPr id="104968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人工智能与大数据融合发展</a:t>
            </a:r>
            <a:endParaRPr altLang="en-US" lang="zh-CN"/>
          </a:p>
        </p:txBody>
      </p:sp>
      <p:sp>
        <p:nvSpPr>
          <p:cNvPr id="10497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人工智能与大数据的融合背景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融合发展的应用场景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融合发展的挑战与机遇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融合发展的技术基础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跨学科交叉创新与应用拓展</a:t>
            </a:r>
            <a:endParaRPr altLang="en-US" lang="zh-CN"/>
          </a:p>
        </p:txBody>
      </p:sp>
      <p:sp>
        <p:nvSpPr>
          <p:cNvPr id="10498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人工智能与数据科学的融合：探讨人工智能在数据科学中的应用，以及两者之间的交叉创新如何推动数据科学与分析行业的发展。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生物信息学与数据科学的交叉：介绍生物信息学在数据科学中的应用，以及如何利用生物信息学技术来推动数据科学与分析行业的发展。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机器学习与数据科学的交叉：探讨机器学习在数据科学中的应用，以及如何利用机器学习技术来推动数据科学与分析行业的发展。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区块链技术与数据科学的交叉：介绍区块链技术在数据科学中的应用，以及如何利用区块链技术来推动数据科学与分析行业的发展。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数据科学与分析行业人才培养与引进</a:t>
            </a:r>
            <a:endParaRPr altLang="en-US" lang="zh-CN"/>
          </a:p>
        </p:txBody>
      </p:sp>
      <p:sp>
        <p:nvSpPr>
          <p:cNvPr id="10498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人才需求：随着数据科学与分析行业的快速发展，对高素质、专业化人才的需求越来越大。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培养策略：建立完善的数据科学与分析人才培养体系，包括高校教育、职业培训、实践锻炼等多种方式。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引进措施：通过优惠政策、提高待遇等方式，吸引国内外优秀的数据科学与分析人才来华工作或创业。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人才储备：加强数据科学与分析行业的人才储备，为未来的发展提供强有力的人才保障。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政策法规与标准规范建设</a:t>
            </a:r>
            <a:endParaRPr altLang="en-US" lang="zh-CN"/>
          </a:p>
        </p:txBody>
      </p:sp>
      <p:sp>
        <p:nvSpPr>
          <p:cNvPr id="10499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政策法规不断完善，为数据科学与分析行业提供有力保障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政策法规与标准规范建设对数据科学与分析行业的影响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未来政策法规与标准规范建设的展望与建议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标准化建设逐步推进，促进数据科学与分析行业规范发展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5000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结论回顾</a:t>
            </a:r>
            <a:endParaRPr altLang="en-US" lang="zh-CN"/>
          </a:p>
        </p:txBody>
      </p:sp>
      <p:sp>
        <p:nvSpPr>
          <p:cNvPr id="10500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5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2024年数据科学与分析行业的发展趋势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6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行业面临的挑战与机遇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6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未来发展的关键因素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6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7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结论与建议的总结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行业建议与发展前景展望</a:t>
            </a:r>
            <a:endParaRPr altLang="en-US" lang="zh-CN"/>
          </a:p>
        </p:txBody>
      </p:sp>
      <p:sp>
        <p:nvSpPr>
          <p:cNvPr id="1050110" name="矩形: 圆角 25"/>
          <p:cNvSpPr/>
          <p:nvPr>
            <p:custDataLst>
              <p:tags r:id="rId1"/>
            </p:custDataLst>
          </p:nvPr>
        </p:nvSpPr>
        <p:spPr bwMode="auto">
          <a:xfrm>
            <a:off x="2686489" y="1364400"/>
            <a:ext cx="2818271" cy="4812887"/>
          </a:xfrm>
          <a:prstGeom prst="roundRect">
            <a:avLst>
              <a:gd name="adj" fmla="val 754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112" name="Freeform 27"/>
          <p:cNvSpPr/>
          <p:nvPr>
            <p:custDataLst>
              <p:tags r:id="rId2"/>
            </p:custDataLst>
          </p:nvPr>
        </p:nvSpPr>
        <p:spPr bwMode="auto">
          <a:xfrm>
            <a:off x="2563420" y="5917288"/>
            <a:ext cx="188600" cy="17334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114" name="Freeform 148"/>
          <p:cNvSpPr/>
          <p:nvPr>
            <p:custDataLst>
              <p:tags r:id="rId3"/>
            </p:custDataLst>
          </p:nvPr>
        </p:nvSpPr>
        <p:spPr bwMode="auto">
          <a:xfrm>
            <a:off x="2563420" y="5110577"/>
            <a:ext cx="2203038" cy="911794"/>
          </a:xfrm>
          <a:custGeom>
            <a:avLst/>
            <a:ahLst/>
            <a:rect l="0" t="0" r="0" b="0"/>
            <a:pathLst>
              <a:path w="2171113" h="898581">
                <a:moveTo>
                  <a:pt x="90293" y="0"/>
                </a:moveTo>
                <a:cubicBezTo>
                  <a:pt x="2171112" y="0"/>
                  <a:pt x="2171112" y="0"/>
                  <a:pt x="2171112" y="0"/>
                </a:cubicBezTo>
                <a:cubicBezTo>
                  <a:pt x="2171112" y="68050"/>
                  <a:pt x="2171112" y="131846"/>
                  <a:pt x="2171112" y="191656"/>
                </a:cubicBezTo>
                <a:lnTo>
                  <a:pt x="2171112" y="263868"/>
                </a:lnTo>
                <a:cubicBezTo>
                  <a:pt x="2171112" y="723203"/>
                  <a:pt x="2171112" y="723203"/>
                  <a:pt x="2171112" y="723203"/>
                </a:cubicBezTo>
                <a:cubicBezTo>
                  <a:pt x="2171112" y="774355"/>
                  <a:pt x="2121862" y="818199"/>
                  <a:pt x="2064403" y="818199"/>
                </a:cubicBezTo>
                <a:cubicBezTo>
                  <a:pt x="90293" y="818199"/>
                  <a:pt x="90293" y="818199"/>
                  <a:pt x="90293" y="818199"/>
                </a:cubicBezTo>
                <a:cubicBezTo>
                  <a:pt x="41042" y="818199"/>
                  <a:pt x="4105" y="854736"/>
                  <a:pt x="0" y="898580"/>
                </a:cubicBezTo>
                <a:cubicBezTo>
                  <a:pt x="0" y="898580"/>
                  <a:pt x="0" y="611766"/>
                  <a:pt x="0" y="320386"/>
                </a:cubicBezTo>
                <a:lnTo>
                  <a:pt x="0" y="203196"/>
                </a:lnTo>
                <a:cubicBezTo>
                  <a:pt x="0" y="133132"/>
                  <a:pt x="0" y="87232"/>
                  <a:pt x="0" y="80381"/>
                </a:cubicBezTo>
                <a:cubicBezTo>
                  <a:pt x="0" y="36537"/>
                  <a:pt x="41042" y="0"/>
                  <a:pt x="9029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116" name="正文"/>
          <p:cNvSpPr txBox="1"/>
          <p:nvPr>
            <p:custDataLst>
              <p:tags r:id="rId4"/>
            </p:custDataLst>
          </p:nvPr>
        </p:nvSpPr>
        <p:spPr>
          <a:xfrm>
            <a:off x="2981595" y="1380508"/>
            <a:ext cx="2227506" cy="371121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行业建议：加强数据科学与分析技术的研发和应用，提高数据质量和可用性，加强人才培养和引进，推动行业标准化和规范化发展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18" name="标题"/>
          <p:cNvSpPr txBox="1"/>
          <p:nvPr>
            <p:custDataLst>
              <p:tags r:id="rId5"/>
            </p:custDataLst>
          </p:nvPr>
        </p:nvSpPr>
        <p:spPr>
          <a:xfrm>
            <a:off x="2633009" y="5160191"/>
            <a:ext cx="2106215" cy="66450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32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32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20" name="矩形: 圆角 35"/>
          <p:cNvSpPr/>
          <p:nvPr>
            <p:custDataLst>
              <p:tags r:id="rId6"/>
            </p:custDataLst>
          </p:nvPr>
        </p:nvSpPr>
        <p:spPr bwMode="auto">
          <a:xfrm>
            <a:off x="6810248" y="1364400"/>
            <a:ext cx="2818271" cy="4812887"/>
          </a:xfrm>
          <a:prstGeom prst="roundRect">
            <a:avLst>
              <a:gd name="adj" fmla="val 754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122" name="Freeform 27"/>
          <p:cNvSpPr/>
          <p:nvPr>
            <p:custDataLst>
              <p:tags r:id="rId7"/>
            </p:custDataLst>
          </p:nvPr>
        </p:nvSpPr>
        <p:spPr bwMode="auto">
          <a:xfrm>
            <a:off x="6687180" y="5917288"/>
            <a:ext cx="188600" cy="17334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124" name="Freeform 148"/>
          <p:cNvSpPr/>
          <p:nvPr>
            <p:custDataLst>
              <p:tags r:id="rId8"/>
            </p:custDataLst>
          </p:nvPr>
        </p:nvSpPr>
        <p:spPr bwMode="auto">
          <a:xfrm>
            <a:off x="6687180" y="5110577"/>
            <a:ext cx="2203038" cy="911794"/>
          </a:xfrm>
          <a:custGeom>
            <a:avLst/>
            <a:ahLst/>
            <a:rect l="0" t="0" r="0" b="0"/>
            <a:pathLst>
              <a:path w="2171113" h="898581">
                <a:moveTo>
                  <a:pt x="90293" y="0"/>
                </a:moveTo>
                <a:cubicBezTo>
                  <a:pt x="2171112" y="0"/>
                  <a:pt x="2171112" y="0"/>
                  <a:pt x="2171112" y="0"/>
                </a:cubicBezTo>
                <a:cubicBezTo>
                  <a:pt x="2171112" y="68050"/>
                  <a:pt x="2171112" y="131846"/>
                  <a:pt x="2171112" y="191656"/>
                </a:cubicBezTo>
                <a:lnTo>
                  <a:pt x="2171112" y="263868"/>
                </a:lnTo>
                <a:cubicBezTo>
                  <a:pt x="2171112" y="723203"/>
                  <a:pt x="2171112" y="723203"/>
                  <a:pt x="2171112" y="723203"/>
                </a:cubicBezTo>
                <a:cubicBezTo>
                  <a:pt x="2171112" y="774355"/>
                  <a:pt x="2121862" y="818199"/>
                  <a:pt x="2064403" y="818199"/>
                </a:cubicBezTo>
                <a:cubicBezTo>
                  <a:pt x="90293" y="818199"/>
                  <a:pt x="90293" y="818199"/>
                  <a:pt x="90293" y="818199"/>
                </a:cubicBezTo>
                <a:cubicBezTo>
                  <a:pt x="41042" y="818199"/>
                  <a:pt x="4105" y="854736"/>
                  <a:pt x="0" y="898580"/>
                </a:cubicBezTo>
                <a:cubicBezTo>
                  <a:pt x="0" y="898580"/>
                  <a:pt x="0" y="611766"/>
                  <a:pt x="0" y="320386"/>
                </a:cubicBezTo>
                <a:lnTo>
                  <a:pt x="0" y="203196"/>
                </a:lnTo>
                <a:cubicBezTo>
                  <a:pt x="0" y="133132"/>
                  <a:pt x="0" y="87232"/>
                  <a:pt x="0" y="80381"/>
                </a:cubicBezTo>
                <a:cubicBezTo>
                  <a:pt x="0" y="36537"/>
                  <a:pt x="41042" y="0"/>
                  <a:pt x="9029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126" name="正文"/>
          <p:cNvSpPr txBox="1"/>
          <p:nvPr>
            <p:custDataLst>
              <p:tags r:id="rId9"/>
            </p:custDataLst>
          </p:nvPr>
        </p:nvSpPr>
        <p:spPr>
          <a:xfrm>
            <a:off x="7105354" y="1380508"/>
            <a:ext cx="2227506" cy="371121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发展前景展望：随着人工智能、大数据等技术的不断发展，数据科学与分析行业将迎来更加广阔的发展空间，未来将更加注重数据价值挖掘和创新应用，推动各行业的数字化转型和升级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28" name="标题"/>
          <p:cNvSpPr txBox="1"/>
          <p:nvPr>
            <p:custDataLst>
              <p:tags r:id="rId10"/>
            </p:custDataLst>
          </p:nvPr>
        </p:nvSpPr>
        <p:spPr>
          <a:xfrm>
            <a:off x="6756768" y="5160191"/>
            <a:ext cx="2106215" cy="66450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32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32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16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166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5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2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7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4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1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1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1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1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，请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1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1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1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1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1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，请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1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68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2023-12-17T23:44:19Z</dcterms:created>
  <dcterms:modified xsi:type="dcterms:W3CDTF">2023-12-17T23:44:19Z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9552b3421b0b4c23b3c948a2fa7675b2_21</vt:lpwstr>
  </property>
</Properties>
</file>