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479" r:id="rId1"/>
    <p:sldMasterId id="2147493516" r:id="rId2"/>
  </p:sldMasterIdLst>
  <p:notesMasterIdLst>
    <p:notesMasterId r:id="rId3"/>
  </p:notesMasterIdLst>
  <p:sldIdLst>
    <p:sldId id="4764" r:id="rId4"/>
    <p:sldId id="4769" r:id="rId5"/>
    <p:sldId id="4773" r:id="rId6"/>
    <p:sldId id="4776" r:id="rId7"/>
    <p:sldId id="4779" r:id="rId8"/>
    <p:sldId id="4782" r:id="rId9"/>
    <p:sldId id="4785" r:id="rId10"/>
    <p:sldId id="4788" r:id="rId11"/>
    <p:sldId id="4791" r:id="rId12"/>
    <p:sldId id="4794" r:id="rId13"/>
    <p:sldId id="4797" r:id="rId14"/>
    <p:sldId id="4800" r:id="rId15"/>
    <p:sldId id="4803" r:id="rId16"/>
    <p:sldId id="4806" r:id="rId17"/>
    <p:sldId id="4809" r:id="rId18"/>
    <p:sldId id="4812" r:id="rId19"/>
    <p:sldId id="4815" r:id="rId20"/>
    <p:sldId id="4818" r:id="rId21"/>
    <p:sldId id="4821" r:id="rId22"/>
    <p:sldId id="4824" r:id="rId23"/>
    <p:sldId id="4827" r:id="rId24"/>
    <p:sldId id="4830" r:id="rId25"/>
    <p:sldId id="4833" r:id="rId26"/>
    <p:sldId id="4836" r:id="rId27"/>
    <p:sldId id="4839" r:id="rId28"/>
    <p:sldId id="4842" r:id="rId29"/>
    <p:sldId id="4845"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7" name="幻灯片图像占位符 1"/>
          <p:cNvSpPr>
            <a:spLocks noChangeAspect="1" noRot="1" noGrp="1"/>
          </p:cNvSpPr>
          <p:nvPr>
            <p:ph type="sldImg"/>
          </p:nvPr>
        </p:nvSpPr>
        <p:spPr/>
      </p:sp>
      <p:sp>
        <p:nvSpPr>
          <p:cNvPr id="1048629" name="备注占位符 2"/>
          <p:cNvSpPr>
            <a:spLocks noGrp="1"/>
          </p:cNvSpPr>
          <p:nvPr>
            <p:ph type="body" idx="1"/>
          </p:nvPr>
        </p:nvSpPr>
        <p:spPr/>
        <p:txBody>
          <a:bodyPr/>
          <a:p>
            <a:endParaRPr altLang="en-US" dirty="0" lang="zh-CN"/>
          </a:p>
        </p:txBody>
      </p:sp>
      <p:sp>
        <p:nvSpPr>
          <p:cNvPr id="104863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480" r:id="rId1"/>
    <p:sldLayoutId id="2147493481" r:id="rId2"/>
    <p:sldLayoutId id="2147493482" r:id="rId3"/>
    <p:sldLayoutId id="2147493483" r:id="rId4"/>
    <p:sldLayoutId id="2147493484" r:id="rId5"/>
    <p:sldLayoutId id="2147493485" r:id="rId6"/>
    <p:sldLayoutId id="2147493486" r:id="rId7"/>
    <p:sldLayoutId id="2147493487" r:id="rId8"/>
    <p:sldLayoutId id="2147493488" r:id="rId9"/>
    <p:sldLayoutId id="2147493489" r:id="rId10"/>
    <p:sldLayoutId id="214749349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3517" r:id="rId1"/>
    <p:sldLayoutId id="2147493518" r:id="rId2"/>
    <p:sldLayoutId id="2147493519" r:id="rId3"/>
    <p:sldLayoutId id="2147493520" r:id="rId4"/>
    <p:sldLayoutId id="2147493521" r:id="rId5"/>
    <p:sldLayoutId id="2147493522" r:id="rId6"/>
    <p:sldLayoutId id="2147493523" r:id="rId7"/>
    <p:sldLayoutId id="2147493524" r:id="rId8"/>
    <p:sldLayoutId id="2147493525" r:id="rId9"/>
    <p:sldLayoutId id="2147493526" r:id="rId10"/>
    <p:sldLayoutId id="2147493527" r:id="rId11"/>
  </p:sldLayoutIdLs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tags" Target="../tags/tag242.xml"/><Relationship Id="rId14" Type="http://schemas.openxmlformats.org/officeDocument/2006/relationships/tags" Target="../tags/tag243.xml"/><Relationship Id="rId15" Type="http://schemas.openxmlformats.org/officeDocument/2006/relationships/tags" Target="../tags/tag244.xml"/><Relationship Id="rId16" Type="http://schemas.openxmlformats.org/officeDocument/2006/relationships/tags" Target="../tags/tag245.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tags" Target="../tags/tag347.xml"/><Relationship Id="rId5" Type="http://schemas.openxmlformats.org/officeDocument/2006/relationships/tags" Target="../tags/tag348.xml"/><Relationship Id="rId6" Type="http://schemas.openxmlformats.org/officeDocument/2006/relationships/tags" Target="../tags/tag349.xml"/><Relationship Id="rId7" Type="http://schemas.openxmlformats.org/officeDocument/2006/relationships/tags" Target="../tags/tag350.xml"/><Relationship Id="rId8" Type="http://schemas.openxmlformats.org/officeDocument/2006/relationships/tags" Target="../tags/tag351.xml"/><Relationship Id="rId9" Type="http://schemas.openxmlformats.org/officeDocument/2006/relationships/tags" Target="../tags/tag352.xml"/><Relationship Id="rId10" Type="http://schemas.openxmlformats.org/officeDocument/2006/relationships/tags" Target="../tags/tag353.xml"/><Relationship Id="rId11" Type="http://schemas.openxmlformats.org/officeDocument/2006/relationships/tags" Target="../tags/tag354.xml"/><Relationship Id="rId12" Type="http://schemas.openxmlformats.org/officeDocument/2006/relationships/tags" Target="../tags/tag355.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tags" Target="../tags/tag364.xml"/><Relationship Id="rId10" Type="http://schemas.openxmlformats.org/officeDocument/2006/relationships/tags" Target="../tags/tag365.xml"/><Relationship Id="rId11" Type="http://schemas.openxmlformats.org/officeDocument/2006/relationships/tags" Target="../tags/tag366.xml"/><Relationship Id="rId12" Type="http://schemas.openxmlformats.org/officeDocument/2006/relationships/tags" Target="../tags/tag36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tags" Target="../tags/tag372.xml"/><Relationship Id="rId6" Type="http://schemas.openxmlformats.org/officeDocument/2006/relationships/tags" Target="../tags/tag373.xml"/><Relationship Id="rId7" Type="http://schemas.openxmlformats.org/officeDocument/2006/relationships/tags" Target="../tags/tag374.xml"/><Relationship Id="rId8" Type="http://schemas.openxmlformats.org/officeDocument/2006/relationships/tags" Target="../tags/tag375.xml"/><Relationship Id="rId9" Type="http://schemas.openxmlformats.org/officeDocument/2006/relationships/tags" Target="../tags/tag376.xml"/><Relationship Id="rId10" Type="http://schemas.openxmlformats.org/officeDocument/2006/relationships/tags" Target="../tags/tag377.xml"/><Relationship Id="rId11" Type="http://schemas.openxmlformats.org/officeDocument/2006/relationships/tags" Target="../tags/tag378.xml"/><Relationship Id="rId12" Type="http://schemas.openxmlformats.org/officeDocument/2006/relationships/tags" Target="../tags/tag379.xml"/><Relationship Id="rId13" Type="http://schemas.openxmlformats.org/officeDocument/2006/relationships/tags" Target="../tags/tag380.xml"/><Relationship Id="rId14" Type="http://schemas.openxmlformats.org/officeDocument/2006/relationships/tags" Target="../tags/tag381.xml"/><Relationship Id="rId15" Type="http://schemas.openxmlformats.org/officeDocument/2006/relationships/tags" Target="../tags/tag382.xml"/><Relationship Id="rId16" Type="http://schemas.openxmlformats.org/officeDocument/2006/relationships/tags" Target="../tags/tag383.xml"/><Relationship Id="rId17" Type="http://schemas.openxmlformats.org/officeDocument/2006/relationships/tags" Target="../tags/tag384.xml"/><Relationship Id="rId18" Type="http://schemas.openxmlformats.org/officeDocument/2006/relationships/tags" Target="../tags/tag385.xml"/><Relationship Id="rId19" Type="http://schemas.openxmlformats.org/officeDocument/2006/relationships/tags" Target="../tags/tag386.xml"/><Relationship Id="rId20" Type="http://schemas.openxmlformats.org/officeDocument/2006/relationships/tags" Target="../tags/tag387.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8.xml"/><Relationship Id="rId2" Type="http://schemas.openxmlformats.org/officeDocument/2006/relationships/tags" Target="../tags/tag389.xml"/><Relationship Id="rId3" Type="http://schemas.openxmlformats.org/officeDocument/2006/relationships/tags" Target="../tags/tag39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2024年教育技术行业个性化学习模式创新</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2"/>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6"/>
          <p:cNvSpPr>
            <a:spLocks noGrp="1"/>
          </p:cNvSpPr>
          <p:nvPr>
            <p:ph type="body" idx="1"/>
            <p:custDataLst>
              <p:tags r:id="rId2"/>
            </p:custDataLst>
          </p:nvPr>
        </p:nvSpPr>
        <p:spPr/>
        <p:txBody>
          <a:bodyPr/>
          <a:p>
            <a:r>
              <a:rPr altLang="en-US" dirty="0" lang="zh-CN"/>
              <a:t>CONTENTS</a:t>
            </a:r>
            <a:endParaRPr altLang="en-US" dirty="0" lang="zh-CN"/>
          </a:p>
        </p:txBody>
      </p:sp>
      <p:sp>
        <p:nvSpPr>
          <p:cNvPr id="1048914" name="矩形 21"/>
          <p:cNvSpPr/>
          <p:nvPr>
            <p:custDataLst>
              <p:tags r:id="rId3"/>
            </p:custDataLst>
          </p:nvPr>
        </p:nvSpPr>
        <p:spPr>
          <a:xfrm>
            <a:off x="4431665" y="65976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77105" y="1535430"/>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7914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个性化学习模式的发展历程</a:t>
            </a:r>
            <a:endParaRPr altLang="en-US" dirty="0" sz="2000" lang="zh-CN">
              <a:solidFill>
                <a:schemeClr val="lt1"/>
              </a:solidFill>
              <a:latin typeface="+mj-ea"/>
              <a:ea typeface="+mj-ea"/>
              <a:cs typeface="MiSans Normal" panose="00000500000000000000" charset="-122"/>
              <a:sym typeface="+mn-ea"/>
            </a:endParaRPr>
          </a:p>
        </p:txBody>
      </p:sp>
      <p:sp>
        <p:nvSpPr>
          <p:cNvPr id="1048920" name="矩形 3"/>
          <p:cNvSpPr/>
          <p:nvPr>
            <p:custDataLst>
              <p:tags r:id="rId6"/>
            </p:custDataLst>
          </p:nvPr>
        </p:nvSpPr>
        <p:spPr>
          <a:xfrm>
            <a:off x="4431665" y="257492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77105" y="3449955"/>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9430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教育技术行业个性化学习模式的特点</a:t>
            </a:r>
            <a:endParaRPr altLang="en-US" dirty="0" sz="2000" lang="zh-CN">
              <a:solidFill>
                <a:schemeClr val="lt1"/>
              </a:solidFill>
              <a:latin typeface="+mj-ea"/>
              <a:ea typeface="+mj-ea"/>
              <a:cs typeface="MiSans Normal" panose="00000500000000000000" charset="-122"/>
              <a:sym typeface="+mn-ea"/>
            </a:endParaRPr>
          </a:p>
        </p:txBody>
      </p:sp>
      <p:sp>
        <p:nvSpPr>
          <p:cNvPr id="1048926" name="矩形 10"/>
          <p:cNvSpPr/>
          <p:nvPr>
            <p:custDataLst>
              <p:tags r:id="rId9"/>
            </p:custDataLst>
          </p:nvPr>
        </p:nvSpPr>
        <p:spPr>
          <a:xfrm>
            <a:off x="4431665" y="449008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77105" y="5365115"/>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60946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教育技术行业个性化学习模式的创新实践</a:t>
            </a:r>
            <a:endParaRPr altLang="en-US" dirty="0" sz="2000" lang="zh-CN">
              <a:solidFill>
                <a:schemeClr val="lt1"/>
              </a:solidFill>
              <a:latin typeface="+mj-ea"/>
              <a:ea typeface="+mj-ea"/>
              <a:cs typeface="MiSans Normal" panose="00000500000000000000" charset="-122"/>
              <a:sym typeface="+mn-ea"/>
            </a:endParaRPr>
          </a:p>
        </p:txBody>
      </p:sp>
      <p:sp>
        <p:nvSpPr>
          <p:cNvPr id="1048932" name="矩形 40"/>
          <p:cNvSpPr/>
          <p:nvPr>
            <p:custDataLst>
              <p:tags r:id="rId12"/>
            </p:custDataLst>
          </p:nvPr>
        </p:nvSpPr>
        <p:spPr>
          <a:xfrm>
            <a:off x="8164830" y="161734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509635" y="2493010"/>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92795" y="173672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教育技术行业个性化学习模式的挑战与对策</a:t>
            </a:r>
            <a:endParaRPr altLang="en-US" dirty="0" sz="2000" lang="zh-CN">
              <a:solidFill>
                <a:schemeClr val="lt1"/>
              </a:solidFill>
              <a:latin typeface="+mj-ea"/>
              <a:ea typeface="+mj-ea"/>
              <a:cs typeface="MiSans Normal" panose="00000500000000000000" charset="-122"/>
              <a:sym typeface="+mn-ea"/>
            </a:endParaRPr>
          </a:p>
        </p:txBody>
      </p:sp>
      <p:sp>
        <p:nvSpPr>
          <p:cNvPr id="1048938" name="矩形 45"/>
          <p:cNvSpPr/>
          <p:nvPr>
            <p:custDataLst>
              <p:tags r:id="rId15"/>
            </p:custDataLst>
          </p:nvPr>
        </p:nvSpPr>
        <p:spPr>
          <a:xfrm>
            <a:off x="8164830" y="353250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509635" y="4407535"/>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92795" y="365188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未来教育技术行业个性化学习模式的发展展望</a:t>
            </a:r>
            <a:endParaRPr altLang="en-US" dirty="0" sz="2000" lang="zh-CN">
              <a:solidFill>
                <a:schemeClr val="lt1"/>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04"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06" name="标题 14"/>
          <p:cNvSpPr>
            <a:spLocks noGrp="1"/>
          </p:cNvSpPr>
          <p:nvPr>
            <p:ph type="title" idx="4"/>
            <p:custDataLst>
              <p:tags r:id="rId2"/>
            </p:custDataLst>
          </p:nvPr>
        </p:nvSpPr>
        <p:spPr/>
        <p:txBody>
          <a:bodyPr>
            <a:normAutofit fontScale="90000"/>
          </a:bodyPr>
          <a:p>
            <a:r>
              <a:rPr altLang="en-US" dirty="0" lang="zh-CN"/>
              <a:t>个性化学习模式的发展历程</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0" name="标题 1"/>
          <p:cNvSpPr>
            <a:spLocks noGrp="1"/>
          </p:cNvSpPr>
          <p:nvPr>
            <p:ph type="title" idx="3"/>
          </p:nvPr>
        </p:nvSpPr>
        <p:spPr/>
        <p:txBody>
          <a:bodyPr>
            <a:normAutofit fontScale="93750"/>
          </a:bodyPr>
          <a:p>
            <a:r>
              <a:rPr altLang="en-US" lang="zh-CN"/>
              <a:t>早期的个性化学习模式</a:t>
            </a:r>
            <a:endParaRPr altLang="en-US" lang="zh-CN"/>
          </a:p>
        </p:txBody>
      </p:sp>
      <p:sp>
        <p:nvSpPr>
          <p:cNvPr id="1049082"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学习者为中心：关注学生的个性化需求，提供定制化的学习资源和教学策略</a:t>
            </a:r>
            <a:endParaRPr altLang="en-US" dirty="0" sz="1200" lang="zh-CN" spc="150">
              <a:solidFill>
                <a:schemeClr val="tx1">
                  <a:lumMod val="65000"/>
                  <a:lumOff val="35000"/>
                </a:schemeClr>
              </a:solidFill>
              <a:latin typeface="+mn-ea"/>
              <a:sym typeface="+mn-ea"/>
            </a:endParaRPr>
          </a:p>
        </p:txBody>
      </p:sp>
      <p:sp>
        <p:nvSpPr>
          <p:cNvPr id="1049084"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计算机辅助教学：利用计算机技术辅助个性化学习，如智能导师系统、在线课程等</a:t>
            </a:r>
            <a:endParaRPr altLang="en-US" dirty="0" sz="1200" lang="zh-CN" spc="150">
              <a:solidFill>
                <a:schemeClr val="tx1">
                  <a:lumMod val="65000"/>
                  <a:lumOff val="35000"/>
                </a:schemeClr>
              </a:solidFill>
              <a:latin typeface="+mn-ea"/>
              <a:sym typeface="+mn-ea"/>
            </a:endParaRPr>
          </a:p>
        </p:txBody>
      </p:sp>
      <p:sp>
        <p:nvSpPr>
          <p:cNvPr id="1049086"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适应性学习：根据学生的学习进度和能力水平，动态调整学习内容和难度</a:t>
            </a:r>
            <a:endParaRPr altLang="en-US" dirty="0" sz="1200" lang="zh-CN" spc="150">
              <a:solidFill>
                <a:schemeClr val="tx1">
                  <a:lumMod val="65000"/>
                  <a:lumOff val="35000"/>
                </a:schemeClr>
              </a:solidFill>
              <a:latin typeface="+mn-ea"/>
              <a:sym typeface="+mn-ea"/>
            </a:endParaRPr>
          </a:p>
        </p:txBody>
      </p:sp>
      <p:sp>
        <p:nvSpPr>
          <p:cNvPr id="1049088"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多元评价：采用多种评价方式，全面了解学生的学习情况，为个性化学习提供依据</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46" name="标题 1"/>
          <p:cNvSpPr>
            <a:spLocks noGrp="1"/>
          </p:cNvSpPr>
          <p:nvPr>
            <p:ph type="title" idx="3"/>
          </p:nvPr>
        </p:nvSpPr>
        <p:spPr/>
        <p:txBody>
          <a:bodyPr>
            <a:normAutofit fontScale="96875"/>
          </a:bodyPr>
          <a:p>
            <a:r>
              <a:rPr altLang="en-US" lang="zh-CN"/>
              <a:t>现代个性化学习模式的兴起</a:t>
            </a:r>
            <a:endParaRPr altLang="en-US" lang="zh-CN"/>
          </a:p>
        </p:txBody>
      </p:sp>
      <p:sp>
        <p:nvSpPr>
          <p:cNvPr id="1049148"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50"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52"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互联网技术的发展为个性化学习提供了技术支持</a:t>
            </a:r>
            <a:endParaRPr altLang="en-US" dirty="0" sz="2000" lang="zh-CN" spc="200">
              <a:solidFill>
                <a:schemeClr val="tx1">
                  <a:lumMod val="85000"/>
                  <a:lumOff val="15000"/>
                </a:schemeClr>
              </a:solidFill>
              <a:latin typeface="+mn-ea"/>
              <a:sym typeface="+mn-ea"/>
            </a:endParaRPr>
          </a:p>
        </p:txBody>
      </p:sp>
      <p:sp>
        <p:nvSpPr>
          <p:cNvPr id="1049154"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56"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58"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人工智能、大数据等新兴技术的应用，推动了个性化学习的进一步发展</a:t>
            </a:r>
            <a:endParaRPr altLang="en-US" dirty="0" sz="2000" lang="zh-CN" spc="200">
              <a:solidFill>
                <a:schemeClr val="tx1">
                  <a:lumMod val="85000"/>
                  <a:lumOff val="15000"/>
                </a:schemeClr>
              </a:solidFill>
              <a:latin typeface="+mn-ea"/>
              <a:sym typeface="+mn-ea"/>
            </a:endParaRPr>
          </a:p>
        </p:txBody>
      </p:sp>
      <p:sp>
        <p:nvSpPr>
          <p:cNvPr id="1049160"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62"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64"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现代教育理念强调个性化、差异化教学，促进了个性化学习模式的普及和应用</a:t>
            </a:r>
            <a:endParaRPr altLang="en-US" dirty="0" sz="2000" lang="zh-CN" spc="200">
              <a:solidFill>
                <a:schemeClr val="tx1">
                  <a:lumMod val="85000"/>
                  <a:lumOff val="15000"/>
                </a:schemeClr>
              </a:solidFill>
              <a:latin typeface="+mn-ea"/>
              <a:sym typeface="+mn-ea"/>
            </a:endParaRPr>
          </a:p>
        </p:txBody>
      </p:sp>
      <p:sp>
        <p:nvSpPr>
          <p:cNvPr id="1049166"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68"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70"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政策支持力度加大，为个性化学习模式的发展提供了有力保障</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28" name="标题 1"/>
          <p:cNvSpPr>
            <a:spLocks noGrp="1"/>
          </p:cNvSpPr>
          <p:nvPr>
            <p:ph type="title" idx="3"/>
          </p:nvPr>
        </p:nvSpPr>
        <p:spPr/>
        <p:txBody>
          <a:bodyPr>
            <a:normAutofit fontScale="96875"/>
          </a:bodyPr>
          <a:p>
            <a:r>
              <a:rPr altLang="en-US" lang="zh-CN"/>
              <a:t>个性化学习模式的发展趋势</a:t>
            </a:r>
            <a:endParaRPr altLang="en-US" lang="zh-CN"/>
          </a:p>
        </p:txBody>
      </p:sp>
      <p:sp>
        <p:nvSpPr>
          <p:cNvPr id="1049230"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2"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4"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6"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8"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混合式学习模式普及：线上与线下相结合，满足不同学习需求和场景。</a:t>
            </a:r>
            <a:endParaRPr altLang="en-US" sz="1400" lang="zh-CN" spc="150">
              <a:solidFill>
                <a:schemeClr val="tx1"/>
              </a:solidFill>
              <a:effectLst/>
              <a:latin typeface="+mn-ea"/>
              <a:sym typeface="+mn-ea"/>
            </a:endParaRPr>
          </a:p>
        </p:txBody>
      </p:sp>
      <p:sp>
        <p:nvSpPr>
          <p:cNvPr id="1049240"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人工智能技术驱动：利用AI技术提供个性化学习资源和服务，提高学习效果。</a:t>
            </a:r>
            <a:endParaRPr altLang="en-US" dirty="0" sz="1400" lang="zh-CN" spc="150">
              <a:solidFill>
                <a:schemeClr val="tx1"/>
              </a:solidFill>
              <a:effectLst/>
              <a:latin typeface="+mn-ea"/>
              <a:sym typeface="+mn-ea"/>
            </a:endParaRPr>
          </a:p>
        </p:txBody>
      </p:sp>
      <p:sp>
        <p:nvSpPr>
          <p:cNvPr id="1049242"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个性化评估与反馈：通过数据分析和智能评价，为学习者提供个性化反馈和指导。</a:t>
            </a:r>
            <a:endParaRPr altLang="en-US" sz="1400" lang="zh-CN" spc="150">
              <a:solidFill>
                <a:schemeClr val="tx1"/>
              </a:solidFill>
              <a:effectLst/>
              <a:latin typeface="+mn-ea"/>
              <a:sym typeface="+mn-ea"/>
            </a:endParaRPr>
          </a:p>
        </p:txBody>
      </p:sp>
      <p:sp>
        <p:nvSpPr>
          <p:cNvPr id="1049244"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跨学科融合：将不同学科知识进行整合，培养学习者综合素质和创新能力。</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302"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304" name="标题 14"/>
          <p:cNvSpPr>
            <a:spLocks noGrp="1"/>
          </p:cNvSpPr>
          <p:nvPr>
            <p:ph type="title" idx="4"/>
            <p:custDataLst>
              <p:tags r:id="rId2"/>
            </p:custDataLst>
          </p:nvPr>
        </p:nvSpPr>
        <p:spPr/>
        <p:txBody>
          <a:bodyPr>
            <a:normAutofit fontScale="90000"/>
          </a:bodyPr>
          <a:p>
            <a:r>
              <a:rPr altLang="en-US" dirty="0" lang="zh-CN"/>
              <a:t>教育技术行业个性化学习模式的特点</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78" name="标题 1"/>
          <p:cNvSpPr>
            <a:spLocks noGrp="1"/>
          </p:cNvSpPr>
          <p:nvPr>
            <p:ph type="title" idx="3"/>
          </p:nvPr>
        </p:nvSpPr>
        <p:spPr/>
        <p:txBody>
          <a:bodyPr>
            <a:normAutofit fontScale="93750"/>
          </a:bodyPr>
          <a:p>
            <a:r>
              <a:rPr altLang="en-US" lang="zh-CN"/>
              <a:t>智能化推荐学习资源</a:t>
            </a:r>
            <a:endParaRPr altLang="en-US" lang="zh-CN"/>
          </a:p>
        </p:txBody>
      </p:sp>
      <p:sp>
        <p:nvSpPr>
          <p:cNvPr id="1049380" name="矩形 3"/>
          <p:cNvSpPr/>
          <p:nvPr>
            <p:custDataLst>
              <p:tags r:id="rId1"/>
            </p:custDataLst>
          </p:nvPr>
        </p:nvSpPr>
        <p:spPr>
          <a:xfrm>
            <a:off x="1450759" y="1319530"/>
            <a:ext cx="9831404" cy="1461217"/>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2" name="矩形 13"/>
          <p:cNvSpPr/>
          <p:nvPr>
            <p:custDataLst>
              <p:tags r:id="rId2"/>
            </p:custDataLst>
          </p:nvPr>
        </p:nvSpPr>
        <p:spPr>
          <a:xfrm>
            <a:off x="903550" y="1319530"/>
            <a:ext cx="266624" cy="1461217"/>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4" name="文本框 4"/>
          <p:cNvSpPr txBox="1"/>
          <p:nvPr>
            <p:custDataLst>
              <p:tags r:id="rId3"/>
            </p:custDataLst>
          </p:nvPr>
        </p:nvSpPr>
        <p:spPr>
          <a:xfrm>
            <a:off x="1732256" y="1445809"/>
            <a:ext cx="9406923" cy="1208788"/>
          </a:xfrm>
          <a:prstGeom prst="rect"/>
          <a:noFill/>
        </p:spPr>
        <p:txBody>
          <a:bodyPr anchor="ctr" anchorCtr="0" bIns="45720" lIns="91440" rIns="91440" rtlCol="0" tIns="45720" vert="horz" wrap="square">
            <a:normAutofit fontScale="95833" lnSpcReduction="10000"/>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利用人工智能技术，根据学生的学习情况和兴趣爱好，推荐个性化的学习资源。</a:t>
            </a:r>
            <a:endParaRPr altLang="en-US" dirty="0" sz="2400" lang="zh-CN" spc="150">
              <a:solidFill>
                <a:schemeClr val="tx1">
                  <a:lumMod val="85000"/>
                  <a:lumOff val="15000"/>
                </a:schemeClr>
              </a:solidFill>
              <a:latin typeface="+mn-ea"/>
              <a:sym typeface="+mn-ea"/>
            </a:endParaRPr>
          </a:p>
        </p:txBody>
      </p:sp>
      <p:sp>
        <p:nvSpPr>
          <p:cNvPr id="1049386" name="矩形 39"/>
          <p:cNvSpPr/>
          <p:nvPr>
            <p:custDataLst>
              <p:tags r:id="rId4"/>
            </p:custDataLst>
          </p:nvPr>
        </p:nvSpPr>
        <p:spPr>
          <a:xfrm>
            <a:off x="1450759" y="3053892"/>
            <a:ext cx="9831404" cy="1461217"/>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8" name="矩形 5"/>
          <p:cNvSpPr/>
          <p:nvPr>
            <p:custDataLst>
              <p:tags r:id="rId5"/>
            </p:custDataLst>
          </p:nvPr>
        </p:nvSpPr>
        <p:spPr>
          <a:xfrm>
            <a:off x="903550" y="3053892"/>
            <a:ext cx="266624" cy="1461217"/>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0" name="文本框 41"/>
          <p:cNvSpPr txBox="1"/>
          <p:nvPr>
            <p:custDataLst>
              <p:tags r:id="rId6"/>
            </p:custDataLst>
          </p:nvPr>
        </p:nvSpPr>
        <p:spPr>
          <a:xfrm>
            <a:off x="1732256" y="3180171"/>
            <a:ext cx="9406923" cy="120878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实现精准匹配，提高学习效果和效率，减轻学生的学习负担。</a:t>
            </a:r>
            <a:endParaRPr altLang="en-US" dirty="0" sz="2400" lang="zh-CN" spc="150">
              <a:solidFill>
                <a:schemeClr val="tx1">
                  <a:lumMod val="85000"/>
                  <a:lumOff val="15000"/>
                </a:schemeClr>
              </a:solidFill>
              <a:latin typeface="+mn-ea"/>
              <a:sym typeface="+mn-ea"/>
            </a:endParaRPr>
          </a:p>
        </p:txBody>
      </p:sp>
      <p:sp>
        <p:nvSpPr>
          <p:cNvPr id="1049392" name="矩形 12"/>
          <p:cNvSpPr/>
          <p:nvPr>
            <p:custDataLst>
              <p:tags r:id="rId7"/>
            </p:custDataLst>
          </p:nvPr>
        </p:nvSpPr>
        <p:spPr>
          <a:xfrm>
            <a:off x="1450759" y="4788255"/>
            <a:ext cx="9831404" cy="1461217"/>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4" name="矩形 17"/>
          <p:cNvSpPr/>
          <p:nvPr>
            <p:custDataLst>
              <p:tags r:id="rId8"/>
            </p:custDataLst>
          </p:nvPr>
        </p:nvSpPr>
        <p:spPr>
          <a:xfrm>
            <a:off x="903550" y="4788255"/>
            <a:ext cx="266624" cy="1461217"/>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6" name="文本框 19"/>
          <p:cNvSpPr txBox="1"/>
          <p:nvPr>
            <p:custDataLst>
              <p:tags r:id="rId9"/>
            </p:custDataLst>
          </p:nvPr>
        </p:nvSpPr>
        <p:spPr>
          <a:xfrm>
            <a:off x="1732256" y="4914533"/>
            <a:ext cx="9406923" cy="1208788"/>
          </a:xfrm>
          <a:prstGeom prst="rect"/>
          <a:noFill/>
        </p:spPr>
        <p:txBody>
          <a:bodyPr anchor="ctr" anchorCtr="0" bIns="45720" lIns="91440" rIns="91440" rtlCol="0" tIns="45720" vert="horz" wrap="square">
            <a:normAutofit fontScale="95833" lnSpcReduction="10000"/>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智能化推荐学习资源是教育技术行业个性化学习模式的重要特点之一，有助于提高教育质量和教育公平性。</a:t>
            </a:r>
            <a:endParaRPr altLang="en-US" dirty="0" sz="24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54" name="标题 1"/>
          <p:cNvSpPr>
            <a:spLocks noGrp="1"/>
          </p:cNvSpPr>
          <p:nvPr>
            <p:ph type="title" idx="3"/>
          </p:nvPr>
        </p:nvSpPr>
        <p:spPr/>
        <p:txBody>
          <a:bodyPr>
            <a:normAutofit fontScale="93750"/>
          </a:bodyPr>
          <a:p>
            <a:r>
              <a:rPr altLang="en-US" lang="zh-CN"/>
              <a:t>实时反馈与调整教学策略</a:t>
            </a:r>
            <a:endParaRPr altLang="en-US" lang="zh-CN"/>
          </a:p>
        </p:txBody>
      </p:sp>
      <p:sp>
        <p:nvSpPr>
          <p:cNvPr id="1049456" name="矩形: 圆角 4"/>
          <p:cNvSpPr/>
          <p:nvPr>
            <p:custDataLst>
              <p:tags r:id="rId1"/>
            </p:custDataLst>
          </p:nvPr>
        </p:nvSpPr>
        <p:spPr>
          <a:xfrm>
            <a:off x="2615502" y="1833241"/>
            <a:ext cx="3276903" cy="4413916"/>
          </a:xfrm>
          <a:prstGeom prst="roundRect">
            <a:avLst>
              <a:gd name="adj" fmla="val 5926"/>
            </a:avLst>
          </a:prstGeom>
          <a:solidFill>
            <a:sysClr lastClr="FFFFFF" val="window"/>
          </a:solidFill>
          <a:ln w="12700" cap="flat" cmpd="sng" algn="ctr">
            <a:solidFill>
              <a:schemeClr val="accent1"/>
            </a:solidFill>
            <a:prstDash val="solid"/>
            <a:miter lim="800000"/>
          </a:ln>
          <a:effectLst/>
        </p:spPr>
        <p:txBody>
          <a:bodyPr anchor="ctr" rtlCol="0" wrap="square">
            <a:normAutofit/>
          </a:bodyPr>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3200" i="0" kern="0" kumimoji="0" lang="zh-CN" noProof="0" normalizeH="0" spc="0" strike="noStrike" u="none">
              <a:ln>
                <a:noFill/>
              </a:ln>
              <a:solidFill>
                <a:srgbClr val="ED7D31"/>
              </a:solidFill>
              <a:effectLst/>
              <a:uLnTx/>
              <a:uFillTx/>
              <a:latin typeface="+mn-ea"/>
              <a:cs typeface="+mn-ea"/>
              <a:sym typeface="+mn-lt"/>
            </a:endParaRPr>
          </a:p>
        </p:txBody>
      </p:sp>
      <p:sp>
        <p:nvSpPr>
          <p:cNvPr id="1049458" name="文本框 27"/>
          <p:cNvSpPr txBox="1"/>
          <p:nvPr>
            <p:custDataLst>
              <p:tags r:id="rId2"/>
            </p:custDataLst>
          </p:nvPr>
        </p:nvSpPr>
        <p:spPr>
          <a:xfrm>
            <a:off x="2831908" y="2637515"/>
            <a:ext cx="2842329" cy="3251696"/>
          </a:xfrm>
          <a:prstGeom prst="rect"/>
        </p:spPr>
        <p:txBody>
          <a:bodyPr wrap="square">
            <a:normAutofit fontScale="95000"/>
          </a:bodyPr>
          <a:lstStyle>
            <a:defPPr>
              <a:defRPr lang="zh-CN"/>
            </a:defPPr>
            <a:lvl1pPr>
              <a:lnSpc>
                <a:spcPct val="130000"/>
              </a:lnSpc>
              <a:defRPr sz="1400">
                <a:solidFill>
                  <a:schemeClr val="tx1">
                    <a:lumMod val="65000"/>
                    <a:lumOff val="35000"/>
                  </a:schemeClr>
                </a:solidFill>
                <a:latin typeface="思源黑体 CN Normal" panose="020B0400000000000000" pitchFamily="34" charset="-122"/>
                <a:ea typeface="思源黑体 CN Normal" panose="020B0400000000000000" pitchFamily="34" charset="-122"/>
              </a:defRPr>
            </a:lvl1pPr>
          </a:lstStyle>
          <a:p>
            <a:pPr algn="just" defTabSz="9144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0" kumimoji="0" lang="zh-CN" noProof="0" normalizeH="0" spc="0" strike="noStrike" u="none">
                <a:ln>
                  <a:noFill/>
                </a:ln>
                <a:solidFill>
                  <a:prstClr val="black">
                    <a:lumMod val="65000"/>
                    <a:lumOff val="35000"/>
                  </a:prstClr>
                </a:solidFill>
                <a:effectLst/>
                <a:uLnTx/>
                <a:uFillTx/>
                <a:latin typeface="+mn-ea"/>
                <a:ea typeface="+mn-ea"/>
                <a:cs typeface="+mn-ea"/>
                <a:sym typeface="+mn-lt"/>
              </a:rPr>
              <a:t>实时反馈：教育技术行业个性化学习模式能够及时提供学习进度和效果的反馈，帮助学生了解自己的不足之处，调整学习计划。</a:t>
            </a:r>
            <a:endParaRPr altLang="en-US" baseline="0" b="0" cap="none" dirty="0" sz="2000" i="0" kern="0" kumimoji="0" lang="zh-CN" noProof="0" normalizeH="0" spc="0" strike="noStrike" u="none">
              <a:ln>
                <a:noFill/>
              </a:ln>
              <a:solidFill>
                <a:prstClr val="black">
                  <a:lumMod val="65000"/>
                  <a:lumOff val="35000"/>
                </a:prstClr>
              </a:solidFill>
              <a:effectLst/>
              <a:uLnTx/>
              <a:uFillTx/>
              <a:latin typeface="+mn-ea"/>
              <a:ea typeface="+mn-ea"/>
              <a:cs typeface="+mn-ea"/>
              <a:sym typeface="+mn-lt"/>
            </a:endParaRPr>
          </a:p>
        </p:txBody>
      </p:sp>
      <p:sp>
        <p:nvSpPr>
          <p:cNvPr id="1049460" name="任意多边形: 形状 11"/>
          <p:cNvSpPr/>
          <p:nvPr>
            <p:custDataLst>
              <p:tags r:id="rId3"/>
            </p:custDataLst>
          </p:nvPr>
        </p:nvSpPr>
        <p:spPr>
          <a:xfrm>
            <a:off x="2623592" y="6100006"/>
            <a:ext cx="3260699" cy="150341"/>
          </a:xfrm>
          <a:custGeom>
            <a:avLst/>
            <a:gdLst>
              <a:gd name="connsiteX0" fmla="*/ 0 w 2299702"/>
              <a:gd name="connsiteY0" fmla="*/ 0 h 105988"/>
              <a:gd name="connsiteX1" fmla="*/ 2299702 w 2299702"/>
              <a:gd name="connsiteY1" fmla="*/ 0 h 105988"/>
              <a:gd name="connsiteX2" fmla="*/ 2295200 w 2299702"/>
              <a:gd name="connsiteY2" fmla="*/ 22301 h 105988"/>
              <a:gd name="connsiteX3" fmla="*/ 2168945 w 2299702"/>
              <a:gd name="connsiteY3" fmla="*/ 105988 h 105988"/>
              <a:gd name="connsiteX4" fmla="*/ 130757 w 2299702"/>
              <a:gd name="connsiteY4" fmla="*/ 105988 h 105988"/>
              <a:gd name="connsiteX5" fmla="*/ 4502 w 2299702"/>
              <a:gd name="connsiteY5" fmla="*/ 22301 h 10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9702" h="105988">
                <a:moveTo>
                  <a:pt x="0" y="0"/>
                </a:moveTo>
                <a:lnTo>
                  <a:pt x="2299702" y="0"/>
                </a:lnTo>
                <a:lnTo>
                  <a:pt x="2295200" y="22301"/>
                </a:lnTo>
                <a:cubicBezTo>
                  <a:pt x="2274399" y="71481"/>
                  <a:pt x="2225702" y="105988"/>
                  <a:pt x="2168945" y="105988"/>
                </a:cubicBezTo>
                <a:lnTo>
                  <a:pt x="130757" y="105988"/>
                </a:lnTo>
                <a:cubicBezTo>
                  <a:pt x="74000" y="105988"/>
                  <a:pt x="25303" y="71481"/>
                  <a:pt x="4502" y="22301"/>
                </a:cubicBezTo>
                <a:close/>
              </a:path>
            </a:pathLst>
          </a:custGeom>
          <a:solidFill>
            <a:schemeClr val="accent1"/>
          </a:solidFill>
          <a:ln w="19050" cap="flat" cmpd="sng" algn="ctr">
            <a:noFill/>
            <a:prstDash val="solid"/>
            <a:miter lim="800000"/>
          </a:ln>
          <a:effectLst>
            <a:outerShdw algn="t" blurRad="203200" dir="5400000" dist="76200" rotWithShape="0" sx="96000" sy="96000">
              <a:sysClr lastClr="000000" val="windowText">
                <a:lumMod val="50000"/>
                <a:lumOff val="50000"/>
                <a:alpha val="30000"/>
              </a:sysClr>
            </a:outerShdw>
          </a:effectLst>
        </p:spPr>
        <p:txBody>
          <a:bodyPr anchor="ctr" bIns="0" lIns="0" rIns="0" rtlCol="0" tIns="0">
            <a:normAutofit fontScale="50000"/>
          </a:bodyPr>
          <a:p>
            <a:pPr algn="ctr" defTabSz="914400" eaLnBrk="1" fontAlgn="auto" hangingPunct="1" indent="0" latinLnBrk="0" lvl="0" marL="0" marR="0" rtl="0">
              <a:lnSpc>
                <a:spcPct val="110000"/>
              </a:lnSpc>
              <a:spcBef>
                <a:spcPts val="0"/>
              </a:spcBef>
              <a:spcAft>
                <a:spcPts val="0"/>
              </a:spcAft>
              <a:buClrTx/>
              <a:buSzTx/>
              <a:buFontTx/>
              <a:buNone/>
            </a:pPr>
            <a:endParaRPr altLang="en-US" baseline="0" b="0" cap="none" sz="1600" i="0" kern="0" kumimoji="0" lang="zh-CN" noProof="0" normalizeH="0" spc="0" strike="noStrike" u="none">
              <a:ln>
                <a:noFill/>
              </a:ln>
              <a:gradFill>
                <a:gsLst>
                  <a:gs pos="5000">
                    <a:srgbClr val="BC1E1E"/>
                  </a:gs>
                  <a:gs pos="100000">
                    <a:srgbClr val="771313"/>
                  </a:gs>
                </a:gsLst>
                <a:lin ang="4800000" scaled="0"/>
              </a:gradFill>
              <a:effectLst/>
              <a:uLnTx/>
              <a:uFillTx/>
              <a:latin typeface="+mn-ea"/>
              <a:cs typeface="+mn-ea"/>
              <a:sym typeface="+mn-lt"/>
            </a:endParaRPr>
          </a:p>
        </p:txBody>
      </p:sp>
      <p:sp>
        <p:nvSpPr>
          <p:cNvPr id="1049462" name="矩形: 圆角 49"/>
          <p:cNvSpPr/>
          <p:nvPr>
            <p:custDataLst>
              <p:tags r:id="rId4"/>
            </p:custDataLst>
          </p:nvPr>
        </p:nvSpPr>
        <p:spPr>
          <a:xfrm>
            <a:off x="3743374" y="1319530"/>
            <a:ext cx="1020882" cy="1020882"/>
          </a:xfrm>
          <a:prstGeom prst="roundRect">
            <a:avLst>
              <a:gd name="adj" fmla="val 13544"/>
            </a:avLst>
          </a:prstGeom>
          <a:solidFill>
            <a:schemeClr val="accent1"/>
          </a:solidFill>
          <a:ln w="38100" cap="flat" cmpd="sng" algn="ctr">
            <a:noFill/>
            <a:prstDash val="solid"/>
            <a:miter lim="800000"/>
          </a:ln>
          <a:effectLst>
            <a:outerShdw algn="tl" blurRad="152400" dir="2700000" dist="76200" rotWithShape="0">
              <a:sysClr lastClr="000000" val="windowText">
                <a:lumMod val="50000"/>
                <a:lumOff val="50000"/>
                <a:alpha val="30000"/>
              </a:sysClr>
            </a:outerShdw>
          </a:effectLst>
        </p:spPr>
        <p:txBody>
          <a:bodyPr anchor="ctr" rtlCol="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altLang="zh-CN" baseline="0" b="1" cap="none" sz="3600" i="0" kern="0" kumimoji="1" lang="en-US" noProof="0" normalizeH="0" spc="0" strike="noStrike" u="none">
                <a:ln>
                  <a:noFill/>
                </a:ln>
                <a:solidFill>
                  <a:schemeClr val="lt1">
                    <a:lumMod val="100000"/>
                  </a:schemeClr>
                </a:solidFill>
                <a:effectLst/>
                <a:uLnTx/>
                <a:uFillTx/>
                <a:latin typeface="+mn-ea"/>
                <a:cs typeface="+mn-ea"/>
                <a:sym typeface="+mn-lt"/>
              </a:rPr>
              <a:t>01</a:t>
            </a:r>
            <a:endParaRPr altLang="zh-CN" baseline="0" b="1" cap="none" sz="3600" i="0" kern="0" kumimoji="1" lang="en-US" noProof="0" normalizeH="0" spc="0" strike="noStrike" u="none">
              <a:ln>
                <a:noFill/>
              </a:ln>
              <a:solidFill>
                <a:schemeClr val="lt1">
                  <a:lumMod val="100000"/>
                </a:schemeClr>
              </a:solidFill>
              <a:effectLst/>
              <a:uLnTx/>
              <a:uFillTx/>
              <a:latin typeface="+mn-ea"/>
              <a:cs typeface="+mn-ea"/>
              <a:sym typeface="+mn-lt"/>
            </a:endParaRPr>
          </a:p>
        </p:txBody>
      </p:sp>
      <p:sp>
        <p:nvSpPr>
          <p:cNvPr id="1049464" name="矩形: 圆角 12"/>
          <p:cNvSpPr/>
          <p:nvPr>
            <p:custDataLst>
              <p:tags r:id="rId5"/>
            </p:custDataLst>
          </p:nvPr>
        </p:nvSpPr>
        <p:spPr>
          <a:xfrm>
            <a:off x="6293725" y="1833241"/>
            <a:ext cx="3276903" cy="4413916"/>
          </a:xfrm>
          <a:prstGeom prst="roundRect">
            <a:avLst>
              <a:gd name="adj" fmla="val 5926"/>
            </a:avLst>
          </a:prstGeom>
          <a:solidFill>
            <a:sysClr lastClr="FFFFFF" val="window"/>
          </a:solidFill>
          <a:ln w="12700" cap="flat" cmpd="sng" algn="ctr">
            <a:solidFill>
              <a:schemeClr val="accent1"/>
            </a:solidFill>
            <a:prstDash val="solid"/>
            <a:miter lim="800000"/>
          </a:ln>
          <a:effectLst/>
        </p:spPr>
        <p:txBody>
          <a:bodyPr anchor="ctr" rtlCol="0" wrap="square">
            <a:normAutofit/>
          </a:bodyPr>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3200" i="0" kern="0" kumimoji="0" lang="zh-CN" noProof="0" normalizeH="0" spc="0" strike="noStrike" u="none">
              <a:ln>
                <a:noFill/>
              </a:ln>
              <a:solidFill>
                <a:srgbClr val="ED7D31"/>
              </a:solidFill>
              <a:effectLst/>
              <a:uLnTx/>
              <a:uFillTx/>
              <a:latin typeface="+mn-ea"/>
              <a:cs typeface="+mn-ea"/>
              <a:sym typeface="+mn-lt"/>
            </a:endParaRPr>
          </a:p>
        </p:txBody>
      </p:sp>
      <p:sp>
        <p:nvSpPr>
          <p:cNvPr id="1049466" name="矩形: 圆角 20"/>
          <p:cNvSpPr/>
          <p:nvPr>
            <p:custDataLst>
              <p:tags r:id="rId6"/>
            </p:custDataLst>
          </p:nvPr>
        </p:nvSpPr>
        <p:spPr>
          <a:xfrm>
            <a:off x="7421597" y="1319530"/>
            <a:ext cx="1020882" cy="1020882"/>
          </a:xfrm>
          <a:prstGeom prst="roundRect">
            <a:avLst>
              <a:gd name="adj" fmla="val 13544"/>
            </a:avLst>
          </a:prstGeom>
          <a:solidFill>
            <a:schemeClr val="accent1"/>
          </a:solidFill>
          <a:ln w="38100" cap="flat" cmpd="sng" algn="ctr">
            <a:noFill/>
            <a:prstDash val="solid"/>
            <a:miter lim="800000"/>
          </a:ln>
          <a:effectLst>
            <a:outerShdw algn="tl" blurRad="152400" dir="2700000" dist="76200" rotWithShape="0">
              <a:sysClr lastClr="000000" val="windowText">
                <a:lumMod val="50000"/>
                <a:lumOff val="50000"/>
                <a:alpha val="30000"/>
              </a:sysClr>
            </a:outerShdw>
          </a:effectLst>
        </p:spPr>
        <p:txBody>
          <a:bodyPr anchor="ctr" rtlCol="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altLang="zh-CN" baseline="0" b="1" cap="none" dirty="0" sz="3600" i="0" kern="0" kumimoji="1" lang="en-US" noProof="0" normalizeH="0" spc="0" strike="noStrike" u="none">
                <a:ln>
                  <a:noFill/>
                </a:ln>
                <a:solidFill>
                  <a:schemeClr val="lt1">
                    <a:lumMod val="100000"/>
                  </a:schemeClr>
                </a:solidFill>
                <a:effectLst/>
                <a:uLnTx/>
                <a:uFillTx/>
                <a:latin typeface="+mn-ea"/>
                <a:cs typeface="+mn-ea"/>
                <a:sym typeface="+mn-lt"/>
              </a:rPr>
              <a:t>02</a:t>
            </a:r>
            <a:endParaRPr altLang="zh-CN" baseline="0" b="1" cap="none" dirty="0" sz="3600" i="0" kern="0" kumimoji="1" lang="en-US" noProof="0" normalizeH="0" spc="0" strike="noStrike" u="none">
              <a:ln>
                <a:noFill/>
              </a:ln>
              <a:solidFill>
                <a:schemeClr val="lt1">
                  <a:lumMod val="100000"/>
                </a:schemeClr>
              </a:solidFill>
              <a:effectLst/>
              <a:uLnTx/>
              <a:uFillTx/>
              <a:latin typeface="+mn-ea"/>
              <a:cs typeface="+mn-ea"/>
              <a:sym typeface="+mn-lt"/>
            </a:endParaRPr>
          </a:p>
        </p:txBody>
      </p:sp>
      <p:sp>
        <p:nvSpPr>
          <p:cNvPr id="1049468" name="任意多边形: 形状 24"/>
          <p:cNvSpPr/>
          <p:nvPr>
            <p:custDataLst>
              <p:tags r:id="rId7"/>
            </p:custDataLst>
          </p:nvPr>
        </p:nvSpPr>
        <p:spPr>
          <a:xfrm>
            <a:off x="6301815" y="6100006"/>
            <a:ext cx="3260699" cy="150341"/>
          </a:xfrm>
          <a:custGeom>
            <a:avLst/>
            <a:gdLst>
              <a:gd name="connsiteX0" fmla="*/ 0 w 2299702"/>
              <a:gd name="connsiteY0" fmla="*/ 0 h 105988"/>
              <a:gd name="connsiteX1" fmla="*/ 2299702 w 2299702"/>
              <a:gd name="connsiteY1" fmla="*/ 0 h 105988"/>
              <a:gd name="connsiteX2" fmla="*/ 2295200 w 2299702"/>
              <a:gd name="connsiteY2" fmla="*/ 22301 h 105988"/>
              <a:gd name="connsiteX3" fmla="*/ 2168945 w 2299702"/>
              <a:gd name="connsiteY3" fmla="*/ 105988 h 105988"/>
              <a:gd name="connsiteX4" fmla="*/ 130757 w 2299702"/>
              <a:gd name="connsiteY4" fmla="*/ 105988 h 105988"/>
              <a:gd name="connsiteX5" fmla="*/ 4502 w 2299702"/>
              <a:gd name="connsiteY5" fmla="*/ 22301 h 10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9702" h="105988">
                <a:moveTo>
                  <a:pt x="0" y="0"/>
                </a:moveTo>
                <a:lnTo>
                  <a:pt x="2299702" y="0"/>
                </a:lnTo>
                <a:lnTo>
                  <a:pt x="2295200" y="22301"/>
                </a:lnTo>
                <a:cubicBezTo>
                  <a:pt x="2274399" y="71481"/>
                  <a:pt x="2225702" y="105988"/>
                  <a:pt x="2168945" y="105988"/>
                </a:cubicBezTo>
                <a:lnTo>
                  <a:pt x="130757" y="105988"/>
                </a:lnTo>
                <a:cubicBezTo>
                  <a:pt x="74000" y="105988"/>
                  <a:pt x="25303" y="71481"/>
                  <a:pt x="4502" y="22301"/>
                </a:cubicBezTo>
                <a:close/>
              </a:path>
            </a:pathLst>
          </a:custGeom>
          <a:solidFill>
            <a:schemeClr val="accent1"/>
          </a:solidFill>
          <a:ln w="19050" cap="flat" cmpd="sng" algn="ctr">
            <a:noFill/>
            <a:prstDash val="solid"/>
            <a:miter lim="800000"/>
          </a:ln>
          <a:effectLst>
            <a:outerShdw algn="t" blurRad="203200" dir="5400000" dist="76200" rotWithShape="0" sx="96000" sy="96000">
              <a:sysClr lastClr="000000" val="windowText">
                <a:lumMod val="50000"/>
                <a:lumOff val="50000"/>
                <a:alpha val="30000"/>
              </a:sysClr>
            </a:outerShdw>
          </a:effectLst>
        </p:spPr>
        <p:txBody>
          <a:bodyPr anchor="ctr" bIns="0" lIns="0" rIns="0" rtlCol="0" tIns="0">
            <a:normAutofit fontScale="50000"/>
          </a:bodyPr>
          <a:p>
            <a:pPr algn="ctr" defTabSz="914400" eaLnBrk="1" fontAlgn="auto" hangingPunct="1" indent="0" latinLnBrk="0" lvl="0" marL="0" marR="0" rtl="0">
              <a:lnSpc>
                <a:spcPct val="110000"/>
              </a:lnSpc>
              <a:spcBef>
                <a:spcPts val="0"/>
              </a:spcBef>
              <a:spcAft>
                <a:spcPts val="0"/>
              </a:spcAft>
              <a:buClrTx/>
              <a:buSzTx/>
              <a:buFontTx/>
              <a:buNone/>
            </a:pPr>
            <a:endParaRPr altLang="en-US" baseline="0" b="0" cap="none" dirty="0" sz="1600" i="0" kern="0" kumimoji="0" lang="zh-CN" noProof="0" normalizeH="0" spc="0" strike="noStrike" u="none">
              <a:ln>
                <a:noFill/>
              </a:ln>
              <a:gradFill>
                <a:gsLst>
                  <a:gs pos="5000">
                    <a:srgbClr val="BC1E1E"/>
                  </a:gs>
                  <a:gs pos="100000">
                    <a:srgbClr val="771313"/>
                  </a:gs>
                </a:gsLst>
                <a:lin ang="4800000" scaled="0"/>
              </a:gradFill>
              <a:effectLst/>
              <a:uLnTx/>
              <a:uFillTx/>
              <a:latin typeface="+mn-ea"/>
              <a:cs typeface="+mn-ea"/>
              <a:sym typeface="+mn-lt"/>
            </a:endParaRPr>
          </a:p>
        </p:txBody>
      </p:sp>
      <p:sp>
        <p:nvSpPr>
          <p:cNvPr id="1049470" name="文本框 12"/>
          <p:cNvSpPr txBox="1"/>
          <p:nvPr>
            <p:custDataLst>
              <p:tags r:id="rId8"/>
            </p:custDataLst>
          </p:nvPr>
        </p:nvSpPr>
        <p:spPr>
          <a:xfrm>
            <a:off x="6510131" y="2637515"/>
            <a:ext cx="2842329" cy="3251696"/>
          </a:xfrm>
          <a:prstGeom prst="rect"/>
        </p:spPr>
        <p:txBody>
          <a:bodyPr wrap="square">
            <a:normAutofit fontScale="95000"/>
          </a:bodyPr>
          <a:lstStyle>
            <a:defPPr>
              <a:defRPr lang="zh-CN"/>
            </a:defPPr>
            <a:lvl1pPr>
              <a:lnSpc>
                <a:spcPct val="130000"/>
              </a:lnSpc>
              <a:defRPr sz="1400">
                <a:solidFill>
                  <a:schemeClr val="tx1">
                    <a:lumMod val="65000"/>
                    <a:lumOff val="35000"/>
                  </a:schemeClr>
                </a:solidFill>
                <a:latin typeface="思源黑体 CN Normal" panose="020B0400000000000000" pitchFamily="34" charset="-122"/>
                <a:ea typeface="思源黑体 CN Normal" panose="020B0400000000000000" pitchFamily="34" charset="-122"/>
              </a:defRPr>
            </a:lvl1pPr>
          </a:lstStyle>
          <a:p>
            <a:pPr algn="just" defTabSz="9144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0" kumimoji="0" lang="zh-CN" noProof="0" normalizeH="0" spc="0" strike="noStrike" u="none">
                <a:ln>
                  <a:noFill/>
                </a:ln>
                <a:solidFill>
                  <a:prstClr val="black">
                    <a:lumMod val="65000"/>
                    <a:lumOff val="35000"/>
                  </a:prstClr>
                </a:solidFill>
                <a:effectLst/>
                <a:uLnTx/>
                <a:uFillTx/>
                <a:latin typeface="+mn-ea"/>
                <a:ea typeface="+mn-ea"/>
                <a:cs typeface="+mn-ea"/>
                <a:sym typeface="+mn-lt"/>
              </a:rPr>
              <a:t>调整教学策略：根据学生的学习情况和反馈，教育技术行业个性化学习模式能够灵活调整教学策略，以满足不同学生的需求，提高学习效果。</a:t>
            </a:r>
            <a:endParaRPr altLang="en-US" baseline="0" b="0" cap="none" dirty="0" sz="2000" i="0" kern="0" kumimoji="0" lang="zh-CN" noProof="0" normalizeH="0" spc="0" strike="noStrike" u="none">
              <a:ln>
                <a:noFill/>
              </a:ln>
              <a:solidFill>
                <a:prstClr val="black">
                  <a:lumMod val="65000"/>
                  <a:lumOff val="35000"/>
                </a:prstClr>
              </a:solidFill>
              <a:effectLst/>
              <a:uLnTx/>
              <a:uFillTx/>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528" name="标题 1"/>
          <p:cNvSpPr>
            <a:spLocks noGrp="1"/>
          </p:cNvSpPr>
          <p:nvPr>
            <p:ph type="title" idx="3"/>
          </p:nvPr>
        </p:nvSpPr>
        <p:spPr/>
        <p:txBody>
          <a:bodyPr>
            <a:normAutofit fontScale="93750"/>
          </a:bodyPr>
          <a:p>
            <a:r>
              <a:rPr altLang="en-US" lang="zh-CN"/>
              <a:t>个性化学习路径设计</a:t>
            </a:r>
            <a:endParaRPr altLang="en-US" lang="zh-CN"/>
          </a:p>
        </p:txBody>
      </p:sp>
      <p:sp>
        <p:nvSpPr>
          <p:cNvPr id="1049530"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2"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34"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学习者为中心：关注学生的个性化需求和发展</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36"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8"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40" name="TextBox 2"/>
          <p:cNvSpPr txBox="1"/>
          <p:nvPr>
            <p:custDataLst>
              <p:tags r:id="rId6"/>
            </p:custDataLst>
          </p:nvPr>
        </p:nvSpPr>
        <p:spPr>
          <a:xfrm>
            <a:off x="356120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灵活定制：根据学生的兴趣、能力和需求，提供个性化的学习路径和资源</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42"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44"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46" name="TextBox 2"/>
          <p:cNvSpPr txBox="1"/>
          <p:nvPr>
            <p:custDataLst>
              <p:tags r:id="rId9"/>
            </p:custDataLst>
          </p:nvPr>
        </p:nvSpPr>
        <p:spPr>
          <a:xfrm>
            <a:off x="6355905" y="3052122"/>
            <a:ext cx="2278909" cy="1840200"/>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实时反馈：通过数据分析和智能推荐，及时调整学习路径和资源，提高学习效果</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48"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0"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2" name="TextBox 2"/>
          <p:cNvSpPr txBox="1"/>
          <p:nvPr>
            <p:custDataLst>
              <p:tags r:id="rId12"/>
            </p:custDataLst>
          </p:nvPr>
        </p:nvSpPr>
        <p:spPr>
          <a:xfrm>
            <a:off x="9144231" y="3052122"/>
            <a:ext cx="2278909" cy="1840200"/>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协作与共享：鼓励学生之间互相协作，共同成长，同时提供个性化的学习资源和指导</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610" name="标题 1"/>
          <p:cNvSpPr>
            <a:spLocks noGrp="1"/>
          </p:cNvSpPr>
          <p:nvPr>
            <p:ph type="title" idx="3"/>
          </p:nvPr>
        </p:nvSpPr>
        <p:spPr/>
        <p:txBody>
          <a:bodyPr>
            <a:normAutofit fontScale="93750"/>
          </a:bodyPr>
          <a:p>
            <a:r>
              <a:rPr altLang="en-US" lang="zh-CN"/>
              <a:t>社交化学习交流平台</a:t>
            </a:r>
            <a:endParaRPr altLang="en-US" lang="zh-CN"/>
          </a:p>
        </p:txBody>
      </p:sp>
      <p:sp>
        <p:nvSpPr>
          <p:cNvPr id="1049612"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4"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16"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8"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0"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2"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4"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6"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8"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学习者可以根据自己的兴趣和需求选择学习内容，提高学习效果</a:t>
            </a:r>
            <a:endParaRPr altLang="en-US" dirty="0" sz="2400" lang="zh-CN">
              <a:latin typeface="+mn-ea"/>
              <a:ea typeface="+mn-ea"/>
            </a:endParaRPr>
          </a:p>
        </p:txBody>
      </p:sp>
      <p:sp>
        <p:nvSpPr>
          <p:cNvPr id="1049630"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平台支持多种学习方式，如在线课程、讨论组、问答等，方便学习者进行个性化学习</a:t>
            </a:r>
            <a:endParaRPr altLang="en-US" dirty="0" sz="2400" lang="zh-CN">
              <a:latin typeface="+mn-ea"/>
              <a:ea typeface="+mn-ea"/>
            </a:endParaRPr>
          </a:p>
        </p:txBody>
      </p:sp>
      <p:sp>
        <p:nvSpPr>
          <p:cNvPr id="1049632"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学习者可以在平台上自由交流，分享学习心得和经验</a:t>
            </a:r>
            <a:endParaRPr altLang="en-US" dirty="0" sz="2400" lang="zh-CN">
              <a:latin typeface="+mn-ea"/>
              <a:ea typeface="+mn-ea"/>
            </a:endParaRPr>
          </a:p>
        </p:txBody>
      </p:sp>
      <p:sp>
        <p:nvSpPr>
          <p:cNvPr id="1049634"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平台提供多样化的学习资源，满足不同学习者的需求</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92"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694" name="标题 14"/>
          <p:cNvSpPr>
            <a:spLocks noGrp="1"/>
          </p:cNvSpPr>
          <p:nvPr>
            <p:ph type="title" idx="4"/>
            <p:custDataLst>
              <p:tags r:id="rId2"/>
            </p:custDataLst>
          </p:nvPr>
        </p:nvSpPr>
        <p:spPr/>
        <p:txBody>
          <a:bodyPr>
            <a:normAutofit fontScale="90000"/>
          </a:bodyPr>
          <a:p>
            <a:r>
              <a:rPr altLang="en-US" dirty="0" lang="zh-CN"/>
              <a:t>教育技术行业个性化学习模式的创新实践</a:t>
            </a:r>
            <a:endParaRPr altLang="en-US" dirty="0"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68" name="标题 1"/>
          <p:cNvSpPr>
            <a:spLocks noGrp="1"/>
          </p:cNvSpPr>
          <p:nvPr>
            <p:ph type="title" idx="3"/>
          </p:nvPr>
        </p:nvSpPr>
        <p:spPr/>
        <p:txBody>
          <a:bodyPr>
            <a:normAutofit fontScale="93750"/>
          </a:bodyPr>
          <a:p>
            <a:r>
              <a:rPr altLang="en-US" lang="zh-CN"/>
              <a:t>基于大数据的学习分析技术</a:t>
            </a:r>
            <a:endParaRPr altLang="en-US" lang="zh-CN"/>
          </a:p>
        </p:txBody>
      </p:sp>
      <p:sp>
        <p:nvSpPr>
          <p:cNvPr id="1049770"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4"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应用场景：在线教育平台、智慧校园、数字化课堂等。</a:t>
            </a:r>
            <a:endParaRPr altLang="zh-CN" dirty="0" sz="1600" lang="en-US">
              <a:solidFill>
                <a:schemeClr val="dk1">
                  <a:lumMod val="80000"/>
                  <a:lumOff val="20000"/>
                </a:schemeClr>
              </a:solidFill>
              <a:latin typeface="+mn-ea"/>
              <a:sym typeface="+mn-ea"/>
            </a:endParaRPr>
          </a:p>
        </p:txBody>
      </p:sp>
      <p:sp>
        <p:nvSpPr>
          <p:cNvPr id="1049778"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0"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2"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文本框 56"/>
          <p:cNvSpPr txBox="1"/>
          <p:nvPr>
            <p:custDataLst>
              <p:tags r:id="rId8"/>
            </p:custDataLst>
          </p:nvPr>
        </p:nvSpPr>
        <p:spPr>
          <a:xfrm>
            <a:off x="1951187" y="1469212"/>
            <a:ext cx="8598857" cy="788326"/>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定义：基于大数据的学习分析技术是指利用大数据技术对学习行为进行分析，以实现个性化学习的目的。</a:t>
            </a:r>
            <a:endParaRPr altLang="en-US" dirty="0" lang="zh-CN">
              <a:solidFill>
                <a:schemeClr val="dk1">
                  <a:lumMod val="80000"/>
                  <a:lumOff val="20000"/>
                </a:schemeClr>
              </a:solidFill>
              <a:latin typeface="+mn-ea"/>
              <a:sym typeface="+mn-ea"/>
            </a:endParaRPr>
          </a:p>
        </p:txBody>
      </p:sp>
      <p:sp>
        <p:nvSpPr>
          <p:cNvPr id="1049786"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8"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0"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文本框 8"/>
          <p:cNvSpPr txBox="1"/>
          <p:nvPr>
            <p:custDataLst>
              <p:tags r:id="rId12"/>
            </p:custDataLst>
          </p:nvPr>
        </p:nvSpPr>
        <p:spPr>
          <a:xfrm>
            <a:off x="1951187" y="2804319"/>
            <a:ext cx="8598857" cy="788326"/>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作用：通过对学习行为数据的收集、分析和挖掘，了解学生的学习需求、习惯和问题，为个性化学习提供数据支持。</a:t>
            </a:r>
            <a:endParaRPr altLang="en-US" dirty="0" lang="zh-CN">
              <a:solidFill>
                <a:schemeClr val="dk1">
                  <a:lumMod val="80000"/>
                  <a:lumOff val="20000"/>
                </a:schemeClr>
              </a:solidFill>
              <a:latin typeface="+mn-ea"/>
              <a:sym typeface="+mn-ea"/>
            </a:endParaRPr>
          </a:p>
        </p:txBody>
      </p:sp>
      <p:sp>
        <p:nvSpPr>
          <p:cNvPr id="1049794"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6"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8"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0" name="文本框 12"/>
          <p:cNvSpPr txBox="1"/>
          <p:nvPr>
            <p:custDataLst>
              <p:tags r:id="rId16"/>
            </p:custDataLst>
          </p:nvPr>
        </p:nvSpPr>
        <p:spPr>
          <a:xfrm>
            <a:off x="1951187" y="5458496"/>
            <a:ext cx="8598857" cy="788326"/>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未来发展：随着大数据技术的不断发展和普及，基于大数据的学习分析技术将更加成熟和智能化，为个性化学习提供更加强有力的支持。</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58" name="标题 1"/>
          <p:cNvSpPr>
            <a:spLocks noGrp="1"/>
          </p:cNvSpPr>
          <p:nvPr>
            <p:ph type="title" idx="3"/>
          </p:nvPr>
        </p:nvSpPr>
        <p:spPr/>
        <p:txBody>
          <a:bodyPr>
            <a:normAutofit fontScale="93750"/>
          </a:bodyPr>
          <a:p>
            <a:r>
              <a:rPr altLang="en-US" lang="zh-CN"/>
              <a:t>人工智能在个性化学习中的应用</a:t>
            </a:r>
            <a:endParaRPr altLang="en-US" lang="zh-CN"/>
          </a:p>
        </p:txBody>
      </p:sp>
      <p:sp>
        <p:nvSpPr>
          <p:cNvPr id="1049860"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62"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4"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个性化推荐学习资源：利用人工智能技术分析学生的学习习惯和需求，为其推荐适合的学习资源。</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66"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68"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0"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智能辅导和学习助手：通过自然语言处理和机器学习技术，为学生提供智能辅导和学习助手，帮助学生解决学习中遇到的问题。</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72"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74"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自动化评估和反馈：利用人工智能技术对学生的作业、考试等学习成果进行自动化评估和反馈，提高评估效率和准确性。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76"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8"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80"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2"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个性化学习路径规划：根据学生的学习情况和目标，利用人工智能技术为其规划个性化的学习路径，提高学习效果。</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940" name="标题 1"/>
          <p:cNvSpPr>
            <a:spLocks noGrp="1"/>
          </p:cNvSpPr>
          <p:nvPr>
            <p:ph type="title" idx="3"/>
          </p:nvPr>
        </p:nvSpPr>
        <p:spPr/>
        <p:txBody>
          <a:bodyPr>
            <a:normAutofit fontScale="93750"/>
          </a:bodyPr>
          <a:p>
            <a:r>
              <a:rPr altLang="en-US" lang="zh-CN"/>
              <a:t>虚拟现实与增强现实技术提升学习体验</a:t>
            </a:r>
            <a:endParaRPr altLang="en-US" lang="zh-CN"/>
          </a:p>
        </p:txBody>
      </p:sp>
      <p:sp>
        <p:nvSpPr>
          <p:cNvPr id="1049942"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44"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46"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48"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50"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52"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54"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56"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58"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提升学习体验：通过技术手段提高学习效果，增强学生的学习动力和兴趣</a:t>
            </a:r>
            <a:endParaRPr altLang="en-US" dirty="0" sz="2400" lang="zh-CN">
              <a:latin typeface="+mn-ea"/>
              <a:ea typeface="+mn-ea"/>
            </a:endParaRPr>
          </a:p>
        </p:txBody>
      </p:sp>
      <p:sp>
        <p:nvSpPr>
          <p:cNvPr id="1049960"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应用案例：介绍一些成功的应用案例，展示技术的实际效果和价值</a:t>
            </a:r>
            <a:endParaRPr altLang="en-US" dirty="0" sz="2400" lang="zh-CN">
              <a:latin typeface="+mn-ea"/>
              <a:ea typeface="+mn-ea"/>
            </a:endParaRPr>
          </a:p>
        </p:txBody>
      </p:sp>
      <p:sp>
        <p:nvSpPr>
          <p:cNvPr id="1049962"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虚拟现实技术：提供沉浸式学习环境，让学生在模拟场景中学习</a:t>
            </a:r>
            <a:endParaRPr altLang="en-US" dirty="0" sz="2400" lang="zh-CN">
              <a:latin typeface="+mn-ea"/>
              <a:ea typeface="+mn-ea"/>
            </a:endParaRPr>
          </a:p>
        </p:txBody>
      </p:sp>
      <p:sp>
        <p:nvSpPr>
          <p:cNvPr id="1049964"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增强现实技术：将虚拟信息与现实世界相结合，增强学习内容的直观性和趣味性</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0022" name="标题 1"/>
          <p:cNvSpPr>
            <a:spLocks noGrp="1"/>
          </p:cNvSpPr>
          <p:nvPr>
            <p:ph type="title" idx="3"/>
          </p:nvPr>
        </p:nvSpPr>
        <p:spPr/>
        <p:txBody>
          <a:bodyPr>
            <a:normAutofit fontScale="93750"/>
          </a:bodyPr>
          <a:p>
            <a:r>
              <a:rPr altLang="en-US" lang="zh-CN"/>
              <a:t>在线协作与互动学习工具的开发与应用</a:t>
            </a:r>
            <a:endParaRPr altLang="en-US" lang="zh-CN"/>
          </a:p>
        </p:txBody>
      </p:sp>
      <p:sp>
        <p:nvSpPr>
          <p:cNvPr id="1050024"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6"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28"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0"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32"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4"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36"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8"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40"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利用大数据和人工智能技术，实现个性化推荐学习资源</a:t>
            </a:r>
            <a:endParaRPr altLang="en-US" dirty="0" sz="2400" lang="zh-CN">
              <a:latin typeface="+mn-ea"/>
              <a:ea typeface="+mn-ea"/>
            </a:endParaRPr>
          </a:p>
        </p:txBody>
      </p:sp>
      <p:sp>
        <p:nvSpPr>
          <p:cNvPr id="1050042"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结合虚拟现实技术，为学生提供沉浸式学习体验</a:t>
            </a:r>
            <a:endParaRPr altLang="en-US" dirty="0" sz="2400" lang="zh-CN">
              <a:latin typeface="+mn-ea"/>
              <a:ea typeface="+mn-ea"/>
            </a:endParaRPr>
          </a:p>
        </p:txBody>
      </p:sp>
      <p:sp>
        <p:nvSpPr>
          <p:cNvPr id="1050044"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开发在线协作工具，支持学生跨时空进行学习合作</a:t>
            </a:r>
            <a:endParaRPr altLang="en-US" dirty="0" sz="2400" lang="zh-CN">
              <a:latin typeface="+mn-ea"/>
              <a:ea typeface="+mn-ea"/>
            </a:endParaRPr>
          </a:p>
        </p:txBody>
      </p:sp>
      <p:sp>
        <p:nvSpPr>
          <p:cNvPr id="1050046"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引入互动学习元素，提升学生学习兴趣和参与度</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104"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50106" name="标题 14"/>
          <p:cNvSpPr>
            <a:spLocks noGrp="1"/>
          </p:cNvSpPr>
          <p:nvPr>
            <p:ph type="title" idx="4"/>
            <p:custDataLst>
              <p:tags r:id="rId2"/>
            </p:custDataLst>
          </p:nvPr>
        </p:nvSpPr>
        <p:spPr/>
        <p:txBody>
          <a:bodyPr>
            <a:normAutofit fontScale="90000"/>
          </a:bodyPr>
          <a:p>
            <a:r>
              <a:rPr altLang="en-US" dirty="0" lang="zh-CN"/>
              <a:t>教育技术行业个性化学习模式的挑战与对策</a:t>
            </a:r>
            <a:endParaRPr altLang="en-US" dirty="0"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180" name="标题 1"/>
          <p:cNvSpPr>
            <a:spLocks noGrp="1"/>
          </p:cNvSpPr>
          <p:nvPr>
            <p:ph type="title" idx="3"/>
          </p:nvPr>
        </p:nvSpPr>
        <p:spPr/>
        <p:txBody>
          <a:bodyPr>
            <a:normAutofit fontScale="93750"/>
          </a:bodyPr>
          <a:p>
            <a:r>
              <a:rPr altLang="en-US" lang="zh-CN"/>
              <a:t>数据隐私与安全问题</a:t>
            </a:r>
            <a:endParaRPr altLang="en-US" lang="zh-CN"/>
          </a:p>
        </p:txBody>
      </p:sp>
      <p:sp>
        <p:nvSpPr>
          <p:cNvPr id="1050182"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4"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数据泄露风险：个性化学习模式需要收集大量学生个人信息，存在数据泄露风险</a:t>
            </a:r>
            <a:endParaRPr altLang="en-US" dirty="0" sz="2000" lang="zh-CN" spc="150">
              <a:solidFill>
                <a:schemeClr val="tx1">
                  <a:lumMod val="75000"/>
                  <a:lumOff val="25000"/>
                </a:schemeClr>
              </a:solidFill>
              <a:latin typeface="+mn-ea"/>
              <a:sym typeface="+mn-ea"/>
            </a:endParaRPr>
          </a:p>
        </p:txBody>
      </p:sp>
      <p:sp>
        <p:nvSpPr>
          <p:cNvPr id="1050186"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8"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0"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隐私保护挑战：如何平衡个性化学习与保护学生隐私的关系，是行业面临的重要挑战</a:t>
            </a:r>
            <a:endParaRPr altLang="en-US" dirty="0" sz="2000" lang="zh-CN" spc="150">
              <a:solidFill>
                <a:schemeClr val="tx1">
                  <a:lumMod val="75000"/>
                  <a:lumOff val="25000"/>
                </a:schemeClr>
              </a:solidFill>
              <a:latin typeface="+mn-ea"/>
              <a:sym typeface="+mn-ea"/>
            </a:endParaRPr>
          </a:p>
        </p:txBody>
      </p:sp>
      <p:sp>
        <p:nvSpPr>
          <p:cNvPr id="1050192"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94"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6"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安全防护措施：教育技术企业需采取有效的安全防护措施，确保数据安全</a:t>
            </a:r>
            <a:endParaRPr altLang="en-US" dirty="0" sz="2000" lang="zh-CN" spc="150">
              <a:solidFill>
                <a:schemeClr val="tx1">
                  <a:lumMod val="75000"/>
                  <a:lumOff val="25000"/>
                </a:schemeClr>
              </a:solidFill>
              <a:latin typeface="+mn-ea"/>
              <a:sym typeface="+mn-ea"/>
            </a:endParaRPr>
          </a:p>
        </p:txBody>
      </p:sp>
      <p:sp>
        <p:nvSpPr>
          <p:cNvPr id="1050198"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00"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2"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法律法规监管：遵守相关法律法规，加强数据隐私与安全的监管</a:t>
            </a:r>
            <a:endParaRPr altLang="en-US" dirty="0" sz="2000" lang="zh-CN" spc="150">
              <a:solidFill>
                <a:schemeClr val="tx1">
                  <a:lumMod val="75000"/>
                  <a:lumOff val="25000"/>
                </a:schemeClr>
              </a:solidFill>
              <a:latin typeface="+mn-ea"/>
              <a:sym typeface="+mn-ea"/>
            </a:endParaRPr>
          </a:p>
        </p:txBody>
      </p:sp>
      <p:sp>
        <p:nvSpPr>
          <p:cNvPr id="1050204"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262" name="标题 1"/>
          <p:cNvSpPr>
            <a:spLocks noGrp="1"/>
          </p:cNvSpPr>
          <p:nvPr>
            <p:ph type="title" idx="3"/>
          </p:nvPr>
        </p:nvSpPr>
        <p:spPr/>
        <p:txBody>
          <a:bodyPr>
            <a:normAutofit fontScale="93750"/>
          </a:bodyPr>
          <a:p>
            <a:r>
              <a:rPr altLang="en-US" lang="zh-CN"/>
              <a:t>教师角色与专业发展需求</a:t>
            </a:r>
            <a:endParaRPr altLang="en-US" lang="zh-CN"/>
          </a:p>
        </p:txBody>
      </p:sp>
      <p:sp>
        <p:nvSpPr>
          <p:cNvPr id="1050264"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66"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68" name="TextBox 2"/>
          <p:cNvSpPr txBox="1"/>
          <p:nvPr>
            <p:custDataLst>
              <p:tags r:id="rId3"/>
            </p:custDataLst>
          </p:nvPr>
        </p:nvSpPr>
        <p:spPr>
          <a:xfrm>
            <a:off x="763308" y="3052122"/>
            <a:ext cx="2278909" cy="1840200"/>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适应个性化学习模式：教师需要具备创新能力和技术应用能力，以适应教育技术行业的发展。</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70"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72"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74" name="TextBox 2"/>
          <p:cNvSpPr txBox="1"/>
          <p:nvPr>
            <p:custDataLst>
              <p:tags r:id="rId6"/>
            </p:custDataLst>
          </p:nvPr>
        </p:nvSpPr>
        <p:spPr>
          <a:xfrm>
            <a:off x="3561201" y="3052122"/>
            <a:ext cx="2278909" cy="1840200"/>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转变传统观念：教师需要从传统的知识传授者转变为引导者和合作者，关注学生的个性化需求。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76"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78"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0" name="TextBox 2"/>
          <p:cNvSpPr txBox="1"/>
          <p:nvPr>
            <p:custDataLst>
              <p:tags r:id="rId9"/>
            </p:custDataLst>
          </p:nvPr>
        </p:nvSpPr>
        <p:spPr>
          <a:xfrm>
            <a:off x="6355905" y="3052122"/>
            <a:ext cx="2278909" cy="1840200"/>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提升专业素养：教师需要不断学习和进修，掌握最新的教育技术和教学方法，提高教学质量。</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82"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84"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6" name="TextBox 2"/>
          <p:cNvSpPr txBox="1"/>
          <p:nvPr>
            <p:custDataLst>
              <p:tags r:id="rId12"/>
            </p:custDataLst>
          </p:nvPr>
        </p:nvSpPr>
        <p:spPr>
          <a:xfrm>
            <a:off x="9144231" y="3052122"/>
            <a:ext cx="2278909" cy="1840200"/>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增强跨学科能力：教师需要具备跨学科的知识和能力，以应对个性化学习模式中的多元化需求。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344" name="标题 1"/>
          <p:cNvSpPr>
            <a:spLocks noGrp="1"/>
          </p:cNvSpPr>
          <p:nvPr>
            <p:ph type="title" idx="3"/>
          </p:nvPr>
        </p:nvSpPr>
        <p:spPr/>
        <p:txBody>
          <a:bodyPr>
            <a:normAutofit fontScale="93750"/>
          </a:bodyPr>
          <a:p>
            <a:r>
              <a:rPr altLang="en-US" lang="zh-CN"/>
              <a:t>学生学习体验的差异化问题</a:t>
            </a:r>
            <a:endParaRPr altLang="en-US" lang="zh-CN"/>
          </a:p>
        </p:txBody>
      </p:sp>
      <p:sp>
        <p:nvSpPr>
          <p:cNvPr id="1050346"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8"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50"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不同学生的学习需求和风格多样化</a:t>
            </a:r>
            <a:endParaRPr altLang="en-US" dirty="0" sz="2000" lang="zh-CN" spc="150">
              <a:solidFill>
                <a:schemeClr val="tx1">
                  <a:lumMod val="85000"/>
                  <a:lumOff val="15000"/>
                </a:schemeClr>
              </a:solidFill>
              <a:latin typeface="+mn-ea"/>
              <a:sym typeface="+mn-ea"/>
            </a:endParaRPr>
          </a:p>
        </p:txBody>
      </p:sp>
      <p:sp>
        <p:nvSpPr>
          <p:cNvPr id="1050352"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4"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6"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传统教育方式难以满足个性化需求</a:t>
            </a:r>
            <a:endParaRPr altLang="en-US" dirty="0" sz="2000" lang="zh-CN" spc="150">
              <a:solidFill>
                <a:schemeClr val="tx1">
                  <a:lumMod val="85000"/>
                  <a:lumOff val="15000"/>
                </a:schemeClr>
              </a:solidFill>
              <a:latin typeface="+mn-ea"/>
              <a:sym typeface="+mn-ea"/>
            </a:endParaRPr>
          </a:p>
        </p:txBody>
      </p:sp>
      <p:sp>
        <p:nvSpPr>
          <p:cNvPr id="1050358"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0"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2"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个性化学习模式需要技术支持和教师培训</a:t>
            </a:r>
            <a:endParaRPr altLang="en-US" dirty="0" sz="2000" lang="zh-CN" spc="150">
              <a:solidFill>
                <a:schemeClr val="tx1">
                  <a:lumMod val="85000"/>
                  <a:lumOff val="15000"/>
                </a:schemeClr>
              </a:solidFill>
              <a:latin typeface="+mn-ea"/>
              <a:sym typeface="+mn-ea"/>
            </a:endParaRPr>
          </a:p>
        </p:txBody>
      </p:sp>
      <p:sp>
        <p:nvSpPr>
          <p:cNvPr id="1050364"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6"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8"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应对策略：利用教育技术提升个性化学习体验</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426" name="标题 1"/>
          <p:cNvSpPr>
            <a:spLocks noGrp="1"/>
          </p:cNvSpPr>
          <p:nvPr>
            <p:ph type="title" idx="3"/>
          </p:nvPr>
        </p:nvSpPr>
        <p:spPr/>
        <p:txBody>
          <a:bodyPr>
            <a:normAutofit fontScale="93750"/>
          </a:bodyPr>
          <a:p>
            <a:r>
              <a:rPr altLang="en-US" lang="zh-CN"/>
              <a:t>技术与教育教学的深度融合问题</a:t>
            </a:r>
            <a:endParaRPr altLang="en-US" lang="zh-CN"/>
          </a:p>
        </p:txBody>
      </p:sp>
      <p:sp>
        <p:nvSpPr>
          <p:cNvPr id="1050428"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30"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技术与教育教学的融合程度不够深入，缺乏有效的整合方式。</a:t>
            </a:r>
            <a:endParaRPr altLang="en-US" dirty="0" sz="2000" lang="zh-CN" spc="150">
              <a:solidFill>
                <a:schemeClr val="tx1">
                  <a:lumMod val="75000"/>
                  <a:lumOff val="25000"/>
                </a:schemeClr>
              </a:solidFill>
              <a:latin typeface="+mn-ea"/>
              <a:sym typeface="+mn-ea"/>
            </a:endParaRPr>
          </a:p>
        </p:txBody>
      </p:sp>
      <p:sp>
        <p:nvSpPr>
          <p:cNvPr id="1050432"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34"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36"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教师对技术的掌握程度不够熟练，难以充分发挥技术在教学中的作用。</a:t>
            </a:r>
            <a:endParaRPr altLang="en-US" dirty="0" sz="2000" lang="zh-CN" spc="150">
              <a:solidFill>
                <a:schemeClr val="tx1">
                  <a:lumMod val="75000"/>
                  <a:lumOff val="25000"/>
                </a:schemeClr>
              </a:solidFill>
              <a:latin typeface="+mn-ea"/>
              <a:sym typeface="+mn-ea"/>
            </a:endParaRPr>
          </a:p>
        </p:txBody>
      </p:sp>
      <p:sp>
        <p:nvSpPr>
          <p:cNvPr id="1050438"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40"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42"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学生的学习习惯和方式与技术应用的要求不匹配，需要进一步调整和优化。</a:t>
            </a:r>
            <a:endParaRPr altLang="en-US" dirty="0" sz="2000" lang="zh-CN" spc="150">
              <a:solidFill>
                <a:schemeClr val="tx1">
                  <a:lumMod val="75000"/>
                  <a:lumOff val="25000"/>
                </a:schemeClr>
              </a:solidFill>
              <a:latin typeface="+mn-ea"/>
              <a:sym typeface="+mn-ea"/>
            </a:endParaRPr>
          </a:p>
        </p:txBody>
      </p:sp>
      <p:sp>
        <p:nvSpPr>
          <p:cNvPr id="1050444"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46"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48"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技术与教育教学融合的评估机制不完善，难以对融合效果进行科学评估。</a:t>
            </a:r>
            <a:endParaRPr altLang="en-US" dirty="0" sz="2000" lang="zh-CN" spc="150">
              <a:solidFill>
                <a:schemeClr val="tx1">
                  <a:lumMod val="75000"/>
                  <a:lumOff val="25000"/>
                </a:schemeClr>
              </a:solidFill>
              <a:latin typeface="+mn-ea"/>
              <a:sym typeface="+mn-ea"/>
            </a:endParaRPr>
          </a:p>
        </p:txBody>
      </p:sp>
      <p:sp>
        <p:nvSpPr>
          <p:cNvPr id="1050450"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508"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510" name="标题 14"/>
          <p:cNvSpPr>
            <a:spLocks noGrp="1"/>
          </p:cNvSpPr>
          <p:nvPr>
            <p:ph type="title" idx="4"/>
            <p:custDataLst>
              <p:tags r:id="rId2"/>
            </p:custDataLst>
          </p:nvPr>
        </p:nvSpPr>
        <p:spPr/>
        <p:txBody>
          <a:bodyPr>
            <a:normAutofit fontScale="90000"/>
          </a:bodyPr>
          <a:p>
            <a:r>
              <a:rPr altLang="en-US" dirty="0" lang="zh-CN"/>
              <a:t>未来教育技术行业个性化学习模式的发展展望</a:t>
            </a:r>
            <a:endParaRPr altLang="en-US" dirty="0"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584" name="标题 1"/>
          <p:cNvSpPr>
            <a:spLocks noGrp="1"/>
          </p:cNvSpPr>
          <p:nvPr>
            <p:ph type="title" idx="3"/>
          </p:nvPr>
        </p:nvSpPr>
        <p:spPr/>
        <p:txBody>
          <a:bodyPr>
            <a:normAutofit fontScale="93750"/>
          </a:bodyPr>
          <a:p>
            <a:r>
              <a:rPr altLang="en-US" lang="zh-CN"/>
              <a:t>个性化学习模式的普及与推广</a:t>
            </a:r>
            <a:endParaRPr altLang="en-US" lang="zh-CN"/>
          </a:p>
        </p:txBody>
      </p:sp>
      <p:sp>
        <p:nvSpPr>
          <p:cNvPr id="1050586"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88"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90"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92"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94"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教育的需求：随着社会对个性化教育的需求增加，个性化学习模式将成为教育行业的主流。</a:t>
            </a:r>
            <a:endParaRPr altLang="en-US" sz="1400" lang="zh-CN" spc="150">
              <a:solidFill>
                <a:schemeClr val="tx1"/>
              </a:solidFill>
              <a:effectLst/>
              <a:latin typeface="+mn-ea"/>
              <a:sym typeface="+mn-ea"/>
            </a:endParaRPr>
          </a:p>
        </p:txBody>
      </p:sp>
      <p:sp>
        <p:nvSpPr>
          <p:cNvPr id="1050596"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技术的进步：随着人工智能、大数据等技术的不断发展，个性化学习模式将更加普及和推广。</a:t>
            </a:r>
            <a:endParaRPr altLang="en-US" dirty="0" sz="1400" lang="zh-CN" spc="150">
              <a:solidFill>
                <a:schemeClr val="tx1"/>
              </a:solidFill>
              <a:effectLst/>
              <a:latin typeface="+mn-ea"/>
              <a:sym typeface="+mn-ea"/>
            </a:endParaRPr>
          </a:p>
        </p:txBody>
      </p:sp>
      <p:sp>
        <p:nvSpPr>
          <p:cNvPr id="1050598"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政策的支持：政府对教育技术行业的支持力度不断加大，将推动个性化学习模式的普及和推广。</a:t>
            </a:r>
            <a:endParaRPr altLang="en-US" sz="1400" lang="zh-CN" spc="150">
              <a:solidFill>
                <a:schemeClr val="tx1"/>
              </a:solidFill>
              <a:effectLst/>
              <a:latin typeface="+mn-ea"/>
              <a:sym typeface="+mn-ea"/>
            </a:endParaRPr>
          </a:p>
        </p:txBody>
      </p:sp>
      <p:sp>
        <p:nvSpPr>
          <p:cNvPr id="1050600" name="文本框 8"/>
          <p:cNvSpPr txBox="1"/>
          <p:nvPr>
            <p:custDataLst>
              <p:tags r:id="rId8"/>
            </p:custDataLst>
          </p:nvPr>
        </p:nvSpPr>
        <p:spPr>
          <a:xfrm>
            <a:off x="8441812" y="4641621"/>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实践的成功：越来越多的学校和企业开始尝试个性化学习模式，并取得了良好的实践效果，这将进一步推动其普及和推广。</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658" name="标题 1"/>
          <p:cNvSpPr>
            <a:spLocks noGrp="1"/>
          </p:cNvSpPr>
          <p:nvPr>
            <p:ph type="title" idx="3"/>
          </p:nvPr>
        </p:nvSpPr>
        <p:spPr/>
        <p:txBody>
          <a:bodyPr>
            <a:normAutofit fontScale="93750"/>
          </a:bodyPr>
          <a:p>
            <a:r>
              <a:rPr altLang="en-US" lang="zh-CN"/>
              <a:t>跨学科个性化学习模式的探索与实践</a:t>
            </a:r>
            <a:endParaRPr altLang="en-US" lang="zh-CN"/>
          </a:p>
        </p:txBody>
      </p:sp>
      <p:sp>
        <p:nvSpPr>
          <p:cNvPr id="1050660"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探索个性化学习模式：结合不同学科，根据学生兴趣和能力进行个性化教学，提高学习效果。</a:t>
            </a:r>
            <a:endParaRPr altLang="en-US" dirty="0" sz="1200" lang="zh-CN" spc="150">
              <a:solidFill>
                <a:schemeClr val="tx1">
                  <a:lumMod val="85000"/>
                  <a:lumOff val="15000"/>
                </a:schemeClr>
              </a:solidFill>
              <a:latin typeface="+mn-ea"/>
              <a:sym typeface="+mn-ea"/>
            </a:endParaRPr>
          </a:p>
        </p:txBody>
      </p:sp>
      <p:sp>
        <p:nvSpPr>
          <p:cNvPr id="1050662"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4"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6"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实践跨学科教育：加强学科间的联系和整合，通过项目式学习等方式，培养学生综合素质和创新能力。</a:t>
            </a:r>
            <a:endParaRPr altLang="en-US" dirty="0" sz="1200" lang="zh-CN" spc="150">
              <a:solidFill>
                <a:schemeClr val="tx1">
                  <a:lumMod val="85000"/>
                  <a:lumOff val="15000"/>
                </a:schemeClr>
              </a:solidFill>
              <a:latin typeface="+mn-ea"/>
              <a:sym typeface="+mn-ea"/>
            </a:endParaRPr>
          </a:p>
        </p:txBody>
      </p:sp>
      <p:sp>
        <p:nvSpPr>
          <p:cNvPr id="1050668"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70"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72"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利用技术手段实现个性化学习：利用大数据、人工智能等技术，分析学生的学习习惯和需求，提供定制化的学习资源和建议。</a:t>
            </a:r>
            <a:endParaRPr altLang="en-US" dirty="0" sz="1200" lang="zh-CN" spc="150">
              <a:solidFill>
                <a:schemeClr val="tx1">
                  <a:lumMod val="85000"/>
                  <a:lumOff val="15000"/>
                </a:schemeClr>
              </a:solidFill>
              <a:latin typeface="+mn-ea"/>
              <a:sym typeface="+mn-ea"/>
            </a:endParaRPr>
          </a:p>
        </p:txBody>
      </p:sp>
      <p:sp>
        <p:nvSpPr>
          <p:cNvPr id="1050674"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76"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78"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跨学科教师团队合作：促进不同学科教师间的交流与合作，共同探讨个性化学习模式的教学方法与策略。</a:t>
            </a:r>
            <a:endParaRPr altLang="en-US" dirty="0" sz="1200" lang="zh-CN" spc="150">
              <a:solidFill>
                <a:schemeClr val="tx1">
                  <a:lumMod val="85000"/>
                  <a:lumOff val="15000"/>
                </a:schemeClr>
              </a:solidFill>
              <a:latin typeface="+mn-ea"/>
              <a:sym typeface="+mn-ea"/>
            </a:endParaRPr>
          </a:p>
        </p:txBody>
      </p:sp>
      <p:sp>
        <p:nvSpPr>
          <p:cNvPr id="1050680"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82"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740" name="标题 1"/>
          <p:cNvSpPr>
            <a:spLocks noGrp="1"/>
          </p:cNvSpPr>
          <p:nvPr>
            <p:ph type="title" idx="3"/>
          </p:nvPr>
        </p:nvSpPr>
        <p:spPr/>
        <p:txBody>
          <a:bodyPr>
            <a:normAutofit fontScale="93750"/>
          </a:bodyPr>
          <a:p>
            <a:r>
              <a:rPr altLang="en-US" lang="zh-CN"/>
              <a:t>人工智能与教育教学的深度融合</a:t>
            </a:r>
            <a:endParaRPr altLang="en-US" lang="zh-CN"/>
          </a:p>
        </p:txBody>
      </p:sp>
      <p:sp>
        <p:nvSpPr>
          <p:cNvPr id="1050742"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44"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746"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人工智能技术将进一步优化个性化学习模式，实现更精准的学生需求分析。</a:t>
            </a:r>
            <a:endParaRPr altLang="en-US" dirty="0" sz="2000" lang="zh-CN" spc="200">
              <a:solidFill>
                <a:schemeClr val="tx1">
                  <a:lumMod val="85000"/>
                  <a:lumOff val="15000"/>
                </a:schemeClr>
              </a:solidFill>
              <a:latin typeface="+mn-ea"/>
              <a:sym typeface="+mn-ea"/>
            </a:endParaRPr>
          </a:p>
        </p:txBody>
      </p:sp>
      <p:sp>
        <p:nvSpPr>
          <p:cNvPr id="1050748"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50"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52"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人工智能将与教育资源深度整合，提供丰富多样的个性化学习内容。</a:t>
            </a:r>
            <a:endParaRPr altLang="en-US" dirty="0" sz="2000" lang="zh-CN" spc="200">
              <a:solidFill>
                <a:schemeClr val="tx1">
                  <a:lumMod val="85000"/>
                  <a:lumOff val="15000"/>
                </a:schemeClr>
              </a:solidFill>
              <a:latin typeface="+mn-ea"/>
              <a:sym typeface="+mn-ea"/>
            </a:endParaRPr>
          </a:p>
        </p:txBody>
      </p:sp>
      <p:sp>
        <p:nvSpPr>
          <p:cNvPr id="1050754"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56"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58"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人工智能将助力教师角色转变，提升教师个性化教学能力。</a:t>
            </a:r>
            <a:endParaRPr altLang="en-US" dirty="0" sz="2000" lang="zh-CN" spc="200">
              <a:solidFill>
                <a:schemeClr val="tx1">
                  <a:lumMod val="85000"/>
                  <a:lumOff val="15000"/>
                </a:schemeClr>
              </a:solidFill>
              <a:latin typeface="+mn-ea"/>
              <a:sym typeface="+mn-ea"/>
            </a:endParaRPr>
          </a:p>
        </p:txBody>
      </p:sp>
      <p:sp>
        <p:nvSpPr>
          <p:cNvPr id="1050760"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62"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64"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人工智能将构建智能评估系统，实时反馈学生学习情况，提升学习效果。</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822" name="标题 1"/>
          <p:cNvSpPr>
            <a:spLocks noGrp="1"/>
          </p:cNvSpPr>
          <p:nvPr>
            <p:ph type="title" idx="3"/>
          </p:nvPr>
        </p:nvSpPr>
        <p:spPr/>
        <p:txBody>
          <a:bodyPr>
            <a:normAutofit fontScale="93750"/>
          </a:bodyPr>
          <a:p>
            <a:r>
              <a:rPr altLang="en-US" lang="zh-CN"/>
              <a:t>个性化学习模式的可持续发展</a:t>
            </a:r>
            <a:endParaRPr altLang="en-US" lang="zh-CN"/>
          </a:p>
        </p:txBody>
      </p:sp>
      <p:sp>
        <p:nvSpPr>
          <p:cNvPr id="1050824"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26"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28"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30"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32"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34"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36"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38"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人工智能技术：提高个性化学习体验和效果</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8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云计算：实现教育资源的共享和均衡分配</a:t>
            </a:r>
            <a:endParaRPr dirty="0" sz="2000" err="1">
              <a:solidFill>
                <a:schemeClr val="tx1">
                  <a:lumMod val="75000"/>
                  <a:lumOff val="25000"/>
                </a:schemeClr>
              </a:solidFill>
              <a:latin typeface="+mn-ea"/>
              <a:ea typeface="+mn-ea"/>
              <a:cs typeface="+mn-ea"/>
              <a:sym typeface="+mn-lt"/>
            </a:endParaRPr>
          </a:p>
        </p:txBody>
      </p:sp>
      <p:sp>
        <p:nvSpPr>
          <p:cNvPr id="1050844"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46"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48"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850"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2"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4"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6"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8"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移动学习：打破时间和空间限制，提高学习效率</a:t>
            </a:r>
            <a:endParaRPr dirty="0" sz="2000" err="1">
              <a:solidFill>
                <a:schemeClr val="tx1">
                  <a:lumMod val="75000"/>
                  <a:lumOff val="25000"/>
                </a:schemeClr>
              </a:solidFill>
              <a:latin typeface="+mn-ea"/>
              <a:ea typeface="+mn-ea"/>
              <a:cs typeface="+mn-ea"/>
              <a:sym typeface="+mn-lt"/>
            </a:endParaRPr>
          </a:p>
        </p:txBody>
      </p:sp>
      <p:sp>
        <p:nvSpPr>
          <p:cNvPr id="10508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数据分析：精准把握学生需求，优化学习资源</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920" name="标题 1"/>
          <p:cNvSpPr>
            <a:spLocks noGrp="1"/>
          </p:cNvSpPr>
          <p:nvPr>
            <p:ph type="title" idx="2"/>
            <p:custDataLst>
              <p:tags r:id="rId1"/>
            </p:custDataLst>
          </p:nvPr>
        </p:nvSpPr>
        <p:spPr/>
        <p:txBody>
          <a:bodyPr/>
          <a:p>
            <a:r>
              <a:rPr altLang="en-US" lang="zh-CN"/>
              <a:t>感谢您的观看</a:t>
            </a:r>
            <a:endParaRPr altLang="en-US" lang="zh-CN"/>
          </a:p>
        </p:txBody>
      </p:sp>
      <p:sp>
        <p:nvSpPr>
          <p:cNvPr id="1050922"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5*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5*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5*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5*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5*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5*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5*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SLIDE_ID" val="custom20230273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5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85.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2*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2*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2*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2*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2*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2*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2*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2*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2*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56_1*l_h_i*1_1_2"/>
  <p:tag name="KSO_WM_TEMPLATE_CATEGORY" val="diagram"/>
  <p:tag name="KSO_WM_TEMPLATE_INDEX" val="20231356"/>
  <p:tag name="KSO_WM_UNIT_LAYERLEVEL" val="1_1_1"/>
  <p:tag name="KSO_WM_TAG_VERSION" val="3.0"/>
  <p:tag name="KSO_WM_UNIT_LINE_FORE_SCHEMECOLOR_INDEX" val="5"/>
  <p:tag name="KSO_WM_DIAGRAM_MAX_ITEMCNT" val="6"/>
  <p:tag name="KSO_WM_DIAGRAM_MIN_ITEMCNT" val="2"/>
  <p:tag name="KSO_WM_DIAGRAM_VIRTUALLY_FRAME" val="{&quot;height&quot;:371.88818359375,&quot;width&quot;:861.565856933593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ed7d31&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BEAUTIFY_FLAG" val="#wm#"/>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56_1*l_h_f*1_1_1"/>
  <p:tag name="KSO_WM_TEMPLATE_CATEGORY" val="diagram"/>
  <p:tag name="KSO_WM_TEMPLATE_INDEX" val="20231356"/>
  <p:tag name="KSO_WM_UNIT_LAYERLEVEL" val="1_1_1"/>
  <p:tag name="KSO_WM_TAG_VERSION" val="3.0"/>
  <p:tag name="KSO_WM_UNIT_PRESET_TEXT" val="单击此处输入你的正文，文字是您思想的提炼，为了最终演示发布良好效果，请尽量言简意赅阐述观点。"/>
  <p:tag name="KSO_WM_UNIT_VALUE" val="63"/>
  <p:tag name="KSO_WM_DIAGRAM_MAX_ITEMCNT" val="6"/>
  <p:tag name="KSO_WM_DIAGRAM_MIN_ITEMCNT" val="2"/>
  <p:tag name="KSO_WM_DIAGRAM_VIRTUALLY_FRAME" val="{&quot;height&quot;:371.88818359375,&quot;width&quot;:861.56585693359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56_1*l_h_i*1_1_3"/>
  <p:tag name="KSO_WM_TEMPLATE_CATEGORY" val="diagram"/>
  <p:tag name="KSO_WM_TEMPLATE_INDEX" val="20231356"/>
  <p:tag name="KSO_WM_UNIT_LAYERLEVEL" val="1_1_1"/>
  <p:tag name="KSO_WM_TAG_VERSION" val="3.0"/>
  <p:tag name="KSO_WM_UNIT_FILL_FORE_SCHEMECOLOR_INDEX" val="5"/>
  <p:tag name="KSO_WM_DIAGRAM_MAX_ITEMCNT" val="6"/>
  <p:tag name="KSO_WM_DIAGRAM_MIN_ITEMCNT" val="2"/>
  <p:tag name="KSO_WM_DIAGRAM_VIRTUALLY_FRAME" val="{&quot;height&quot;:371.88818359375,&quot;width&quot;:861.5658569335938}"/>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2,&quot;rgb&quot;:&quot;#808080&quot;,&quot;transparency&quot;:0.699999988079071},&quot;threeD&quot;:{&quot;curvedSurface&quot;:{&quot;brightness&quot;:0,&quot;colorType&quot;:2,&quot;rgb&quot;:&quot;#000000&quot;},&quot;depth&quot;:{&quot;colorType&quot;:0}}},&quot;text&quot;:{&quot;fill&quot;:{&quot;gradient&quot;:[{&quot;brightness&quot;:0,&quot;colorType&quot;:2,&quot;pos&quot;:0.05000000074505806,&quot;rgb&quot;:&quot;#bc1e1e&quot;,&quot;transparency&quot;:0},{&quot;brightness&quot;:0,&quot;colorType&quot;:2,&quot;pos&quot;:1,&quot;rgb&quot;:&quot;#771313&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1356_1*l_h_i*1_1_1"/>
  <p:tag name="KSO_WM_TEMPLATE_CATEGORY" val="diagram"/>
  <p:tag name="KSO_WM_TEMPLATE_INDEX" val="20231356"/>
  <p:tag name="KSO_WM_UNIT_LAYERLEVEL" val="1_1_1"/>
  <p:tag name="KSO_WM_TAG_VERSION" val="3.0"/>
  <p:tag name="KSO_WM_UNIT_FILL_FORE_SCHEMECOLOR_INDEX" val="5"/>
  <p:tag name="KSO_WM_DIAGRAM_MAX_ITEMCNT" val="6"/>
  <p:tag name="KSO_WM_DIAGRAM_MIN_ITEMCNT" val="2"/>
  <p:tag name="KSO_WM_DIAGRAM_VIRTUALLY_FRAME" val="{&quot;height&quot;:371.88818359375,&quot;width&quot;:861.5658569335938}"/>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2,&quot;rgb&quot;:&quot;#808080&quot;,&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56_1*l_h_i*1_2_2"/>
  <p:tag name="KSO_WM_TEMPLATE_CATEGORY" val="diagram"/>
  <p:tag name="KSO_WM_TEMPLATE_INDEX" val="20231356"/>
  <p:tag name="KSO_WM_UNIT_LAYERLEVEL" val="1_1_1"/>
  <p:tag name="KSO_WM_TAG_VERSION" val="3.0"/>
  <p:tag name="KSO_WM_UNIT_LINE_FORE_SCHEMECOLOR_INDEX" val="5"/>
  <p:tag name="KSO_WM_DIAGRAM_MAX_ITEMCNT" val="6"/>
  <p:tag name="KSO_WM_DIAGRAM_MIN_ITEMCNT" val="2"/>
  <p:tag name="KSO_WM_DIAGRAM_VIRTUALLY_FRAME" val="{&quot;height&quot;:371.88818359375,&quot;width&quot;:861.565856933593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ed7d31&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20231356_1*l_h_i*1_2_1"/>
  <p:tag name="KSO_WM_TEMPLATE_CATEGORY" val="diagram"/>
  <p:tag name="KSO_WM_TEMPLATE_INDEX" val="20231356"/>
  <p:tag name="KSO_WM_UNIT_LAYERLEVEL" val="1_1_1"/>
  <p:tag name="KSO_WM_TAG_VERSION" val="3.0"/>
  <p:tag name="KSO_WM_UNIT_FILL_FORE_SCHEMECOLOR_INDEX" val="5"/>
  <p:tag name="KSO_WM_DIAGRAM_MAX_ITEMCNT" val="6"/>
  <p:tag name="KSO_WM_DIAGRAM_MIN_ITEMCNT" val="2"/>
  <p:tag name="KSO_WM_DIAGRAM_VIRTUALLY_FRAME" val="{&quot;height&quot;:371.88818359375,&quot;width&quot;:861.5658569335938}"/>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2,&quot;rgb&quot;:&quot;#808080&quot;,&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56_1*l_h_i*1_2_3"/>
  <p:tag name="KSO_WM_TEMPLATE_CATEGORY" val="diagram"/>
  <p:tag name="KSO_WM_TEMPLATE_INDEX" val="20231356"/>
  <p:tag name="KSO_WM_UNIT_LAYERLEVEL" val="1_1_1"/>
  <p:tag name="KSO_WM_TAG_VERSION" val="3.0"/>
  <p:tag name="KSO_WM_UNIT_FILL_FORE_SCHEMECOLOR_INDEX" val="5"/>
  <p:tag name="KSO_WM_DIAGRAM_MAX_ITEMCNT" val="6"/>
  <p:tag name="KSO_WM_DIAGRAM_MIN_ITEMCNT" val="2"/>
  <p:tag name="KSO_WM_DIAGRAM_VIRTUALLY_FRAME" val="{&quot;height&quot;:371.88818359375,&quot;width&quot;:861.5658569335938}"/>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2,&quot;rgb&quot;:&quot;#808080&quot;,&quot;transparency&quot;:0.699999988079071},&quot;threeD&quot;:{&quot;curvedSurface&quot;:{&quot;brightness&quot;:0,&quot;colorType&quot;:2,&quot;rgb&quot;:&quot;#000000&quot;},&quot;depth&quot;:{&quot;colorType&quot;:0}}},&quot;text&quot;:{&quot;fill&quot;:{&quot;gradient&quot;:[{&quot;brightness&quot;:0,&quot;colorType&quot;:2,&quot;pos&quot;:0.05000000074505806,&quot;rgb&quot;:&quot;#bc1e1e&quot;,&quot;transparency&quot;:0},{&quot;brightness&quot;:0,&quot;colorType&quot;:2,&quot;pos&quot;:1,&quot;rgb&quot;:&quot;#771313&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BEAUTIFY_FLAG" val="#wm#"/>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56_1*l_h_f*1_2_1"/>
  <p:tag name="KSO_WM_TEMPLATE_CATEGORY" val="diagram"/>
  <p:tag name="KSO_WM_TEMPLATE_INDEX" val="20231356"/>
  <p:tag name="KSO_WM_UNIT_LAYERLEVEL" val="1_1_1"/>
  <p:tag name="KSO_WM_TAG_VERSION" val="3.0"/>
  <p:tag name="KSO_WM_UNIT_PRESET_TEXT" val="单击此处输入你的正文，文字是您思想的提炼，为了最终演示发布良好效果，请尽量言简意赅阐述观点。"/>
  <p:tag name="KSO_WM_DIAGRAM_MAX_ITEMCNT" val="6"/>
  <p:tag name="KSO_WM_DIAGRAM_MIN_ITEMCNT" val="2"/>
  <p:tag name="KSO_WM_DIAGRAM_VIRTUALLY_FRAME" val="{&quot;height&quot;:371.88818359375,&quot;width&quot;:861.56585693359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29.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8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3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35.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38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390.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2024-01-05T02:17:46Z</dcterms:created>
  <dcterms:modified xsi:type="dcterms:W3CDTF">2024-01-05T02:17:46Z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9948fe2f115f40dc9187677f8a082e25_21</vt:lpwstr>
  </property>
</Properties>
</file>