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8" r:id="rId5"/>
    <p:sldId id="272" r:id="rId6"/>
    <p:sldId id="275" r:id="rId7"/>
    <p:sldId id="281" r:id="rId9"/>
    <p:sldId id="284" r:id="rId10"/>
    <p:sldId id="287" r:id="rId11"/>
    <p:sldId id="290" r:id="rId12"/>
    <p:sldId id="296" r:id="rId14"/>
    <p:sldId id="299" r:id="rId15"/>
    <p:sldId id="302" r:id="rId16"/>
    <p:sldId id="305" r:id="rId17"/>
    <p:sldId id="311" r:id="rId19"/>
    <p:sldId id="314" r:id="rId20"/>
    <p:sldId id="317" r:id="rId21"/>
    <p:sldId id="320" r:id="rId22"/>
    <p:sldId id="326" r:id="rId24"/>
    <p:sldId id="329" r:id="rId25"/>
    <p:sldId id="332" r:id="rId26"/>
    <p:sldId id="335" r:id="rId27"/>
    <p:sldId id="341" r:id="rId29"/>
    <p:sldId id="344" r:id="rId30"/>
    <p:sldId id="347" r:id="rId31"/>
    <p:sldId id="350" r:id="rId32"/>
    <p:sldId id="356" r:id="rId34"/>
    <p:sldId id="359" r:id="rId35"/>
    <p:sldId id="362" r:id="rId36"/>
    <p:sldId id="366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tags" Target="../tags/tag261.xml"/><Relationship Id="rId18" Type="http://schemas.openxmlformats.org/officeDocument/2006/relationships/tags" Target="../tags/tag262.xml"/><Relationship Id="rId19" Type="http://schemas.openxmlformats.org/officeDocument/2006/relationships/tags" Target="../tags/tag263.xml"/><Relationship Id="rId20" Type="http://schemas.openxmlformats.org/officeDocument/2006/relationships/tags" Target="../tags/tag264.xml"/><Relationship Id="rId21" Type="http://schemas.openxmlformats.org/officeDocument/2006/relationships/tags" Target="../tags/tag265.xml"/><Relationship Id="rId22" Type="http://schemas.openxmlformats.org/officeDocument/2006/relationships/tags" Target="../tags/tag266.xml"/><Relationship Id="rId23" Type="http://schemas.openxmlformats.org/officeDocument/2006/relationships/tags" Target="../tags/tag267.xml"/><Relationship Id="rId24" Type="http://schemas.openxmlformats.org/officeDocument/2006/relationships/tags" Target="../tags/tag268.xml"/><Relationship Id="rId25" Type="http://schemas.openxmlformats.org/officeDocument/2006/relationships/tags" Target="../tags/tag269.xml"/><Relationship Id="rId26" Type="http://schemas.openxmlformats.org/officeDocument/2006/relationships/tags" Target="../tags/tag270.xml"/><Relationship Id="rId27" Type="http://schemas.openxmlformats.org/officeDocument/2006/relationships/tags" Target="../tags/tag271.xml"/><Relationship Id="rId28" Type="http://schemas.openxmlformats.org/officeDocument/2006/relationships/tags" Target="../tags/tag272.xml"/><Relationship Id="rId29" Type="http://schemas.openxmlformats.org/officeDocument/2006/relationships/tags" Target="../tags/tag273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tags" Target="../tags/tag297.xml"/><Relationship Id="rId18" Type="http://schemas.openxmlformats.org/officeDocument/2006/relationships/tags" Target="../tags/tag298.xml"/><Relationship Id="rId19" Type="http://schemas.openxmlformats.org/officeDocument/2006/relationships/tags" Target="../tags/tag299.xml"/><Relationship Id="rId20" Type="http://schemas.openxmlformats.org/officeDocument/2006/relationships/tags" Target="../tags/tag300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tags" Target="../tags/tag348.xml"/><Relationship Id="rId18" Type="http://schemas.openxmlformats.org/officeDocument/2006/relationships/tags" Target="../tags/tag349.xml"/><Relationship Id="rId19" Type="http://schemas.openxmlformats.org/officeDocument/2006/relationships/tags" Target="../tags/tag350.xml"/><Relationship Id="rId20" Type="http://schemas.openxmlformats.org/officeDocument/2006/relationships/tags" Target="../tags/tag351.xml"/><Relationship Id="rId21" Type="http://schemas.openxmlformats.org/officeDocument/2006/relationships/tags" Target="../tags/tag352.xml"/><Relationship Id="rId22" Type="http://schemas.openxmlformats.org/officeDocument/2006/relationships/tags" Target="../tags/tag353.xml"/><Relationship Id="rId23" Type="http://schemas.openxmlformats.org/officeDocument/2006/relationships/tags" Target="../tags/tag354.xml"/><Relationship Id="rId24" Type="http://schemas.openxmlformats.org/officeDocument/2006/relationships/tags" Target="../tags/tag355.xml"/><Relationship Id="rId25" Type="http://schemas.openxmlformats.org/officeDocument/2006/relationships/tags" Target="../tags/tag356.xml"/><Relationship Id="rId26" Type="http://schemas.openxmlformats.org/officeDocument/2006/relationships/tags" Target="../tags/tag357.xml"/><Relationship Id="rId27" Type="http://schemas.openxmlformats.org/officeDocument/2006/relationships/tags" Target="../tags/tag358.xml"/><Relationship Id="rId28" Type="http://schemas.openxmlformats.org/officeDocument/2006/relationships/tags" Target="../tags/tag359.xml"/><Relationship Id="rId29" Type="http://schemas.openxmlformats.org/officeDocument/2006/relationships/tags" Target="../tags/tag360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提升员工创新能力的关键措施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建立创新文化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提供培训和发展机会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激励机制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跨部门合作和交流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提供资源和支持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建立创新文化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培养员工的创新意识</a:t>
            </a:r>
            <a:endParaRPr altLang="en-US" lang="zh-CN"/>
          </a:p>
        </p:txBody>
      </p:sp>
      <p:sp>
        <p:nvSpPr>
          <p:cNvPr id="10489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鼓励员工提出新想法和创意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提供创新培训和研讨会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奖励创新成果和优秀创意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营造开放和包容的创新氛围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鼓励员工提出新想法和解决方案</a:t>
            </a:r>
            <a:endParaRPr altLang="en-US" lang="zh-CN"/>
          </a:p>
        </p:txBody>
      </p:sp>
      <p:sp>
        <p:nvSpPr>
          <p:cNvPr id="10490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建立开放和包容的文化，鼓励员工敢于表达自己的想法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提供支持和资源，帮助员工实现他们的创新想法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4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设立奖励机制，表彰那些提出优秀创新想法的员工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定期组织创新活动，激发员工的创新思维和灵感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营造开放和包容的创新氛围</a:t>
            </a:r>
            <a:endParaRPr altLang="en-US" lang="zh-CN"/>
          </a:p>
        </p:txBody>
      </p:sp>
      <p:sp>
        <p:nvSpPr>
          <p:cNvPr id="104908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建立跨部门合作和交流的平台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定期组织创新活动和分享会，促进员工之间的交流和学习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鼓励员工提出新想法和意见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容忍失败和错误，鼓励员工勇于尝试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4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提供培训和发展机会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提供技能培训和知识更新</a:t>
            </a:r>
            <a:endParaRPr altLang="en-US" lang="zh-CN"/>
          </a:p>
        </p:txBody>
      </p:sp>
      <p:sp>
        <p:nvSpPr>
          <p:cNvPr id="104920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鼓励员工参加外部培训和学习，提升个人技能和知识水平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建立内部学习平台，方便员工随时随地学习与交流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针对不同岗位和需求，提供个性化的技能培训课程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定期组织知识更新培训，确保员工掌握行业最新动态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鼓励员工参加行业会议和研讨会</a:t>
            </a:r>
            <a:endParaRPr altLang="en-US" lang="zh-CN"/>
          </a:p>
        </p:txBody>
      </p:sp>
      <p:sp>
        <p:nvSpPr>
          <p:cNvPr id="104926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拓展员工视野，了解行业最新动态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结识业内专家，提升自身专业素养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学习先进经验，激发创新灵感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展示个人成果，增强自信心和成就感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提供内部晋升和职业发展机会</a:t>
            </a:r>
            <a:endParaRPr altLang="en-US" lang="zh-CN"/>
          </a:p>
        </p:txBody>
      </p:sp>
      <p:sp>
        <p:nvSpPr>
          <p:cNvPr id="1049308" name="正文"/>
          <p:cNvSpPr txBox="1"/>
          <p:nvPr>
            <p:custDataLst>
              <p:tags r:id="rId1"/>
            </p:custDataLst>
          </p:nvPr>
        </p:nvSpPr>
        <p:spPr>
          <a:xfrm>
            <a:off x="3190387" y="560569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建立激励机制：通过设立奖励机制，激励员工积极进取，提高工作积极性和创新能力。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标题"/>
          <p:cNvSpPr txBox="1"/>
          <p:nvPr>
            <p:custDataLst>
              <p:tags r:id="rId2"/>
            </p:custDataLst>
          </p:nvPr>
        </p:nvSpPr>
        <p:spPr>
          <a:xfrm>
            <a:off x="3190387" y="5141077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312" name="正文"/>
          <p:cNvSpPr txBox="1"/>
          <p:nvPr>
            <p:custDataLst>
              <p:tags r:id="rId3"/>
            </p:custDataLst>
          </p:nvPr>
        </p:nvSpPr>
        <p:spPr>
          <a:xfrm>
            <a:off x="3194175" y="438985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鼓励员工参与项目和团队活动：通过参与项目和团队活动，员工可以锻炼自己的团队协作和沟通能力，为晋升和职业发展打下基础。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标题"/>
          <p:cNvSpPr txBox="1"/>
          <p:nvPr>
            <p:custDataLst>
              <p:tags r:id="rId4"/>
            </p:custDataLst>
          </p:nvPr>
        </p:nvSpPr>
        <p:spPr>
          <a:xfrm>
            <a:off x="3194175" y="3924605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316" name="正文"/>
          <p:cNvSpPr txBox="1"/>
          <p:nvPr>
            <p:custDataLst>
              <p:tags r:id="rId5"/>
            </p:custDataLst>
          </p:nvPr>
        </p:nvSpPr>
        <p:spPr>
          <a:xfrm>
            <a:off x="3190387" y="1955651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设立明确的职业发展路径：为员工提供明确的晋升通道和职业发展路径，让他们看到在公司内部有更多的发展机会。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标题"/>
          <p:cNvSpPr txBox="1"/>
          <p:nvPr>
            <p:custDataLst>
              <p:tags r:id="rId6"/>
            </p:custDataLst>
          </p:nvPr>
        </p:nvSpPr>
        <p:spPr>
          <a:xfrm>
            <a:off x="3190387" y="1490400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320" name="正文"/>
          <p:cNvSpPr txBox="1"/>
          <p:nvPr>
            <p:custDataLst>
              <p:tags r:id="rId7"/>
            </p:custDataLst>
          </p:nvPr>
        </p:nvSpPr>
        <p:spPr>
          <a:xfrm>
            <a:off x="3194175" y="3172754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提供培训和学习资源：为员工提供培训和发展机会，帮助他们提升技能和知识，增强自信心和创新能力。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标题"/>
          <p:cNvSpPr txBox="1"/>
          <p:nvPr>
            <p:custDataLst>
              <p:tags r:id="rId8"/>
            </p:custDataLst>
          </p:nvPr>
        </p:nvSpPr>
        <p:spPr>
          <a:xfrm>
            <a:off x="3194175" y="2706871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5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激励机制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设立创新奖励和荣誉制度</a:t>
            </a:r>
            <a:endParaRPr altLang="en-US" lang="zh-CN"/>
          </a:p>
        </p:txBody>
      </p:sp>
      <p:sp>
        <p:nvSpPr>
          <p:cNvPr id="10494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设立创新奖励：通过设立奖金、礼品等形式，激励员工提出创新想法并付诸实践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荣誉制度：对创新成果显著的员工给予荣誉称号，提高其社会地位和认可度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奖励与荣誉相结合：将创新奖励和荣誉制度相结合，形成更加完善的激励机制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定期评估与调整：定期对创新奖励和荣誉制度进行评估和调整，确保其适应公司发展需求和员工需求的变化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提供创新项目资金支持</a:t>
            </a:r>
            <a:endParaRPr altLang="en-US" lang="zh-CN"/>
          </a:p>
        </p:txBody>
      </p:sp>
      <p:sp>
        <p:nvSpPr>
          <p:cNvPr id="10494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设立专项资金池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制定资金使用计划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明确资金支持范围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建立评审和监督机制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鼓励员工分享经验和知识</a:t>
            </a:r>
            <a:endParaRPr altLang="en-US" lang="zh-CN"/>
          </a:p>
        </p:txBody>
      </p:sp>
      <p:sp>
        <p:nvSpPr>
          <p:cNvPr id="104952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2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建立分享平台：鼓励员工在内部平台上分享自己的经验和知识，促进交流和学习。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奖励机制：对分享经验和知识的员工给予一定的奖励，激发他们的积极性。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培训机会：为分享经验的员工提供培训机会，帮助他们提升技能和知识水平。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团队建设：通过团队建设活动，鼓励员工之间的合作和交流，促进经验和知识的共享。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5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跨部门合作和交流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加强不同部门之间的沟通和协作</a:t>
            </a:r>
            <a:endParaRPr altLang="en-US" lang="zh-CN"/>
          </a:p>
        </p:txBody>
      </p:sp>
      <p:sp>
        <p:nvSpPr>
          <p:cNvPr id="104964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促进信息共享：建立统一的信息平台，方便不同部门之间的信息交流和共享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建立跨部门沟通机制：定期召开跨部门会议，分享信息和经验，共同解决问题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加强团队建设：通过团队活动、培训等方式，增强团队凝聚力和合作意识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鼓励跨部门合作项目：鼓励不同部门之间合作开展项目，共同解决问题，提升创新能力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促进员工之间的交流和合作</a:t>
            </a:r>
            <a:endParaRPr altLang="en-US" lang="zh-CN"/>
          </a:p>
        </p:txBody>
      </p:sp>
      <p:sp>
        <p:nvSpPr>
          <p:cNvPr id="104971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鼓励员工分享经验和知识：建立知识分享平台，鼓励员工分享自己的经验和知识，促进相互学习和成长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建立跨部门合作机制：制定明确的合作流程和沟通渠道，促进不同部门之间的协作和交流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定期组织团队建设活动：通过团队建设活动，增强员工之间的互动和信任，提高合作效率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培养团队意识：通过培训和宣传，培养员工的团队意识和协作精神，提高整体绩效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鼓励员工参与跨部门项目</a:t>
            </a:r>
            <a:endParaRPr altLang="en-US" lang="zh-CN"/>
          </a:p>
        </p:txBody>
      </p:sp>
      <p:sp>
        <p:nvSpPr>
          <p:cNvPr id="104977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促进不同部门之间的合作与交流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增强员工的团队协作能力和凝聚力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提升员工对公司的整体认识和了解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激发员工的创新思维和创造力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提供资源和支持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提供创新所需的资源和工具</a:t>
            </a:r>
            <a:endParaRPr altLang="en-US" lang="zh-CN"/>
          </a:p>
        </p:txBody>
      </p:sp>
      <p:sp>
        <p:nvSpPr>
          <p:cNvPr id="104991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提供资金支持：为创新项目提供资金支持，鼓励员工进行创新尝试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提供技术资源：提供必要的技术资源和工具，如软件、硬件等，帮助员工实现创新想法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提供培训和支持：为员工提供相关的培训和支持，帮助他们掌握创新所需的知识和技能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提供时间和空间：为员工提供必要的时间和空间，让他们能够专注于创新工作，不受干扰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建立创新实验室或工作坊</a:t>
            </a:r>
            <a:endParaRPr altLang="en-US" lang="zh-CN"/>
          </a:p>
        </p:txBody>
      </p:sp>
      <p:sp>
        <p:nvSpPr>
          <p:cNvPr id="10499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提供专门的场地和设备，为创新项目提供物质支持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定期举办创新培训或研讨会，提高员工的创新能力和技能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鼓励员工跨部门合作，促进不同领域的知识和经验交流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配备专业的导师或顾问，为创新项目提供指导和建议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提供创新咨询服务和支持</a:t>
            </a:r>
            <a:endParaRPr altLang="en-US" lang="zh-CN"/>
          </a:p>
        </p:txBody>
      </p:sp>
      <p:sp>
        <p:nvSpPr>
          <p:cNvPr id="10500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3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设立专门的创新咨询团队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提供创新方法和工具的培训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定期组织创新研讨会或工作坊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鼓励员工寻求咨询和支持，建立信任和开放沟通的文化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0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营造开放和包容的工作环境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鼓励员工提出不同观点和想法</a:t>
            </a:r>
            <a:endParaRPr altLang="en-US" lang="zh-CN"/>
          </a:p>
        </p:txBody>
      </p:sp>
      <p:sp>
        <p:nvSpPr>
          <p:cNvPr id="10501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建立有效的沟通渠道，让员工能够自由地交流和分享经验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建立开放和包容的文化氛围，鼓励员工表达自己的想法和意见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鼓励员工提出不同的观点和想法，并给予积极的反馈和支持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鼓励员工参与决策过程，提高员工的参与度和归属感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接受失败并从中学习经验教训</a:t>
            </a:r>
            <a:endParaRPr altLang="en-US" lang="zh-CN"/>
          </a:p>
        </p:txBody>
      </p:sp>
      <p:sp>
        <p:nvSpPr>
          <p:cNvPr id="105022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鼓励员工尝试新方法和创新思维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激励员工分享失败经历，促进团队学习和成长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提供反馈和指导，帮助员工从失败中汲取经验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建立容错机制，允许员工犯错误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建立多元化和包容性的团队</a:t>
            </a:r>
            <a:endParaRPr altLang="en-US" lang="zh-CN"/>
          </a:p>
        </p:txBody>
      </p:sp>
      <p:sp>
        <p:nvSpPr>
          <p:cNvPr id="10503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招聘不同背景的员工，增加团队多样性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提供包容性的工作环境，尊重不同观点和文化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鼓励员工之间的交流和合作，促进创新思维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建立激励机制，鼓励员工提出新想法和解决方案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8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7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7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75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2023-12-19T22:53:30Z</dcterms:created>
  <dcterms:modified xsi:type="dcterms:W3CDTF">2023-12-19T22:53:30Z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87f2cc7326bf4cef8c70710a2ace7cb0_21</vt:lpwstr>
  </property>
</Properties>
</file>