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029" r:id="rId1"/>
    <p:sldMasterId id="2147490066" r:id="rId2"/>
  </p:sldMasterIdLst>
  <p:notesMasterIdLst>
    <p:notesMasterId r:id="rId3"/>
  </p:notesMasterIdLst>
  <p:sldIdLst>
    <p:sldId id="3258" r:id="rId4"/>
    <p:sldId id="3263" r:id="rId5"/>
    <p:sldId id="3267" r:id="rId6"/>
    <p:sldId id="3270" r:id="rId7"/>
    <p:sldId id="3276" r:id="rId9"/>
    <p:sldId id="3279" r:id="rId10"/>
    <p:sldId id="3282" r:id="rId11"/>
    <p:sldId id="3285" r:id="rId12"/>
    <p:sldId id="3291" r:id="rId14"/>
    <p:sldId id="3294" r:id="rId15"/>
    <p:sldId id="3297" r:id="rId16"/>
    <p:sldId id="3300" r:id="rId17"/>
    <p:sldId id="3303" r:id="rId18"/>
    <p:sldId id="3309" r:id="rId20"/>
    <p:sldId id="3312" r:id="rId21"/>
    <p:sldId id="3315" r:id="rId22"/>
    <p:sldId id="3318" r:id="rId23"/>
    <p:sldId id="3321" r:id="rId24"/>
    <p:sldId id="3327" r:id="rId26"/>
    <p:sldId id="3330" r:id="rId27"/>
    <p:sldId id="3333" r:id="rId28"/>
    <p:sldId id="3336" r:id="rId29"/>
    <p:sldId id="3342" r:id="rId31"/>
    <p:sldId id="3345" r:id="rId32"/>
    <p:sldId id="3348" r:id="rId33"/>
    <p:sldId id="3351" r:id="rId34"/>
    <p:sldId id="3354" r:id="rId35"/>
    <p:sldId id="3360" r:id="rId37"/>
    <p:sldId id="3363" r:id="rId38"/>
    <p:sldId id="3367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30" r:id="rId1"/>
    <p:sldLayoutId id="2147490031" r:id="rId2"/>
    <p:sldLayoutId id="2147490032" r:id="rId3"/>
    <p:sldLayoutId id="2147490033" r:id="rId4"/>
    <p:sldLayoutId id="2147490034" r:id="rId5"/>
    <p:sldLayoutId id="2147490035" r:id="rId6"/>
    <p:sldLayoutId id="2147490036" r:id="rId7"/>
    <p:sldLayoutId id="2147490037" r:id="rId8"/>
    <p:sldLayoutId id="2147490038" r:id="rId9"/>
    <p:sldLayoutId id="2147490039" r:id="rId10"/>
    <p:sldLayoutId id="21474900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067" r:id="rId1"/>
    <p:sldLayoutId id="2147490068" r:id="rId2"/>
    <p:sldLayoutId id="2147490069" r:id="rId3"/>
    <p:sldLayoutId id="2147490070" r:id="rId4"/>
    <p:sldLayoutId id="2147490071" r:id="rId5"/>
    <p:sldLayoutId id="2147490072" r:id="rId6"/>
    <p:sldLayoutId id="2147490073" r:id="rId7"/>
    <p:sldLayoutId id="2147490074" r:id="rId8"/>
    <p:sldLayoutId id="2147490075" r:id="rId9"/>
    <p:sldLayoutId id="2147490076" r:id="rId10"/>
    <p:sldLayoutId id="21474900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高效运作企业供应链管理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供应链管理的主要内容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高效供应链管理的关键要素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企业供应链管理实践案例分析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未来供应链发展趋势与挑战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供应链管理的重要性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供应链管理定义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供应链管理定义：指对整个供应链系统进行计划、协调、操作、控制和优化的各种活动和过程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供应链管理目标：实现供应链运作的高效、顺畅和协同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供应链管理范围：包括供应商、生产商、物流商、销售商等各个环节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供应链管理重要性：提高企业竞争力、降低成本、提高效率、增强企业创新能力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供应链对企业运营的影响</a:t>
            </a:r>
            <a:endParaRPr altLang="en-US" lang="zh-CN"/>
          </a:p>
        </p:txBody>
      </p:sp>
      <p:sp>
        <p:nvSpPr>
          <p:cNvPr id="1049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供应链管理能够提高企业客户满意度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供应链管理能够提高企业创新能力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供应链管理能够提高企业竞争力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供应链管理能够降低企业成本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高效供应链管理的优势</a:t>
            </a:r>
            <a:endParaRPr altLang="en-US" lang="zh-CN"/>
          </a:p>
        </p:txBody>
      </p:sp>
      <p:sp>
        <p:nvSpPr>
          <p:cNvPr id="10490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降低成本：通过优化供应链流程，降低采购、生产和物流成本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提高效率：通过实时监控和预测，提高生产、销售和物流效率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增强灵活性：快速响应市场变化，调整生产和库存，满足客户需求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提升竞争力：通过优化供应链管理，提高产品质量和服务水平，增强企业竞争力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供应链管理的主要内容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供应商选择与评估</a:t>
            </a:r>
            <a:endParaRPr altLang="en-US" lang="zh-CN"/>
          </a:p>
        </p:txBody>
      </p:sp>
      <p:sp>
        <p:nvSpPr>
          <p:cNvPr id="10491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供应商选择的原则：质量、价格、交货期、服务等因素的权衡与取舍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供应商评估的方法：现场考察、历史业绩分析、样品测试等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供应商选择的策略：长期合作、竞争性选择、多源供应等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供应商评估的流程：初步筛选、深入调查、现场评估、综合评价等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采购策略制定与执行</a:t>
            </a:r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采购策略制定：根据企业需求和市场状况，制定合理的采购策略，包括供应商选择、采购方式、采购周期等。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采购策略执行：按照采购策略，与供应商建立长期合作关系，确保采购物资的质量、价格、交货期等符合企业要求。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供应商管理：对供应商进行评估、筛选和管理，确保供应商的稳定性和可靠性，降低采购风险。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采购成本控制：通过合理的采购策略和供应商管理，降低采购成本，提高企业竞争力。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库存管理与优化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库存管理策略：采用先进的库存管理技术，如实时库存跟踪、需求预测和安全库存水平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库存管理的重要性：确保生产、销售和物流的顺畅，降低成本和风险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库存优化方法：通过合理的库存布局、库存水平和补货策略，减少库存成本和浪费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库存与供应链协同：加强与供应商、销售渠道和物流服务商的协同，实现库存管理的全面优化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物流配送与运输</a:t>
            </a:r>
            <a:endParaRPr altLang="en-US" lang="zh-CN"/>
          </a:p>
        </p:txBody>
      </p:sp>
      <p:sp>
        <p:nvSpPr>
          <p:cNvPr id="10493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物流配送的信息化和智能化发展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运输方式的选择和优化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配送中心的功能和作用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物流配送的概念和重要性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高效供应链管理的关键要素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信息化与数字化转型</a:t>
            </a:r>
            <a:endParaRPr altLang="en-US" lang="zh-CN"/>
          </a:p>
        </p:txBody>
      </p:sp>
      <p:sp>
        <p:nvSpPr>
          <p:cNvPr id="10494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信息化与数字化转型在高效供应链管理中的应用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信息化与数字化转型的定义和重要性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信息化与数字化转型的实践案例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信息化与数字化转型的未来发展趋势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数据分析与预测能力</a:t>
            </a:r>
            <a:endParaRPr altLang="en-US" lang="zh-CN"/>
          </a:p>
        </p:txBody>
      </p:sp>
      <p:sp>
        <p:nvSpPr>
          <p:cNvPr id="1049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数据收集与整理：建立完善的数据收集和整理机制，确保数据的准确性和完整性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数据分析技术：运用先进的数据分析技术，如大数据分析、人工智能等，对供应链数据进行深入挖掘和分析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预测模型建立：根据历史数据和市场趋势，建立有效的预测模型，对未来供应链需求进行准确预测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决策支持：将数据分析结果和预测结果应用于供应链决策制定，提高决策的科学性和准确性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协同与合作机制建立</a:t>
            </a:r>
            <a:endParaRPr altLang="en-US" lang="zh-CN"/>
          </a:p>
        </p:txBody>
      </p:sp>
      <p:sp>
        <p:nvSpPr>
          <p:cNvPr id="10495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建立供应链沟通机制：通过定期召开会议、建立信息共享平台等方式，加强供应链各环节之间的沟通与交流，及时解决合作中出现的问题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建立供应链协同机制：通过信息共享、预测与计划、执行与控制等环节，实现供应链各环节之间的协同与配合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建立供应链合作机制：通过供应商选择、合同管理、供应商绩效评估等手段，加强与供应商之间的合作关系，提高供应链的稳定性和效率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建立供应链激励机制：通过设立奖励机制、提供培训支持等方式，激励供应商积极参与供应链管理，提高整个供应链的绩效水平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持续改进与创新精神</a:t>
            </a:r>
            <a:endParaRPr altLang="en-US" lang="zh-CN"/>
          </a:p>
        </p:txBody>
      </p:sp>
      <p:sp>
        <p:nvSpPr>
          <p:cNvPr id="10496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持续改进：不断寻求改进机会，提高供应链效率和效益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创新精神：勇于尝试新的方法和技术，推动供应链管理创新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适应变化：快速响应市场变化和客户需求，保持供应链的灵活性和适应性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合作与协同：加强与供应商、客户等合作伙伴的沟通和协作，共同推动供应链的持续改进和创新发展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企业供应链管理实践案例分析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某知名电商公司的供应链优化实践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某大型制造企业的供应链协同管理案例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某跨国公司的全球供应链战略规划与实施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某创新型企业的供应链敏捷性与灵活性提升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8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问题分析：分析案例企业在供应链管理方面存在的问题，如供应商管理、库存管理、物流配送等方面的问题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案例背景：介绍案例企业的基本情况、供应链管理现状及存在的问题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失败原因：深入剖析案例企业失败的原因，如战略规划不足、管理不善、市场变化等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教训总结：总结案例企业的教训，提出改进建议，为其他企业提供借鉴和参考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供应链管理实践案例分析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经验教训总结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未来供应链发展趋势与挑战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全球化与区域化趋势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全球化趋势：全球供应链网络的形成，跨国企业合作与贸易的增加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区域化趋势：本地化生产和消费的崛起，区域供应链的优化和整合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挑战：贸易保护主义、技术变革、气候变化等对供应链的影响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应对策略：加强供应链风险管理、优化供应链布局、提高供应链透明度和可持续性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6250"/>
          </a:bodyPr>
          <a:p>
            <a:r>
              <a:rPr altLang="en-US" lang="zh-CN"/>
              <a:t>数字化转型：利用大数据、人工智能等技术提高供应链透明度和预测能力</a:t>
            </a:r>
            <a:endParaRPr altLang="en-US" lang="zh-CN"/>
          </a:p>
          <a:p>
            <a:r>
              <a:rPr altLang="en-US" lang="zh-CN"/>
              <a:t>智能化发展：通过物联网、区块链等技术实现供应链自动化和智能化</a:t>
            </a:r>
            <a:endParaRPr altLang="en-US" lang="zh-CN"/>
          </a:p>
          <a:p>
            <a:r>
              <a:rPr altLang="en-US" lang="zh-CN"/>
              <a:t>绿色环保：采用环保材料和技术，降低供应链对环境的影响</a:t>
            </a:r>
            <a:endParaRPr altLang="en-US" lang="zh-CN"/>
          </a:p>
          <a:p>
            <a:r>
              <a:rPr altLang="en-US" lang="zh-CN"/>
              <a:t>多元化发展：适应不同市场和客户需求，提供定制化、个性化产品和服务  技术创新对供应链的影响</a:t>
            </a:r>
            <a:endParaRPr altLang="en-US" lang="zh-CN"/>
          </a:p>
          <a:p>
            <a:pPr lvl="1"/>
            <a:r>
              <a:rPr altLang="en-US" lang="zh-CN"/>
              <a:t>技术创新对供应链的影响</a:t>
            </a:r>
            <a:endParaRPr altLang="en-US" lang="zh-CN"/>
          </a:p>
          <a:p>
            <a:r>
              <a:rPr altLang="en-US" lang="zh-CN"/>
              <a:t>供应链协同：通过云计算、物联网等技术实现供应链各环节的协同和信息共享</a:t>
            </a:r>
            <a:endParaRPr altLang="en-US" lang="zh-CN"/>
          </a:p>
          <a:p>
            <a:r>
              <a:rPr altLang="en-US" lang="zh-CN"/>
              <a:t>供应链风险管理：利用大数据、人工智能等技术识别和预测潜在风险，提高供应链稳定性</a:t>
            </a:r>
            <a:endParaRPr altLang="en-US" lang="zh-CN"/>
          </a:p>
          <a:p>
            <a:r>
              <a:rPr altLang="en-US" lang="zh-CN"/>
              <a:t>供应链优化：通过智能算法和数据分析，优化库存管理、运输方式和物流路径</a:t>
            </a:r>
            <a:endParaRPr altLang="en-US" lang="zh-CN"/>
          </a:p>
          <a:p>
            <a:r>
              <a:rPr altLang="en-US" lang="zh-CN"/>
              <a:t>供应链服务创新：提供个性化、增值化服务，满足客户多样化需求  技术创新对供应链的影响</a:t>
            </a:r>
            <a:endParaRPr altLang="en-US" lang="zh-CN"/>
          </a:p>
          <a:p>
            <a:pPr lvl="1"/>
            <a:r>
              <a:rPr altLang="en-US" lang="zh-CN"/>
              <a:t>技术创新对供应链的影响</a:t>
            </a:r>
            <a:endParaRPr altLang="en-US" lang="zh-CN"/>
          </a:p>
          <a:p>
            <a:r>
              <a:rPr altLang="en-US" lang="zh-CN"/>
              <a:t>供应链可视化：通过大数据、人工智能等技术实现供应链全流程的可视化和实时监控</a:t>
            </a:r>
            <a:endParaRPr altLang="en-US" lang="zh-CN"/>
          </a:p>
          <a:p>
            <a:r>
              <a:rPr altLang="en-US" lang="zh-CN"/>
              <a:t>供应链预测与决策支持：利用大数据分析、机器学习等技术提高预测准确性和决策效率</a:t>
            </a:r>
            <a:endParaRPr altLang="en-US" lang="zh-CN"/>
          </a:p>
          <a:p>
            <a:r>
              <a:rPr altLang="en-US" lang="zh-CN"/>
              <a:t>供应链风险管理：通过区块链、物联网等技术降低供应链风险和不确定性</a:t>
            </a:r>
            <a:endParaRPr altLang="en-US" lang="zh-CN"/>
          </a:p>
          <a:p>
            <a:r>
              <a:rPr altLang="en-US" lang="zh-CN"/>
              <a:t>供应链协同与合作：借助云计算、大数据等技术促进企业间合作与协同发展</a:t>
            </a:r>
            <a:endParaRPr altLang="en-US" lang="zh-CN"/>
          </a:p>
        </p:txBody>
      </p:sp>
      <p:sp>
        <p:nvSpPr>
          <p:cNvPr id="1050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技术创新对供应链的影响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可持续发展要求下的供应链管理挑战</a:t>
            </a:r>
            <a:endParaRPr altLang="en-US" lang="zh-CN"/>
          </a:p>
        </p:txBody>
      </p:sp>
      <p:sp>
        <p:nvSpPr>
          <p:cNvPr id="10500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环保要求：供应链中的各个环节需要符合环保标准，减少对环境的影响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社会责任：企业需要承担社会责任，关注供应链中的劳工权益和道德问题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多元化需求：满足不同地区和不同消费者的多元化需求，提高供应链的灵活性和适应性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技术创新：利用先进技术提高供应链的效率和透明度，降低成本并减少资源浪费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企业供应链战略规划与未来发展路径</a:t>
            </a:r>
            <a:endParaRPr altLang="en-US" lang="zh-CN"/>
          </a:p>
        </p:txBody>
      </p:sp>
      <p:sp>
        <p:nvSpPr>
          <p:cNvPr id="10501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供应链战略规划的重要性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未来供应链发展趋势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企业供应链战略规划与未来发展路径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高效供应链管理对企业发展的重要性总结</a:t>
            </a:r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提升企业竞争力：高效供应链管理能够优化资源配置，降低成本，提高产品质量和交货速度，从而增强企业竞争力。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促进企业创新：高效供应链管理要求企业不断优化流程、提高效率，这需要企业不断进行创新和改进，从而推动企业的持续发展。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增强企业抗风险能力：高效供应链管理能够降低企业对单一供应商或单一市场的依赖，增强企业的抗风险能力。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提升企业形象：高效供应链管理能够提高企业的运营效率和产品质量，从而提升企业的形象和信誉。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如何提升企业供应链管理水平建议</a:t>
            </a:r>
            <a:endParaRPr altLang="en-US" lang="zh-CN"/>
          </a:p>
        </p:txBody>
      </p:sp>
      <p:sp>
        <p:nvSpPr>
          <p:cNvPr id="1050278" name="椭圆 28"/>
          <p:cNvSpPr/>
          <p:nvPr>
            <p:custDataLst>
              <p:tags r:id="rId1"/>
            </p:custDataLst>
          </p:nvPr>
        </p:nvSpPr>
        <p:spPr>
          <a:xfrm>
            <a:off x="9411472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椭圆 29"/>
          <p:cNvSpPr/>
          <p:nvPr>
            <p:custDataLst>
              <p:tags r:id="rId2"/>
            </p:custDataLst>
          </p:nvPr>
        </p:nvSpPr>
        <p:spPr>
          <a:xfrm>
            <a:off x="9632661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正文"/>
          <p:cNvSpPr txBox="1"/>
          <p:nvPr>
            <p:custDataLst>
              <p:tags r:id="rId3"/>
            </p:custDataLst>
          </p:nvPr>
        </p:nvSpPr>
        <p:spPr>
          <a:xfrm>
            <a:off x="9677789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加强人才培养，提高供应链管理水平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4" name="弧形 58"/>
          <p:cNvSpPr/>
          <p:nvPr>
            <p:custDataLst>
              <p:tags r:id="rId4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椭圆 30"/>
          <p:cNvSpPr/>
          <p:nvPr>
            <p:custDataLst>
              <p:tags r:id="rId5"/>
            </p:custDataLst>
          </p:nvPr>
        </p:nvSpPr>
        <p:spPr>
          <a:xfrm>
            <a:off x="757458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椭圆 31"/>
          <p:cNvSpPr/>
          <p:nvPr>
            <p:custDataLst>
              <p:tags r:id="rId6"/>
            </p:custDataLst>
          </p:nvPr>
        </p:nvSpPr>
        <p:spPr>
          <a:xfrm>
            <a:off x="7836453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正文"/>
          <p:cNvSpPr txBox="1"/>
          <p:nvPr>
            <p:custDataLst>
              <p:tags r:id="rId7"/>
            </p:custDataLst>
          </p:nvPr>
        </p:nvSpPr>
        <p:spPr>
          <a:xfrm>
            <a:off x="788158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引入先进技术，提高供应链管理效率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弧形 57"/>
          <p:cNvSpPr/>
          <p:nvPr>
            <p:custDataLst>
              <p:tags r:id="rId8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椭圆 22"/>
          <p:cNvSpPr/>
          <p:nvPr>
            <p:custDataLst>
              <p:tags r:id="rId9"/>
            </p:custDataLst>
          </p:nvPr>
        </p:nvSpPr>
        <p:spPr>
          <a:xfrm>
            <a:off x="5925201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椭圆 23"/>
          <p:cNvSpPr/>
          <p:nvPr>
            <p:custDataLst>
              <p:tags r:id="rId10"/>
            </p:custDataLst>
          </p:nvPr>
        </p:nvSpPr>
        <p:spPr>
          <a:xfrm>
            <a:off x="6186433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1"/>
            </p:custDataLst>
          </p:nvPr>
        </p:nvSpPr>
        <p:spPr>
          <a:xfrm>
            <a:off x="6232197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加强库存管理，降低库存成本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0" name="椭圆 24"/>
          <p:cNvSpPr/>
          <p:nvPr>
            <p:custDataLst>
              <p:tags r:id="rId12"/>
            </p:custDataLst>
          </p:nvPr>
        </p:nvSpPr>
        <p:spPr>
          <a:xfrm>
            <a:off x="4275817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25"/>
          <p:cNvSpPr/>
          <p:nvPr>
            <p:custDataLst>
              <p:tags r:id="rId13"/>
            </p:custDataLst>
          </p:nvPr>
        </p:nvSpPr>
        <p:spPr>
          <a:xfrm>
            <a:off x="4537049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14"/>
            </p:custDataLst>
          </p:nvPr>
        </p:nvSpPr>
        <p:spPr>
          <a:xfrm>
            <a:off x="458281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优化物流配送，提高物流效率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椭圆 7"/>
          <p:cNvSpPr/>
          <p:nvPr>
            <p:custDataLst>
              <p:tags r:id="rId15"/>
            </p:custDataLst>
          </p:nvPr>
        </p:nvSpPr>
        <p:spPr>
          <a:xfrm>
            <a:off x="2625797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椭圆 9"/>
          <p:cNvSpPr/>
          <p:nvPr>
            <p:custDataLst>
              <p:tags r:id="rId16"/>
            </p:custDataLst>
          </p:nvPr>
        </p:nvSpPr>
        <p:spPr>
          <a:xfrm>
            <a:off x="2887665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正文"/>
          <p:cNvSpPr txBox="1"/>
          <p:nvPr>
            <p:custDataLst>
              <p:tags r:id="rId17"/>
            </p:custDataLst>
          </p:nvPr>
        </p:nvSpPr>
        <p:spPr>
          <a:xfrm>
            <a:off x="293279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加强供应商管理，建立长期合作关系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12" name="椭圆 5"/>
          <p:cNvSpPr/>
          <p:nvPr>
            <p:custDataLst>
              <p:tags r:id="rId18"/>
            </p:custDataLst>
          </p:nvPr>
        </p:nvSpPr>
        <p:spPr>
          <a:xfrm>
            <a:off x="78954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椭圆 4"/>
          <p:cNvSpPr/>
          <p:nvPr>
            <p:custDataLst>
              <p:tags r:id="rId19"/>
            </p:custDataLst>
          </p:nvPr>
        </p:nvSpPr>
        <p:spPr>
          <a:xfrm>
            <a:off x="1050778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正文"/>
          <p:cNvSpPr txBox="1"/>
          <p:nvPr>
            <p:custDataLst>
              <p:tags r:id="rId20"/>
            </p:custDataLst>
          </p:nvPr>
        </p:nvSpPr>
        <p:spPr>
          <a:xfrm>
            <a:off x="109654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建立完善的供应链管理体系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2023-12-19T10:17:28Z</dcterms:created>
  <dcterms:modified xsi:type="dcterms:W3CDTF">2023-12-19T10:17:28Z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27874a32105a419c917c60a91dbe1cf6_21</vt:lpwstr>
  </property>
</Properties>
</file>