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687" r:id="rId1"/>
    <p:sldMasterId id="2147490724" r:id="rId2"/>
  </p:sldMasterIdLst>
  <p:notesMasterIdLst>
    <p:notesMasterId r:id="rId3"/>
  </p:notesMasterIdLst>
  <p:sldIdLst>
    <p:sldId id="3480" r:id="rId4"/>
    <p:sldId id="3484" r:id="rId5"/>
    <p:sldId id="3487" r:id="rId6"/>
    <p:sldId id="3490" r:id="rId7"/>
    <p:sldId id="3493" r:id="rId8"/>
    <p:sldId id="3496" r:id="rId9"/>
    <p:sldId id="3499" r:id="rId10"/>
    <p:sldId id="3502" r:id="rId11"/>
    <p:sldId id="3505" r:id="rId12"/>
    <p:sldId id="3508" r:id="rId13"/>
    <p:sldId id="3511" r:id="rId14"/>
    <p:sldId id="3514" r:id="rId15"/>
    <p:sldId id="3517" r:id="rId16"/>
    <p:sldId id="3520" r:id="rId17"/>
    <p:sldId id="3523" r:id="rId18"/>
    <p:sldId id="3526" r:id="rId19"/>
    <p:sldId id="3529" r:id="rId20"/>
    <p:sldId id="3532" r:id="rId21"/>
    <p:sldId id="3535" r:id="rId22"/>
    <p:sldId id="3538" r:id="rId23"/>
    <p:sldId id="3541" r:id="rId24"/>
    <p:sldId id="3544" r:id="rId25"/>
    <p:sldId id="3547" r:id="rId26"/>
    <p:sldId id="3550" r:id="rId27"/>
    <p:sldId id="3553" r:id="rId28"/>
    <p:sldId id="3556" r:id="rId29"/>
    <p:sldId id="3559" r:id="rId30"/>
    <p:sldId id="3562" r:id="rId31"/>
    <p:sldId id="3565" r:id="rId32"/>
    <p:sldId id="3568" r:id="rId33"/>
    <p:sldId id="3571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88" r:id="rId1"/>
    <p:sldLayoutId id="2147490689" r:id="rId2"/>
    <p:sldLayoutId id="2147490690" r:id="rId3"/>
    <p:sldLayoutId id="2147490691" r:id="rId4"/>
    <p:sldLayoutId id="2147490692" r:id="rId5"/>
    <p:sldLayoutId id="2147490693" r:id="rId6"/>
    <p:sldLayoutId id="2147490694" r:id="rId7"/>
    <p:sldLayoutId id="2147490695" r:id="rId8"/>
    <p:sldLayoutId id="2147490696" r:id="rId9"/>
    <p:sldLayoutId id="2147490697" r:id="rId10"/>
    <p:sldLayoutId id="214749069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0725" r:id="rId1"/>
    <p:sldLayoutId id="2147490726" r:id="rId2"/>
    <p:sldLayoutId id="2147490727" r:id="rId3"/>
    <p:sldLayoutId id="2147490728" r:id="rId4"/>
    <p:sldLayoutId id="2147490729" r:id="rId5"/>
    <p:sldLayoutId id="2147490730" r:id="rId6"/>
    <p:sldLayoutId id="2147490731" r:id="rId7"/>
    <p:sldLayoutId id="2147490732" r:id="rId8"/>
    <p:sldLayoutId id="2147490733" r:id="rId9"/>
    <p:sldLayoutId id="2147490734" r:id="rId10"/>
    <p:sldLayoutId id="214749073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tags" Target="../tags/tag346.xml"/><Relationship Id="rId18" Type="http://schemas.openxmlformats.org/officeDocument/2006/relationships/tags" Target="../tags/tag347.xml"/><Relationship Id="rId19" Type="http://schemas.openxmlformats.org/officeDocument/2006/relationships/tags" Target="../tags/tag348.xml"/><Relationship Id="rId20" Type="http://schemas.openxmlformats.org/officeDocument/2006/relationships/tags" Target="../tags/tag349.xml"/><Relationship Id="rId21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tags" Target="../tags/tag378.xml"/><Relationship Id="rId18" Type="http://schemas.openxmlformats.org/officeDocument/2006/relationships/tags" Target="../tags/tag379.xml"/><Relationship Id="rId19" Type="http://schemas.openxmlformats.org/officeDocument/2006/relationships/tags" Target="../tags/tag380.xml"/><Relationship Id="rId20" Type="http://schemas.openxmlformats.org/officeDocument/2006/relationships/tags" Target="../tags/tag381.xml"/><Relationship Id="rId21" Type="http://schemas.openxmlformats.org/officeDocument/2006/relationships/tags" Target="../tags/tag382.xml"/><Relationship Id="rId22" Type="http://schemas.openxmlformats.org/officeDocument/2006/relationships/tags" Target="../tags/tag383.xml"/><Relationship Id="rId23" Type="http://schemas.openxmlformats.org/officeDocument/2006/relationships/tags" Target="../tags/tag384.xml"/><Relationship Id="rId24" Type="http://schemas.openxmlformats.org/officeDocument/2006/relationships/tags" Target="../tags/tag385.xml"/><Relationship Id="rId25" Type="http://schemas.openxmlformats.org/officeDocument/2006/relationships/tags" Target="../tags/tag386.xml"/><Relationship Id="rId26" Type="http://schemas.openxmlformats.org/officeDocument/2006/relationships/tags" Target="../tags/tag387.xml"/><Relationship Id="rId27" Type="http://schemas.openxmlformats.org/officeDocument/2006/relationships/tags" Target="../tags/tag388.xml"/><Relationship Id="rId28" Type="http://schemas.openxmlformats.org/officeDocument/2006/relationships/tags" Target="../tags/tag389.xml"/><Relationship Id="rId29" Type="http://schemas.openxmlformats.org/officeDocument/2006/relationships/tags" Target="../tags/tag390.xml"/><Relationship Id="rId30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slideLayout" Target="../slideLayouts/slideLayout14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tags" Target="../tags/tag426.xml"/><Relationship Id="rId14" Type="http://schemas.openxmlformats.org/officeDocument/2006/relationships/tags" Target="../tags/tag427.xml"/><Relationship Id="rId15" Type="http://schemas.openxmlformats.org/officeDocument/2006/relationships/tags" Target="../tags/tag428.xml"/><Relationship Id="rId16" Type="http://schemas.openxmlformats.org/officeDocument/2006/relationships/tags" Target="../tags/tag429.xml"/><Relationship Id="rId17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tags" Target="../tags/tag433.xml"/><Relationship Id="rId5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2024年互联网行业网络安全方案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网络安全方案背景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网络安全方案目标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网络安全方案内容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网络安全方案实施步骤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网络安全方案效果评估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网络安全方案展望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网络安全方案背景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互联网行业的发展现状</a:t>
            </a:r>
            <a:endParaRPr altLang="en-US" lang="zh-CN"/>
          </a:p>
        </p:txBody>
      </p:sp>
      <p:sp>
        <p:nvSpPr>
          <p:cNvPr id="1048976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互联网用户规模持续增长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2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移动互联网普及率逐年提高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8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云计算、大数据等新技术广泛应用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4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网络安全威胁日益严重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网络安全威胁的严重性</a:t>
            </a:r>
            <a:endParaRPr altLang="en-US" lang="zh-CN"/>
          </a:p>
        </p:txBody>
      </p:sp>
      <p:sp>
        <p:nvSpPr>
          <p:cNvPr id="1049046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2024年互联网行业面临的主要威胁：网络犯罪、黑客攻击、数据泄露等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网络安全威胁对企业和个人的影响：经济损失、隐私泄露、信誉受损等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网络安全威胁对国家安全的影响：国家机密泄露、网络战风险等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网络安全威胁对全球互联网生态的影响：网络基础设施破坏、全球互联网稳定性受影响等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网络安全方案的重要性</a:t>
            </a:r>
            <a:endParaRPr altLang="en-US" lang="zh-CN"/>
          </a:p>
        </p:txBody>
      </p:sp>
      <p:sp>
        <p:nvSpPr>
          <p:cNvPr id="1049100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保护数据安全：防止数据泄露和被窃取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6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保障业务连续性：避免因网络攻击导致的业务中断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2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符合法律法规：满足相关法律法规对网络安全的要求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8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提高企业形象：一个安全的网络环境可以提升企业的公众形象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网络安全方案目标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保障数据安全</a:t>
            </a:r>
            <a:endParaRPr altLang="en-US" lang="zh-CN"/>
          </a:p>
        </p:txBody>
      </p:sp>
      <p:sp>
        <p:nvSpPr>
          <p:cNvPr id="1049234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防止数据被用于非法或恶意目的。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保护数据免受未经授权的访问、泄露、破坏、修改或销毁。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确保数据的机密性、完整性和可用性。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降低因数据泄露或损坏而导致的风险和损失。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提升网络防御能力</a:t>
            </a:r>
            <a:endParaRPr altLang="en-US" lang="zh-CN"/>
          </a:p>
        </p:txBody>
      </p:sp>
      <p:sp>
        <p:nvSpPr>
          <p:cNvPr id="1049312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6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4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8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定期进行安全漏洞检测和修复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0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部署专业的网络安全设备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2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增强网络安全意识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4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建立完善的安全管理制度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降低安全风险</a:t>
            </a:r>
            <a:endParaRPr altLang="en-US" lang="zh-CN"/>
          </a:p>
        </p:txBody>
      </p:sp>
      <p:sp>
        <p:nvSpPr>
          <p:cNvPr id="1049382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保障数据安全：确保数据完整、保密和可用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预防网络攻击：建立有效的防御机制，降低被攻击的风险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提高系统可靠性：通过容错、备份等技术手段，保证系统稳定运行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提升安全意识：加强员工培训，提高全员安全意识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网络安全方案内容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建立安全防护体系</a:t>
            </a:r>
            <a:endParaRPr altLang="en-US" lang="zh-CN"/>
          </a:p>
        </p:txBody>
      </p:sp>
      <p:sp>
        <p:nvSpPr>
          <p:cNvPr id="1049516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防火墙配置：设置合理的访问控制策略，防止未经授权的访问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入侵检测与防御：实时监测网络流量，发现异常行为及时报警和处置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数据加密：对敏感数据进行加密存储，保证数据传输安全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漏洞管理：定期进行系统漏洞扫描和修复，确保系统安全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加强数据加密和备份</a:t>
            </a:r>
            <a:endParaRPr altLang="en-US" lang="zh-CN"/>
          </a:p>
        </p:txBody>
      </p:sp>
      <p:sp>
        <p:nvSpPr>
          <p:cNvPr id="10495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数据加密：采用高级加密算法，对敏感数据进行加密存储，保障数据安全。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备份策略：制定合理的备份策略，包括备份频率、备份方式等，确保数据恢复的及时性和准确性。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加密和备份工具：选择可靠的数据加密和备份工具，确保加密和备份过程的安全性和可靠性。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数据备份：定期对重要数据进行备份，确保数据不会因意外情况而丢失。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部署防火墙和入侵检测系统</a:t>
            </a:r>
            <a:endParaRPr altLang="en-US" lang="zh-CN"/>
          </a:p>
        </p:txBody>
      </p:sp>
      <p:sp>
        <p:nvSpPr>
          <p:cNvPr id="1049672" name="矩形 15"/>
          <p:cNvSpPr/>
          <p:nvPr>
            <p:custDataLst>
              <p:tags r:id="rId1"/>
            </p:custDataLst>
          </p:nvPr>
        </p:nvSpPr>
        <p:spPr>
          <a:xfrm>
            <a:off x="769416" y="2425525"/>
            <a:ext cx="10744656" cy="94475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防火墙：用于阻止未经授权的网络通信进入内部网络，保障网络安全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任意多边形 17"/>
          <p:cNvSpPr/>
          <p:nvPr>
            <p:custDataLst>
              <p:tags r:id="rId2"/>
            </p:custDataLst>
          </p:nvPr>
        </p:nvSpPr>
        <p:spPr>
          <a:xfrm flipV="1">
            <a:off x="654755" y="2307282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任意多边形 18"/>
          <p:cNvSpPr/>
          <p:nvPr>
            <p:custDataLst>
              <p:tags r:id="rId3"/>
            </p:custDataLst>
          </p:nvPr>
        </p:nvSpPr>
        <p:spPr>
          <a:xfrm flipH="1">
            <a:off x="9703390" y="3127822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矩形 27"/>
          <p:cNvSpPr/>
          <p:nvPr>
            <p:custDataLst>
              <p:tags r:id="rId4"/>
            </p:custDataLst>
          </p:nvPr>
        </p:nvSpPr>
        <p:spPr>
          <a:xfrm>
            <a:off x="769416" y="4514499"/>
            <a:ext cx="10744656" cy="94475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入侵检测系统：实时监测网络流量，发现异常行为及时报警，提高对网络攻击的防御能力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任意多边形 29"/>
          <p:cNvSpPr/>
          <p:nvPr>
            <p:custDataLst>
              <p:tags r:id="rId5"/>
            </p:custDataLst>
          </p:nvPr>
        </p:nvSpPr>
        <p:spPr>
          <a:xfrm flipV="1">
            <a:off x="654755" y="4396255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任意多边形 30"/>
          <p:cNvSpPr/>
          <p:nvPr>
            <p:custDataLst>
              <p:tags r:id="rId6"/>
            </p:custDataLst>
          </p:nvPr>
        </p:nvSpPr>
        <p:spPr>
          <a:xfrm flipH="1">
            <a:off x="9703390" y="5216795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建立安全审计和日志管理系统</a:t>
            </a:r>
            <a:endParaRPr altLang="en-US" lang="zh-CN"/>
          </a:p>
        </p:txBody>
      </p:sp>
      <p:sp>
        <p:nvSpPr>
          <p:cNvPr id="10497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目的：对网络活动进行全面监控和记录，及时发现异常行为并进行处理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内容：设计审计策略，确定审计范围和目标，收集网络活动日志并进行存储和分析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优势：提高网络安全性，及时发现并应对安全威胁，提供事后追溯和取证依据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实施方式：结合网络架构和业务需求，选择合适的审计工具和日志管理系统，并进行部署和配置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网络安全方案实施步骤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安全需求分析</a:t>
            </a:r>
            <a:endParaRPr altLang="en-US" lang="zh-CN"/>
          </a:p>
        </p:txBody>
      </p:sp>
      <p:sp>
        <p:nvSpPr>
          <p:cNvPr id="1049864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2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分析网络架构和系统脆弱性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识别组织的安全需求和风险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确定安全控制措施和策略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8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制定安全培训和意识提升计划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安全架构设计</a:t>
            </a:r>
            <a:endParaRPr altLang="en-US" lang="zh-CN"/>
          </a:p>
        </p:txBody>
      </p:sp>
      <p:sp>
        <p:nvSpPr>
          <p:cNvPr id="10499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8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确定安全需求和目标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4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设计安全架构，包括网络、应用和数据安全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0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制定安全策略和流程，如访问控制、加密等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2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46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部署安全设备和软件，如防火墙、入侵检测系统等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安全设备和软件选型</a:t>
            </a:r>
            <a:endParaRPr altLang="en-US" lang="zh-CN"/>
          </a:p>
        </p:txBody>
      </p:sp>
      <p:sp>
        <p:nvSpPr>
          <p:cNvPr id="10499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防火墙：选择具备最新安全技术的防火墙，能够抵御各类网络攻击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加密技术：采用数据加密技术，确保数据传输和存储的安全性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安全审计软件：选择具备日志分析功能的安全审计软件，对网络进行全面监控和安全审计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入侵检测系统：部署入侵检测系统，实时监测网络流量，发现异常行为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安全系统部署和测试</a:t>
            </a:r>
            <a:endParaRPr altLang="en-US" lang="zh-CN"/>
          </a:p>
        </p:txBody>
      </p:sp>
      <p:sp>
        <p:nvSpPr>
          <p:cNvPr id="1050082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部署安全设备：防火墙、入侵检测系统等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配置安全策略：访问控制、数据加密等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测试安全性能：漏洞扫描、压力测试等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监控安全日志：及时发现异常，采取相应措施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安全运维和监控</a:t>
            </a:r>
            <a:endParaRPr altLang="en-US" lang="zh-CN"/>
          </a:p>
        </p:txBody>
      </p:sp>
      <p:sp>
        <p:nvSpPr>
          <p:cNvPr id="1050152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及时响应安全事件并进行处理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62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4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配置安全设备和策略，确保数据安全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0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定期进行安全漏洞扫描和修复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74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6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实时监测网络流量和异常行为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2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网络安全方案效果评估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安全性能指标评估</a:t>
            </a:r>
            <a:endParaRPr altLang="en-US" lang="zh-CN"/>
          </a:p>
        </p:txBody>
      </p:sp>
      <p:sp>
        <p:nvSpPr>
          <p:cNvPr id="10502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安全性：评估方案是否能够有效防止网络攻击和数据泄露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可用性：评估方案是否易于使用和管理，能够满足用户的需求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可扩展性：评估方案是否具有可扩展性，能够随着业务的发展而不断升级和优化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可靠性：评估方案是否稳定可靠，能够保证网络的正常运行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安全事件响应速度评估</a:t>
            </a:r>
            <a:endParaRPr altLang="en-US" lang="zh-CN"/>
          </a:p>
        </p:txBody>
      </p:sp>
      <p:sp>
        <p:nvSpPr>
          <p:cNvPr id="1050376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8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0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定义：评估网络安全方案在应对安全事件时的响应速度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4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6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评估指标：检测时间、处置时间、恢复时间等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0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2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评估方法：模拟安全事件，记录响应时间并进行分析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6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8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评估结果：提供改进建议，提高安全事件响应速度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安全漏洞减少程度评估</a:t>
            </a:r>
            <a:endParaRPr altLang="en-US" lang="zh-CN"/>
          </a:p>
        </p:txBody>
      </p:sp>
      <p:sp>
        <p:nvSpPr>
          <p:cNvPr id="1050446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8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0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2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4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6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8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60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2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4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66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68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0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2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4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76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78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80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82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漏洞发现率：评估方案实施后，安全漏洞的发现率是否降低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安全事件减少情况：评估方案实施后，安全事件的数量是否减少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漏洞利用难度：评估方案实施后，攻击者利用漏洞的难度是否增加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漏洞修复率：评估方案实施后，已发现漏洞的修复率是否提高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安全风险降低程度评估</a:t>
            </a:r>
            <a:endParaRPr altLang="en-US" lang="zh-CN"/>
          </a:p>
        </p:txBody>
      </p:sp>
      <p:sp>
        <p:nvSpPr>
          <p:cNvPr id="1050536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评估方法：采用定性和定量相结合的方法，对安全方案实施前后安全风险的变化进行评估。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0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2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评估指标：包括漏洞修复率、攻击事件减少率、数据泄露风险降低率等关键指标。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6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8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评估流程：先确定评估范围和评估周期，然后收集数据并进行分析，最后得出评估结果并提出改进建议。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2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4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评估结果：根据评估指标和流程，对安全方案的效果进行客观、准确的评估，为后续的改进和优化提供依据。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8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6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网络安全方案展望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持续优化网络安全方案</a:t>
            </a:r>
            <a:endParaRPr altLang="en-US" lang="zh-CN"/>
          </a:p>
        </p:txBody>
      </p:sp>
      <p:sp>
        <p:nvSpPr>
          <p:cNvPr id="1050670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72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74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76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78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加强数据保护，确保用户隐私安全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80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不断更新安全技术，应对新型威胁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82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建立完善的应急响应机制，快速应对安全事件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84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提高网络安全意识，加强安全培训和宣传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探索新的安全技术和方法</a:t>
            </a:r>
            <a:endParaRPr altLang="en-US" lang="zh-CN"/>
          </a:p>
        </p:txBody>
      </p:sp>
      <p:sp>
        <p:nvSpPr>
          <p:cNvPr id="1050732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4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6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8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零信任网络架构的推广和实践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0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2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4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6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人工智能和机器学习在网络安全领域的应用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8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0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2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4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区块链技术为网络安全提供更高级别的保护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6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8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0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2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持续监测和响应的安全运营模式的发展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加强网络安全人才培养和团队建设</a:t>
            </a:r>
            <a:endParaRPr altLang="en-US" lang="zh-CN"/>
          </a:p>
        </p:txBody>
      </p:sp>
      <p:sp>
        <p:nvSpPr>
          <p:cNvPr id="1050810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培养网络安全意识：提高员工对网络安全的认识和重视程度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2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建立专业团队：组建具备网络安全专业知识和技能的团队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4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培训和发展：定期进行网络安全培训和技能提升，不断更新知识体系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6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激励和留人：通过合理的薪酬、福利和职业发展路径，激励员工积极投入网络安全工作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86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0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29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40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3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36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2024-01-05T00:13:30Z</dcterms:created>
  <dcterms:modified xsi:type="dcterms:W3CDTF">2024-01-05T00:13:30Z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712e98b873a34ce3b5d7604d1ae7b3b6_21</vt:lpwstr>
  </property>
</Properties>
</file>