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97" r:id="rId1"/>
    <p:sldMasterId id="2147484334" r:id="rId2"/>
  </p:sldMasterIdLst>
  <p:notesMasterIdLst>
    <p:notesMasterId r:id="rId3"/>
  </p:notesMasterIdLst>
  <p:sldIdLst>
    <p:sldId id="562" r:id="rId4"/>
    <p:sldId id="566" r:id="rId5"/>
    <p:sldId id="569" r:id="rId6"/>
    <p:sldId id="572" r:id="rId7"/>
    <p:sldId id="578" r:id="rId9"/>
    <p:sldId id="581" r:id="rId10"/>
    <p:sldId id="584" r:id="rId11"/>
    <p:sldId id="587" r:id="rId12"/>
    <p:sldId id="593" r:id="rId14"/>
    <p:sldId id="596" r:id="rId15"/>
    <p:sldId id="599" r:id="rId16"/>
    <p:sldId id="602" r:id="rId17"/>
    <p:sldId id="608" r:id="rId19"/>
    <p:sldId id="611" r:id="rId20"/>
    <p:sldId id="614" r:id="rId21"/>
    <p:sldId id="617" r:id="rId22"/>
    <p:sldId id="623" r:id="rId24"/>
    <p:sldId id="626" r:id="rId25"/>
    <p:sldId id="629" r:id="rId26"/>
    <p:sldId id="632" r:id="rId27"/>
    <p:sldId id="638" r:id="rId29"/>
    <p:sldId id="641" r:id="rId30"/>
    <p:sldId id="644" r:id="rId31"/>
    <p:sldId id="647" r:id="rId32"/>
    <p:sldId id="653" r:id="rId34"/>
    <p:sldId id="656" r:id="rId35"/>
    <p:sldId id="65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335" r:id="rId1"/>
    <p:sldLayoutId id="2147484336" r:id="rId2"/>
    <p:sldLayoutId id="2147484337" r:id="rId3"/>
    <p:sldLayoutId id="2147484338" r:id="rId4"/>
    <p:sldLayoutId id="2147484339" r:id="rId5"/>
    <p:sldLayoutId id="2147484340" r:id="rId6"/>
    <p:sldLayoutId id="2147484341" r:id="rId7"/>
    <p:sldLayoutId id="2147484342" r:id="rId8"/>
    <p:sldLayoutId id="2147484343" r:id="rId9"/>
    <p:sldLayoutId id="2147484344" r:id="rId10"/>
    <p:sldLayoutId id="21474843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tags" Target="../tags/tag346.xml"/><Relationship Id="rId22" Type="http://schemas.openxmlformats.org/officeDocument/2006/relationships/tags" Target="../tags/tag347.xml"/><Relationship Id="rId23" Type="http://schemas.openxmlformats.org/officeDocument/2006/relationships/tags" Target="../tags/tag348.xml"/><Relationship Id="rId24" Type="http://schemas.openxmlformats.org/officeDocument/2006/relationships/tags" Target="../tags/tag349.xml"/><Relationship Id="rId25" Type="http://schemas.openxmlformats.org/officeDocument/2006/relationships/tags" Target="../tags/tag350.xml"/><Relationship Id="rId26" Type="http://schemas.openxmlformats.org/officeDocument/2006/relationships/tags" Target="../tags/tag351.xml"/><Relationship Id="rId27" Type="http://schemas.openxmlformats.org/officeDocument/2006/relationships/tags" Target="../tags/tag352.xml"/><Relationship Id="rId28" Type="http://schemas.openxmlformats.org/officeDocument/2006/relationships/tags" Target="../tags/tag353.xml"/><Relationship Id="rId29" Type="http://schemas.openxmlformats.org/officeDocument/2006/relationships/tags" Target="../tags/tag354.xml"/><Relationship Id="rId30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可持续旅游推动旅游行业改革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可持续旅游的需求增长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旅游行业现状与挑战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可持续旅游的实践与案例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旅游行业的改革方向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可持续旅游的未来展望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可持续旅游的需求增长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2024年预测的可持续旅游需求</a:t>
            </a:r>
            <a:endParaRPr altLang="en-US" lang="zh-CN"/>
          </a:p>
        </p:txBody>
      </p:sp>
      <p:sp>
        <p:nvSpPr>
          <p:cNvPr id="10490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全球可持续旅游需求增长趋势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2024年预测的全球可持续旅游需求规模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不同国家和地区的可持续旅游需求差异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未来可持续旅游发展的挑战与机遇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消费者对环保、社会责任的态度转变</a:t>
            </a:r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环保意识增强：消费者更加关注旅游活动对环境的影响，倾向于选择环保、低碳的旅游方式。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社会责任意识提升：消费者更加关注旅游活动的社会价值，愿意为促进当地经济发展、文化传承等做出贡献。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旅游需求转变：消费者从简单的观光旅游向体验式、深度游转变，更加注重旅游过程中的文化、历史、自然等方面的体验。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旅游行业改革方向：旅游行业需要关注消费者需求的变化，积极推动旅游产品创新、服务升级等方面的改革，以适应可持续旅游的发展趋势。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行业对可持续发展的响应</a:t>
            </a:r>
            <a:endParaRPr altLang="en-US" lang="zh-CN"/>
          </a:p>
        </p:txBody>
      </p:sp>
      <p:sp>
        <p:nvSpPr>
          <p:cNvPr id="104920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旅游企业积极采取可持续旅游措施，推动行业可持续发展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旅游行业对可持续发展的认识和重视程度不断提高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政府加大对可持续旅游的投入和支持，推动旅游行业改革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社会各界对可持续旅游的关注和呼吁，促进旅游行业向可持续发展转型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旅游行业现状与挑战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当前旅游行业的主要问题</a:t>
            </a:r>
            <a:endParaRPr altLang="en-US" lang="zh-CN"/>
          </a:p>
        </p:txBody>
      </p:sp>
      <p:sp>
        <p:nvSpPr>
          <p:cNvPr id="104937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旅游安全问题频发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旅游资源过度开发与破坏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旅游服务质量和水平参差不齐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旅游行业监管不力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环境和社区影响</a:t>
            </a:r>
            <a:endParaRPr altLang="en-US" lang="zh-CN"/>
          </a:p>
        </p:txBody>
      </p:sp>
      <p:sp>
        <p:nvSpPr>
          <p:cNvPr id="104944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旅游对社区的影响：文化冲击，社区参与和利益分配问题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旅游对环境的影响：过度开发和污染，导致自然生态破坏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旅游行业面临的挑战：应对这些影响，实现可持续发展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旅游行业改革的方向：采取措施减少负面影响，促进可持续发展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行业面临的压力和挑战</a:t>
            </a:r>
            <a:endParaRPr altLang="en-US" lang="zh-CN"/>
          </a:p>
        </p:txBody>
      </p:sp>
      <p:sp>
        <p:nvSpPr>
          <p:cNvPr id="1049510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旅游行业创新和转型升级需求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20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旅游行业监管和规范发展挑战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旅游服务质量和效率提升需求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32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旅游需求增长与资源环境压力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可持续旅游的实践与案例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成功的可持续旅游项目</a:t>
            </a:r>
            <a:endParaRPr altLang="en-US" lang="zh-CN"/>
          </a:p>
        </p:txBody>
      </p:sp>
      <p:sp>
        <p:nvSpPr>
          <p:cNvPr id="1049688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2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0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丹霞山：推广生态旅游，保护自然环境，促进地方经济发展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6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武夷山：发展绿色旅游，推广低碳生活，提高游客环保意识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8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九寨沟：保护与开发并重，实现生态与经济的双赢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0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莫高窟：运用科技手段，保护文化遗产，实现旅游可持续发展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绿色旅游的实践和技术应用</a:t>
            </a:r>
            <a:endParaRPr altLang="en-US" lang="zh-CN"/>
          </a:p>
        </p:txBody>
      </p:sp>
      <p:sp>
        <p:nvSpPr>
          <p:cNvPr id="1049758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2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0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绿色旅游的技术应用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6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绿色旅游的未来发展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8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绿色旅游的定义和意义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0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绿色旅游的实践案例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社区参与和利益共享的案例</a:t>
            </a:r>
            <a:endParaRPr altLang="en-US" lang="zh-CN"/>
          </a:p>
        </p:txBody>
      </p:sp>
      <p:sp>
        <p:nvSpPr>
          <p:cNvPr id="104982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案例一：某乡村旅游项目，通过当地居民参与管理和经营，实现旅游收益与社区共享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社区参与：当地居民参与旅游开发，提高旅游项目的可持续性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利益共享：旅游收益与当地居民共享，促进社区经济发展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案例二：某海滨旅游项目，通过与当地渔民合作，实现旅游收益与渔业资源保护的双赢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旅游行业的改革方向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政策层面的改革措施</a:t>
            </a:r>
            <a:endParaRPr altLang="en-US" lang="zh-CN"/>
          </a:p>
        </p:txBody>
      </p:sp>
      <p:sp>
        <p:nvSpPr>
          <p:cNvPr id="10500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制定可持续旅游发展政策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推动旅游业与其他产业的融合发展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加强旅游业的监管和管理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加大对旅游业的投入和支持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行业标准和认证体系的建立</a:t>
            </a:r>
            <a:endParaRPr altLang="en-US" lang="zh-CN"/>
          </a:p>
        </p:txBody>
      </p:sp>
      <p:sp>
        <p:nvSpPr>
          <p:cNvPr id="1050096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制定行业标准：制定可持续旅游的行业标准，包括环境、社会、经济等方面的标准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建立认证体系：建立可持续旅游的认证体系，对旅游企业进行评估和认证，确保其符合行业标准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推广认证结果：推广认证结果，提高消费者对可持续旅游的认知和接受度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加强监管：加强对旅游企业的监管，确保其符合行业标准和认证要求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创新和科技在旅游行业的应用</a:t>
            </a:r>
            <a:endParaRPr altLang="en-US" lang="zh-CN"/>
          </a:p>
        </p:txBody>
      </p:sp>
      <p:sp>
        <p:nvSpPr>
          <p:cNvPr id="1050150" name="矩形 38"/>
          <p:cNvSpPr/>
          <p:nvPr>
            <p:custDataLst>
              <p:tags r:id="rId1"/>
            </p:custDataLst>
          </p:nvPr>
        </p:nvSpPr>
        <p:spPr>
          <a:xfrm rot="204112">
            <a:off x="1573665" y="156279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矩形 39"/>
          <p:cNvSpPr/>
          <p:nvPr>
            <p:custDataLst>
              <p:tags r:id="rId2"/>
            </p:custDataLst>
          </p:nvPr>
        </p:nvSpPr>
        <p:spPr>
          <a:xfrm>
            <a:off x="1578344" y="156345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TextBox 2"/>
          <p:cNvSpPr txBox="1"/>
          <p:nvPr>
            <p:custDataLst>
              <p:tags r:id="rId3"/>
            </p:custDataLst>
          </p:nvPr>
        </p:nvSpPr>
        <p:spPr>
          <a:xfrm>
            <a:off x="1812962" y="172856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旅游行业的发展趋势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56" name="矩形 100"/>
          <p:cNvSpPr/>
          <p:nvPr>
            <p:custDataLst>
              <p:tags r:id="rId4"/>
            </p:custDataLst>
          </p:nvPr>
        </p:nvSpPr>
        <p:spPr>
          <a:xfrm rot="204112">
            <a:off x="6650368" y="156279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矩形 101"/>
          <p:cNvSpPr/>
          <p:nvPr>
            <p:custDataLst>
              <p:tags r:id="rId5"/>
            </p:custDataLst>
          </p:nvPr>
        </p:nvSpPr>
        <p:spPr>
          <a:xfrm>
            <a:off x="6655715" y="156345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TextBox 2"/>
          <p:cNvSpPr txBox="1"/>
          <p:nvPr>
            <p:custDataLst>
              <p:tags r:id="rId6"/>
            </p:custDataLst>
          </p:nvPr>
        </p:nvSpPr>
        <p:spPr>
          <a:xfrm>
            <a:off x="6891001" y="172856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8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创新和科技在旅游行业的应用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62" name="矩形 122"/>
          <p:cNvSpPr/>
          <p:nvPr>
            <p:custDataLst>
              <p:tags r:id="rId7"/>
            </p:custDataLst>
          </p:nvPr>
        </p:nvSpPr>
        <p:spPr>
          <a:xfrm rot="204112">
            <a:off x="1573665" y="420775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矩形 123"/>
          <p:cNvSpPr/>
          <p:nvPr>
            <p:custDataLst>
              <p:tags r:id="rId8"/>
            </p:custDataLst>
          </p:nvPr>
        </p:nvSpPr>
        <p:spPr>
          <a:xfrm>
            <a:off x="1578344" y="420842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TextBox 2"/>
          <p:cNvSpPr txBox="1"/>
          <p:nvPr>
            <p:custDataLst>
              <p:tags r:id="rId9"/>
            </p:custDataLst>
          </p:nvPr>
        </p:nvSpPr>
        <p:spPr>
          <a:xfrm>
            <a:off x="1812293" y="437352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旅游行业的数字化转型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68" name="矩形 89"/>
          <p:cNvSpPr/>
          <p:nvPr>
            <p:custDataLst>
              <p:tags r:id="rId10"/>
            </p:custDataLst>
          </p:nvPr>
        </p:nvSpPr>
        <p:spPr>
          <a:xfrm rot="204112">
            <a:off x="6650368" y="420775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矩形 90"/>
          <p:cNvSpPr/>
          <p:nvPr>
            <p:custDataLst>
              <p:tags r:id="rId11"/>
            </p:custDataLst>
          </p:nvPr>
        </p:nvSpPr>
        <p:spPr>
          <a:xfrm>
            <a:off x="6655715" y="420842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TextBox 2"/>
          <p:cNvSpPr txBox="1"/>
          <p:nvPr>
            <p:custDataLst>
              <p:tags r:id="rId12"/>
            </p:custDataLst>
          </p:nvPr>
        </p:nvSpPr>
        <p:spPr>
          <a:xfrm>
            <a:off x="6889664" y="437352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旅游行业的智能化升级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2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可持续旅游的未来展望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行业变革的趋势和前景</a:t>
            </a:r>
            <a:endParaRPr altLang="en-US" lang="zh-CN"/>
          </a:p>
        </p:txBody>
      </p:sp>
      <p:sp>
        <p:nvSpPr>
          <p:cNvPr id="1050324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6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28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可持续旅游成为主流：未来旅游行业将更加注重环保、社会责任和可持续发展，可持续旅游将成为主流。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2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4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技术创新推动变革：随着科技的不断进步，未来旅游行业将更加注重技术创新，如人工智能、大数据等将在旅游行业中得到广泛应用。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8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0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绿色旅游产品和服务：未来旅游行业将更加注重绿色旅游产品和服务，如生态旅游、乡村旅游等将受到更多关注。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4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6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社会责任和可持续发展：未来旅游行业将更加注重社会责任和可持续发展，企业将更加注重环保、公益等方面，推动整个行业的可持续发展。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消费者对可持续旅游的期望和需求</a:t>
            </a:r>
            <a:endParaRPr altLang="en-US" lang="zh-CN"/>
          </a:p>
        </p:txBody>
      </p:sp>
      <p:sp>
        <p:nvSpPr>
          <p:cNvPr id="10503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消费者对可持续旅游的认知和意识提高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消费者对环保、低碳、绿色旅游的需求增加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消费者对旅游目的地的文化和历史保护的关注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消费者对旅游行业的可持续发展和社会责任的期望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未来可持续旅游的发展策略和建议</a:t>
            </a:r>
            <a:endParaRPr altLang="en-US" lang="zh-CN"/>
          </a:p>
        </p:txBody>
      </p:sp>
      <p:sp>
        <p:nvSpPr>
          <p:cNvPr id="1050464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推动绿色旅游：通过推广环保理念，促进绿色旅游的发展，减少对环境的破坏。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0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创新旅游产品：开发具有可持续性的旅游产品，如生态旅游、乡村旅游等，满足游客的环保需求。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6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加强政策引导：政府应加大对可持续旅游的扶持力度，制定相关政策，鼓励企业和社会各界参与其中。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提高公众意识：加强环保教育，提高公众对可持续旅游的认识和意识，形成全社会的共同参与。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5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对可持续旅游的总结</a:t>
            </a:r>
            <a:endParaRPr altLang="en-US" lang="zh-CN"/>
          </a:p>
        </p:txBody>
      </p:sp>
      <p:sp>
        <p:nvSpPr>
          <p:cNvPr id="1050638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40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42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44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46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8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0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2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54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56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58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60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62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64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66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68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70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72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74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可持续旅游的定义和重要性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对可持续旅游的未来展望和行动建议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可持续旅游面临的挑战和机遇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可持续旅游的实践和案例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对旅游行业的建议和展望</a:t>
            </a:r>
            <a:endParaRPr altLang="en-US" lang="zh-CN"/>
          </a:p>
        </p:txBody>
      </p:sp>
      <p:sp>
        <p:nvSpPr>
          <p:cNvPr id="105072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推动旅游行业绿色发展：加强环保意识，推广绿色旅游产品和服务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促进旅游行业创新发展：加强科技创新，提高旅游产品和服务的质量和效率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加强旅游行业人才培养：提高从业人员的素质和能力，为旅游行业的发展提供人才保障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推动旅游行业国际化发展：加强国际交流与合作，提高中国旅游行业的国际影响力和竞争力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7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2023-12-17T00:16:52Z</dcterms:created>
  <dcterms:modified xsi:type="dcterms:W3CDTF">2023-12-17T00:16:52Z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562c8f69bad9493883a885ad9d13c13c_21</vt:lpwstr>
  </property>
</Properties>
</file>