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13"/>
  </p:handoutMasterIdLst>
  <p:sldIdLst>
    <p:sldId id="4631" r:id="rId3"/>
    <p:sldId id="4632" r:id="rId5"/>
    <p:sldId id="4644" r:id="rId6"/>
    <p:sldId id="4633" r:id="rId7"/>
    <p:sldId id="4648" r:id="rId8"/>
    <p:sldId id="4645" r:id="rId9"/>
    <p:sldId id="4639" r:id="rId10"/>
    <p:sldId id="4634" r:id="rId11"/>
    <p:sldId id="4652" r:id="rId12"/>
  </p:sldIdLst>
  <p:sldSz cx="12858750" cy="7232650"/>
  <p:notesSz cx="6858000" cy="9144000"/>
  <p:custDataLst>
    <p:tags r:id="rId17"/>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5B3E"/>
    <a:srgbClr val="27B6B9"/>
    <a:srgbClr val="29ABE2"/>
    <a:srgbClr val="262626"/>
    <a:srgbClr val="F66E4F"/>
    <a:srgbClr val="73DB29"/>
    <a:srgbClr val="FED40D"/>
    <a:srgbClr val="3AD1B5"/>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8" autoAdjust="0"/>
    <p:restoredTop sz="95274" autoAdjust="0"/>
  </p:normalViewPr>
  <p:slideViewPr>
    <p:cSldViewPr showGuides="1">
      <p:cViewPr>
        <p:scale>
          <a:sx n="50" d="100"/>
          <a:sy n="50" d="100"/>
        </p:scale>
        <p:origin x="-288" y="-1698"/>
      </p:cViewPr>
      <p:guideLst>
        <p:guide orient="horz" pos="328"/>
        <p:guide pos="4050"/>
        <p:guide pos="557"/>
        <p:guide orient="horz" pos="4183"/>
        <p:guide pos="7497"/>
        <p:guide pos="6908"/>
      </p:guideLst>
    </p:cSldViewPr>
  </p:slideViewPr>
  <p:outlineViewPr>
    <p:cViewPr>
      <p:scale>
        <a:sx n="100" d="100"/>
        <a:sy n="100" d="100"/>
      </p:scale>
      <p:origin x="0" y="-10374"/>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30.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handoutMaster" Target="handoutMasters/handout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8325228" y="654542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fld>
            <a:endParaRPr lang="zh-CN" altLang="en-US"/>
          </a:p>
        </p:txBody>
      </p:sp>
      <p:sp>
        <p:nvSpPr>
          <p:cNvPr id="7" name="矩形 6"/>
          <p:cNvSpPr/>
          <p:nvPr userDrawn="1"/>
        </p:nvSpPr>
        <p:spPr>
          <a:xfrm>
            <a:off x="0" y="0"/>
            <a:ext cx="12858397" cy="7232650"/>
          </a:xfrm>
          <a:prstGeom prst="rect">
            <a:avLst/>
          </a:prstGeom>
          <a:gradFill flip="none" rotWithShape="1">
            <a:gsLst>
              <a:gs pos="0">
                <a:schemeClr val="bg1">
                  <a:lumMod val="95000"/>
                </a:schemeClr>
              </a:gs>
              <a:gs pos="26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2.xml"/><Relationship Id="rId13" Type="http://schemas.openxmlformats.org/officeDocument/2006/relationships/slideLayout" Target="../slideLayouts/slideLayout1.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image" Target="../media/image2.jpeg"/><Relationship Id="rId3" Type="http://schemas.openxmlformats.org/officeDocument/2006/relationships/tags" Target="../tags/tag14.xml"/><Relationship Id="rId2" Type="http://schemas.openxmlformats.org/officeDocument/2006/relationships/image" Target="../media/image1.jpeg"/><Relationship Id="rId14" Type="http://schemas.openxmlformats.org/officeDocument/2006/relationships/notesSlide" Target="../notesSlides/notesSlide3.xml"/><Relationship Id="rId13" Type="http://schemas.openxmlformats.org/officeDocument/2006/relationships/slideLayout" Target="../slideLayouts/slideLayout1.xml"/><Relationship Id="rId12" Type="http://schemas.openxmlformats.org/officeDocument/2006/relationships/image" Target="../media/image4.jpeg"/><Relationship Id="rId11" Type="http://schemas.openxmlformats.org/officeDocument/2006/relationships/image" Target="../media/image3.jpeg"/><Relationship Id="rId10" Type="http://schemas.openxmlformats.org/officeDocument/2006/relationships/tags" Target="../tags/tag20.xml"/><Relationship Id="rId1" Type="http://schemas.openxmlformats.org/officeDocument/2006/relationships/tags" Target="../tags/tag13.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tags" Target="../tags/tag29.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15"/>
          <p:cNvSpPr/>
          <p:nvPr/>
        </p:nvSpPr>
        <p:spPr>
          <a:xfrm>
            <a:off x="3763339" y="825500"/>
            <a:ext cx="5332072" cy="5581650"/>
          </a:xfrm>
          <a:custGeom>
            <a:avLst/>
            <a:gdLst>
              <a:gd name="connsiteX0" fmla="*/ 0 w 5332072"/>
              <a:gd name="connsiteY0" fmla="*/ 3618082 h 5581650"/>
              <a:gd name="connsiteX1" fmla="*/ 80779 w 5332072"/>
              <a:gd name="connsiteY1" fmla="*/ 3618082 h 5581650"/>
              <a:gd name="connsiteX2" fmla="*/ 164740 w 5332072"/>
              <a:gd name="connsiteY2" fmla="*/ 3847480 h 5581650"/>
              <a:gd name="connsiteX3" fmla="*/ 2666036 w 5332072"/>
              <a:gd name="connsiteY3" fmla="*/ 5505450 h 5581650"/>
              <a:gd name="connsiteX4" fmla="*/ 5167332 w 5332072"/>
              <a:gd name="connsiteY4" fmla="*/ 3847480 h 5581650"/>
              <a:gd name="connsiteX5" fmla="*/ 5251293 w 5332072"/>
              <a:gd name="connsiteY5" fmla="*/ 3618082 h 5581650"/>
              <a:gd name="connsiteX6" fmla="*/ 5332072 w 5332072"/>
              <a:gd name="connsiteY6" fmla="*/ 3618082 h 5581650"/>
              <a:gd name="connsiteX7" fmla="*/ 5331391 w 5332072"/>
              <a:gd name="connsiteY7" fmla="*/ 3620731 h 5581650"/>
              <a:gd name="connsiteX8" fmla="*/ 2666036 w 5332072"/>
              <a:gd name="connsiteY8" fmla="*/ 5581650 h 5581650"/>
              <a:gd name="connsiteX9" fmla="*/ 681 w 5332072"/>
              <a:gd name="connsiteY9" fmla="*/ 3620731 h 5581650"/>
              <a:gd name="connsiteX10" fmla="*/ 2666036 w 5332072"/>
              <a:gd name="connsiteY10" fmla="*/ 0 h 5581650"/>
              <a:gd name="connsiteX11" fmla="*/ 5331391 w 5332072"/>
              <a:gd name="connsiteY11" fmla="*/ 1960919 h 5581650"/>
              <a:gd name="connsiteX12" fmla="*/ 5332072 w 5332072"/>
              <a:gd name="connsiteY12" fmla="*/ 1963569 h 5581650"/>
              <a:gd name="connsiteX13" fmla="*/ 5251293 w 5332072"/>
              <a:gd name="connsiteY13" fmla="*/ 1963569 h 5581650"/>
              <a:gd name="connsiteX14" fmla="*/ 5167332 w 5332072"/>
              <a:gd name="connsiteY14" fmla="*/ 1734171 h 5581650"/>
              <a:gd name="connsiteX15" fmla="*/ 2666036 w 5332072"/>
              <a:gd name="connsiteY15" fmla="*/ 76200 h 5581650"/>
              <a:gd name="connsiteX16" fmla="*/ 164740 w 5332072"/>
              <a:gd name="connsiteY16" fmla="*/ 1734171 h 5581650"/>
              <a:gd name="connsiteX17" fmla="*/ 80779 w 5332072"/>
              <a:gd name="connsiteY17" fmla="*/ 1963569 h 5581650"/>
              <a:gd name="connsiteX18" fmla="*/ 0 w 5332072"/>
              <a:gd name="connsiteY18" fmla="*/ 1963569 h 5581650"/>
              <a:gd name="connsiteX19" fmla="*/ 681 w 5332072"/>
              <a:gd name="connsiteY19" fmla="*/ 1960919 h 5581650"/>
              <a:gd name="connsiteX20" fmla="*/ 2666036 w 5332072"/>
              <a:gd name="connsiteY20" fmla="*/ 0 h 558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332072" h="5581650">
                <a:moveTo>
                  <a:pt x="0" y="3618082"/>
                </a:moveTo>
                <a:lnTo>
                  <a:pt x="80779" y="3618082"/>
                </a:lnTo>
                <a:lnTo>
                  <a:pt x="164740" y="3847480"/>
                </a:lnTo>
                <a:cubicBezTo>
                  <a:pt x="576843" y="4821800"/>
                  <a:pt x="1541602" y="5505450"/>
                  <a:pt x="2666036" y="5505450"/>
                </a:cubicBezTo>
                <a:cubicBezTo>
                  <a:pt x="3790471" y="5505450"/>
                  <a:pt x="4755230" y="4821800"/>
                  <a:pt x="5167332" y="3847480"/>
                </a:cubicBezTo>
                <a:lnTo>
                  <a:pt x="5251293" y="3618082"/>
                </a:lnTo>
                <a:lnTo>
                  <a:pt x="5332072" y="3618082"/>
                </a:lnTo>
                <a:lnTo>
                  <a:pt x="5331391" y="3620731"/>
                </a:lnTo>
                <a:cubicBezTo>
                  <a:pt x="4978041" y="4756788"/>
                  <a:pt x="3918367" y="5581650"/>
                  <a:pt x="2666036" y="5581650"/>
                </a:cubicBezTo>
                <a:cubicBezTo>
                  <a:pt x="1413706" y="5581650"/>
                  <a:pt x="354032" y="4756788"/>
                  <a:pt x="681" y="3620731"/>
                </a:cubicBezTo>
                <a:close/>
                <a:moveTo>
                  <a:pt x="2666036" y="0"/>
                </a:moveTo>
                <a:cubicBezTo>
                  <a:pt x="3918367" y="0"/>
                  <a:pt x="4978041" y="824862"/>
                  <a:pt x="5331391" y="1960919"/>
                </a:cubicBezTo>
                <a:lnTo>
                  <a:pt x="5332072" y="1963569"/>
                </a:lnTo>
                <a:lnTo>
                  <a:pt x="5251293" y="1963569"/>
                </a:lnTo>
                <a:lnTo>
                  <a:pt x="5167332" y="1734171"/>
                </a:lnTo>
                <a:cubicBezTo>
                  <a:pt x="4755230" y="759851"/>
                  <a:pt x="3790471" y="76200"/>
                  <a:pt x="2666036" y="76200"/>
                </a:cubicBezTo>
                <a:cubicBezTo>
                  <a:pt x="1541602" y="76200"/>
                  <a:pt x="576843" y="759851"/>
                  <a:pt x="164740" y="1734171"/>
                </a:cubicBezTo>
                <a:lnTo>
                  <a:pt x="80779" y="1963569"/>
                </a:lnTo>
                <a:lnTo>
                  <a:pt x="0" y="1963569"/>
                </a:lnTo>
                <a:lnTo>
                  <a:pt x="681" y="1960919"/>
                </a:lnTo>
                <a:cubicBezTo>
                  <a:pt x="354032" y="824862"/>
                  <a:pt x="1413706" y="0"/>
                  <a:pt x="2666036"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816060" y="1003010"/>
            <a:ext cx="5226630" cy="5226630"/>
          </a:xfrm>
          <a:prstGeom prst="ellipse">
            <a:avLst/>
          </a:prstGeom>
          <a:solidFill>
            <a:schemeClr val="bg1">
              <a:lumMod val="9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259"/>
          <p:cNvSpPr>
            <a:spLocks noChangeArrowheads="1"/>
          </p:cNvSpPr>
          <p:nvPr/>
        </p:nvSpPr>
        <p:spPr bwMode="auto">
          <a:xfrm>
            <a:off x="2846705" y="3112135"/>
            <a:ext cx="7166610" cy="923290"/>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None/>
            </a:pPr>
            <a:r>
              <a:rPr sz="6000" b="1" dirty="0" smtClean="0">
                <a:solidFill>
                  <a:schemeClr val="tx1">
                    <a:lumMod val="65000"/>
                    <a:lumOff val="35000"/>
                  </a:schemeClr>
                </a:solidFill>
                <a:latin typeface="Arial" panose="020B0604020202020204" pitchFamily="34" charset="0"/>
                <a:cs typeface="Arial" panose="020B0604020202020204" pitchFamily="34" charset="0"/>
              </a:rPr>
              <a:t>14MM复合耐磨衬板</a:t>
            </a:r>
            <a:endParaRPr sz="6000" b="1" dirty="0" smtClean="0">
              <a:solidFill>
                <a:schemeClr val="tx1">
                  <a:lumMod val="65000"/>
                  <a:lumOff val="35000"/>
                </a:schemeClr>
              </a:solidFill>
              <a:latin typeface="Arial" panose="020B0604020202020204" pitchFamily="34" charset="0"/>
              <a:cs typeface="Arial" panose="020B0604020202020204" pitchFamily="34" charset="0"/>
            </a:endParaRPr>
          </a:p>
        </p:txBody>
      </p:sp>
      <p:sp>
        <p:nvSpPr>
          <p:cNvPr id="47" name="矩形 259"/>
          <p:cNvSpPr>
            <a:spLocks noChangeArrowheads="1"/>
          </p:cNvSpPr>
          <p:nvPr/>
        </p:nvSpPr>
        <p:spPr bwMode="auto">
          <a:xfrm>
            <a:off x="5565775" y="5416550"/>
            <a:ext cx="1751330" cy="269875"/>
          </a:xfrm>
          <a:prstGeom prst="rect">
            <a:avLst/>
          </a:prstGeom>
          <a:noFill/>
          <a:ln>
            <a:noFill/>
          </a:ln>
          <a:effectLst/>
        </p:spPr>
        <p:txBody>
          <a:bodyPr wrap="square" lIns="0" tIns="0" rIns="0" bIns="0" anchor="t" anchorCtr="0">
            <a:no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400" dirty="0" smtClean="0">
                <a:solidFill>
                  <a:schemeClr val="tx1">
                    <a:lumMod val="65000"/>
                    <a:lumOff val="35000"/>
                  </a:schemeClr>
                </a:solidFill>
                <a:cs typeface="Arial" panose="020B0604020202020204" pitchFamily="34" charset="0"/>
              </a:rPr>
              <a:t>汇报：</a:t>
            </a:r>
            <a:r>
              <a:rPr lang="en-US" sz="1400" dirty="0" smtClean="0">
                <a:solidFill>
                  <a:schemeClr val="tx1">
                    <a:lumMod val="65000"/>
                    <a:lumOff val="35000"/>
                  </a:schemeClr>
                </a:solidFill>
                <a:cs typeface="Arial" panose="020B0604020202020204" pitchFamily="34" charset="0"/>
              </a:rPr>
              <a:t>kuangan001</a:t>
            </a:r>
            <a:endParaRPr lang="en-US" sz="1400" dirty="0">
              <a:solidFill>
                <a:schemeClr val="tx1">
                  <a:lumMod val="65000"/>
                  <a:lumOff val="35000"/>
                </a:schemeClr>
              </a:solidFill>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ractur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out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6"/>
                                        </p:tgtEl>
                                        <p:attrNameLst>
                                          <p:attrName>ppt_y</p:attrName>
                                        </p:attrNameLst>
                                      </p:cBhvr>
                                      <p:tavLst>
                                        <p:tav tm="0">
                                          <p:val>
                                            <p:strVal val="#ppt_y"/>
                                          </p:val>
                                        </p:tav>
                                        <p:tav tm="100000">
                                          <p:val>
                                            <p:strVal val="#ppt_y"/>
                                          </p:val>
                                        </p:tav>
                                      </p:tavLst>
                                    </p:anim>
                                    <p:anim calcmode="lin" valueType="num">
                                      <p:cBhvr>
                                        <p:cTn id="1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6"/>
                                        </p:tgtEl>
                                      </p:cBhvr>
                                    </p:animEffect>
                                  </p:childTnLst>
                                </p:cTn>
                              </p:par>
                            </p:childTnLst>
                          </p:cTn>
                        </p:par>
                        <p:par>
                          <p:cTn id="22" fill="hold">
                            <p:stCondLst>
                              <p:cond delay="949"/>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46"/>
                                        </p:tgtEl>
                                      </p:cBhvr>
                                    </p:animEffect>
                                    <p:animScale>
                                      <p:cBhvr>
                                        <p:cTn id="25" dur="250" autoRev="1" fill="hold"/>
                                        <p:tgtEl>
                                          <p:spTgt spid="46"/>
                                        </p:tgtEl>
                                      </p:cBhvr>
                                      <p:by x="105000" y="105000"/>
                                    </p:animScale>
                                  </p:childTnLst>
                                </p:cTn>
                              </p:par>
                            </p:childTnLst>
                          </p:cTn>
                        </p:par>
                        <p:par>
                          <p:cTn id="26" fill="hold">
                            <p:stCondLst>
                              <p:cond delay="1450"/>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animBg="1"/>
      <p:bldP spid="46" grpId="0"/>
      <p:bldP spid="46" grpId="1" bldLvl="0" animBg="1"/>
      <p:bldP spid="4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MH_Entry_1"/>
          <p:cNvSpPr/>
          <p:nvPr>
            <p:custDataLst>
              <p:tags r:id="rId1"/>
            </p:custDataLst>
          </p:nvPr>
        </p:nvSpPr>
        <p:spPr>
          <a:xfrm flipH="1">
            <a:off x="5115560" y="1968500"/>
            <a:ext cx="5129530" cy="579120"/>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14MM复合耐磨衬板介绍</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MH_Number_1"/>
          <p:cNvSpPr/>
          <p:nvPr>
            <p:custDataLst>
              <p:tags r:id="rId2"/>
            </p:custDataLst>
          </p:nvPr>
        </p:nvSpPr>
        <p:spPr>
          <a:xfrm flipH="1">
            <a:off x="4211398" y="1954325"/>
            <a:ext cx="801006" cy="607687"/>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49357" rIns="189833" bIns="49357" anchor="ctr">
            <a:noAutofit/>
          </a:bodyPr>
          <a:lstStyle/>
          <a:p>
            <a:pPr algn="ctr">
              <a:defRPr/>
            </a:pPr>
            <a:r>
              <a:rPr lang="en-US" altLang="zh-CN" sz="2955"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955"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MH_Entry_2"/>
          <p:cNvSpPr/>
          <p:nvPr>
            <p:custDataLst>
              <p:tags r:id="rId3"/>
            </p:custDataLst>
          </p:nvPr>
        </p:nvSpPr>
        <p:spPr>
          <a:xfrm flipH="1">
            <a:off x="5115560" y="3049270"/>
            <a:ext cx="5130165" cy="579120"/>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14MM复合耐磨衬板应用范围：</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2"/>
          <p:cNvSpPr/>
          <p:nvPr>
            <p:custDataLst>
              <p:tags r:id="rId4"/>
            </p:custDataLst>
          </p:nvPr>
        </p:nvSpPr>
        <p:spPr>
          <a:xfrm flipH="1">
            <a:off x="4211398" y="3035337"/>
            <a:ext cx="801006" cy="607687"/>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49357" rIns="189833" bIns="49357" anchor="ctr">
            <a:noAutofit/>
          </a:bodyPr>
          <a:lstStyle/>
          <a:p>
            <a:pPr algn="ctr">
              <a:defRPr/>
            </a:pPr>
            <a:r>
              <a:rPr lang="en-US" altLang="zh-CN" sz="2955"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955"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MH_Entry_3"/>
          <p:cNvSpPr/>
          <p:nvPr>
            <p:custDataLst>
              <p:tags r:id="rId5"/>
            </p:custDataLst>
          </p:nvPr>
        </p:nvSpPr>
        <p:spPr>
          <a:xfrm flipH="1">
            <a:off x="5115560" y="4130675"/>
            <a:ext cx="5130165" cy="579120"/>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lvl="0"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14MM复合耐磨衬板特点</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3"/>
          <p:cNvSpPr/>
          <p:nvPr>
            <p:custDataLst>
              <p:tags r:id="rId6"/>
            </p:custDataLst>
          </p:nvPr>
        </p:nvSpPr>
        <p:spPr>
          <a:xfrm flipH="1">
            <a:off x="4211398" y="4116349"/>
            <a:ext cx="801006" cy="607687"/>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49357" rIns="189833" bIns="49357" anchor="ctr">
            <a:noAutofit/>
          </a:bodyPr>
          <a:lstStyle/>
          <a:p>
            <a:pPr algn="ctr">
              <a:defRPr/>
            </a:pPr>
            <a:r>
              <a:rPr lang="en-US" altLang="zh-CN" sz="2955"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955"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MH_Entry_4"/>
          <p:cNvSpPr/>
          <p:nvPr>
            <p:custDataLst>
              <p:tags r:id="rId7"/>
            </p:custDataLst>
          </p:nvPr>
        </p:nvSpPr>
        <p:spPr>
          <a:xfrm flipH="1">
            <a:off x="5115560" y="5211445"/>
            <a:ext cx="5130800" cy="579120"/>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14MM复合耐磨衬板使用条件</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8"/>
            </p:custDataLst>
          </p:nvPr>
        </p:nvSpPr>
        <p:spPr>
          <a:xfrm flipH="1">
            <a:off x="4211398" y="5197361"/>
            <a:ext cx="801006" cy="607687"/>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49357" rIns="189833" bIns="49357" anchor="ctr">
            <a:noAutofit/>
          </a:bodyPr>
          <a:lstStyle/>
          <a:p>
            <a:pPr algn="ctr">
              <a:defRPr/>
            </a:pPr>
            <a:r>
              <a:rPr lang="en-US" altLang="zh-CN" sz="2955"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955"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MH_Others_2"/>
          <p:cNvSpPr/>
          <p:nvPr>
            <p:custDataLst>
              <p:tags r:id="rId9"/>
            </p:custDataLst>
          </p:nvPr>
        </p:nvSpPr>
        <p:spPr>
          <a:xfrm>
            <a:off x="353" y="773245"/>
            <a:ext cx="1460470" cy="500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endParaRPr lang="zh-CN" altLang="en-US"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s_1"/>
          <p:cNvSpPr txBox="1"/>
          <p:nvPr>
            <p:custDataLst>
              <p:tags r:id="rId10"/>
            </p:custDataLst>
          </p:nvPr>
        </p:nvSpPr>
        <p:spPr>
          <a:xfrm>
            <a:off x="1460823" y="727718"/>
            <a:ext cx="1141729" cy="615553"/>
          </a:xfrm>
          <a:prstGeom prst="rect">
            <a:avLst/>
          </a:prstGeom>
          <a:noFill/>
        </p:spPr>
        <p:txBody>
          <a:bodyPr vert="horz" wrap="square" lIns="0" tIns="0" rIns="0" bIns="0" rtlCol="0" anchor="ctr" anchorCtr="0">
            <a:spAutoFit/>
          </a:bodyPr>
          <a:lstStyle/>
          <a:p>
            <a:pPr algn="r"/>
            <a:r>
              <a:rPr lang="zh-CN" altLang="en-US" sz="40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s_2"/>
          <p:cNvSpPr txBox="1"/>
          <p:nvPr>
            <p:custDataLst>
              <p:tags r:id="rId11"/>
            </p:custDataLst>
          </p:nvPr>
        </p:nvSpPr>
        <p:spPr>
          <a:xfrm>
            <a:off x="352" y="1343271"/>
            <a:ext cx="2602199" cy="492443"/>
          </a:xfrm>
          <a:prstGeom prst="rect">
            <a:avLst/>
          </a:prstGeom>
          <a:noFill/>
        </p:spPr>
        <p:txBody>
          <a:bodyPr wrap="square" lIns="0" tIns="0" rIns="0" bIns="0">
            <a:spAutoFit/>
          </a:bodyPr>
          <a:lstStyle/>
          <a:p>
            <a:pPr algn="r">
              <a:defRPr/>
            </a:pPr>
            <a:r>
              <a:rPr lang="en-US" altLang="zh-CN" sz="32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9"/>
                                        </p:tgtEl>
                                        <p:attrNameLst>
                                          <p:attrName>style.visibility</p:attrName>
                                        </p:attrNameLst>
                                      </p:cBhvr>
                                      <p:to>
                                        <p:strVal val="visible"/>
                                      </p:to>
                                    </p:set>
                                    <p:anim calcmode="lin" valueType="num">
                                      <p:cBhvr additive="base">
                                        <p:cTn id="21" dur="500" fill="hold"/>
                                        <p:tgtEl>
                                          <p:spTgt spid="79"/>
                                        </p:tgtEl>
                                        <p:attrNameLst>
                                          <p:attrName>ppt_x</p:attrName>
                                        </p:attrNameLst>
                                      </p:cBhvr>
                                      <p:tavLst>
                                        <p:tav tm="0">
                                          <p:val>
                                            <p:strVal val="0-#ppt_w/2"/>
                                          </p:val>
                                        </p:tav>
                                        <p:tav tm="100000">
                                          <p:val>
                                            <p:strVal val="#ppt_x"/>
                                          </p:val>
                                        </p:tav>
                                      </p:tavLst>
                                    </p:anim>
                                    <p:anim calcmode="lin" valueType="num">
                                      <p:cBhvr additive="base">
                                        <p:cTn id="22" dur="500" fill="hold"/>
                                        <p:tgtEl>
                                          <p:spTgt spid="7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500" fill="hold"/>
                                        <p:tgtEl>
                                          <p:spTgt spid="80"/>
                                        </p:tgtEl>
                                        <p:attrNameLst>
                                          <p:attrName>ppt_x</p:attrName>
                                        </p:attrNameLst>
                                      </p:cBhvr>
                                      <p:tavLst>
                                        <p:tav tm="0">
                                          <p:val>
                                            <p:strVal val="0-#ppt_w/2"/>
                                          </p:val>
                                        </p:tav>
                                        <p:tav tm="100000">
                                          <p:val>
                                            <p:strVal val="#ppt_x"/>
                                          </p:val>
                                        </p:tav>
                                      </p:tavLst>
                                    </p:anim>
                                    <p:anim calcmode="lin" valueType="num">
                                      <p:cBhvr additive="base">
                                        <p:cTn id="2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0-#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0-#ppt_w/2"/>
                                          </p:val>
                                        </p:tav>
                                        <p:tav tm="100000">
                                          <p:val>
                                            <p:strVal val="#ppt_x"/>
                                          </p:val>
                                        </p:tav>
                                      </p:tavLst>
                                    </p:anim>
                                    <p:anim calcmode="lin" valueType="num">
                                      <p:cBhvr additive="base">
                                        <p:cTn id="5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ldLvl="0" animBg="1"/>
      <p:bldP spid="80" grpId="0" bldLvl="0" animBg="1"/>
      <p:bldP spid="23" grpId="0" bldLvl="0" animBg="1"/>
      <p:bldP spid="24" grpId="0" bldLvl="0" animBg="1"/>
      <p:bldP spid="25" grpId="0" bldLvl="0" animBg="1"/>
      <p:bldP spid="26" grpId="0" bldLvl="0" animBg="1"/>
      <p:bldP spid="31" grpId="0" bldLvl="0" animBg="1"/>
      <p:bldP spid="32" grpId="0" bldLvl="0" animBg="1"/>
      <p:bldP spid="22" grpId="0" animBg="1"/>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403886" y="2380204"/>
            <a:ext cx="2520000" cy="2879244"/>
          </a:xfrm>
          <a:prstGeom prst="rect">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custDataLst>
              <p:tags r:id="rId3"/>
            </p:custDataLst>
          </p:nvPr>
        </p:nvSpPr>
        <p:spPr>
          <a:xfrm>
            <a:off x="6443886" y="2380202"/>
            <a:ext cx="2520000" cy="2879246"/>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817" name="AutoShape 1"/>
          <p:cNvSpPr/>
          <p:nvPr>
            <p:custDataLst>
              <p:tags r:id="rId5"/>
            </p:custDataLst>
          </p:nvPr>
        </p:nvSpPr>
        <p:spPr bwMode="auto">
          <a:xfrm>
            <a:off x="392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18" name="AutoShape 2"/>
          <p:cNvSpPr/>
          <p:nvPr>
            <p:custDataLst>
              <p:tags r:id="rId6"/>
            </p:custDataLst>
          </p:nvPr>
        </p:nvSpPr>
        <p:spPr bwMode="auto">
          <a:xfrm>
            <a:off x="8963886" y="2380203"/>
            <a:ext cx="2520000" cy="2879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0" name="AutoShape 4"/>
          <p:cNvSpPr/>
          <p:nvPr>
            <p:custDataLst>
              <p:tags r:id="rId7"/>
            </p:custDataLst>
          </p:nvPr>
        </p:nvSpPr>
        <p:spPr bwMode="auto">
          <a:xfrm>
            <a:off x="3923886"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2" name="AutoShape 6"/>
          <p:cNvSpPr/>
          <p:nvPr>
            <p:custDataLst>
              <p:tags r:id="rId8"/>
            </p:custDataLst>
          </p:nvPr>
        </p:nvSpPr>
        <p:spPr bwMode="auto">
          <a:xfrm>
            <a:off x="140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3" name="AutoShape 7"/>
          <p:cNvSpPr/>
          <p:nvPr>
            <p:custDataLst>
              <p:tags r:id="rId9"/>
            </p:custDataLst>
          </p:nvPr>
        </p:nvSpPr>
        <p:spPr bwMode="auto">
          <a:xfrm>
            <a:off x="644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4" name="AutoShape 8"/>
          <p:cNvSpPr/>
          <p:nvPr>
            <p:custDataLst>
              <p:tags r:id="rId10"/>
            </p:custDataLst>
          </p:nvPr>
        </p:nvSpPr>
        <p:spPr bwMode="auto">
          <a:xfrm>
            <a:off x="8963886" y="5259450"/>
            <a:ext cx="252000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2" name="TextBox 8"/>
          <p:cNvSpPr txBox="1"/>
          <p:nvPr/>
        </p:nvSpPr>
        <p:spPr>
          <a:xfrm>
            <a:off x="668655" y="735965"/>
            <a:ext cx="3464560" cy="430530"/>
          </a:xfrm>
          <a:prstGeom prst="rect">
            <a:avLst/>
          </a:prstGeom>
          <a:noFill/>
        </p:spPr>
        <p:txBody>
          <a:bodyPr wrap="square" lIns="0" tIns="0" rIns="0" bIns="0" rtlCol="0" anchor="ctr">
            <a:spAutoFit/>
          </a:bodyPr>
          <a:lstStyle/>
          <a:p>
            <a:r>
              <a:rPr lang="zh-CN" altLang="en-US" sz="2800" dirty="0">
                <a:solidFill>
                  <a:schemeClr val="tx1"/>
                </a:solidFill>
                <a:latin typeface="Arial" panose="020B0604020202020204" pitchFamily="34" charset="0"/>
                <a:ea typeface="微软雅黑" panose="020B0503020204020204" pitchFamily="34" charset="-122"/>
                <a:sym typeface="Arial" panose="020B0604020202020204" pitchFamily="34" charset="0"/>
              </a:rPr>
              <a:t>14MM复合耐磨衬板</a:t>
            </a:r>
            <a:endParaRPr lang="zh-CN" altLang="en-US" sz="28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descr="耐磨衬板51"/>
          <p:cNvPicPr>
            <a:picLocks noChangeAspect="1"/>
          </p:cNvPicPr>
          <p:nvPr/>
        </p:nvPicPr>
        <p:blipFill>
          <a:blip r:embed="rId11"/>
          <a:stretch>
            <a:fillRect/>
          </a:stretch>
        </p:blipFill>
        <p:spPr>
          <a:xfrm>
            <a:off x="8963660" y="2652395"/>
            <a:ext cx="2518410" cy="2607310"/>
          </a:xfrm>
          <a:prstGeom prst="rect">
            <a:avLst/>
          </a:prstGeom>
        </p:spPr>
      </p:pic>
      <p:pic>
        <p:nvPicPr>
          <p:cNvPr id="6" name="图片 5" descr="耐磨衬板50"/>
          <p:cNvPicPr>
            <a:picLocks noChangeAspect="1"/>
          </p:cNvPicPr>
          <p:nvPr/>
        </p:nvPicPr>
        <p:blipFill>
          <a:blip r:embed="rId12"/>
          <a:stretch>
            <a:fillRect/>
          </a:stretch>
        </p:blipFill>
        <p:spPr>
          <a:xfrm>
            <a:off x="3909060" y="2652395"/>
            <a:ext cx="2518410" cy="26073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4822"/>
                                        </p:tgtEl>
                                        <p:attrNameLst>
                                          <p:attrName>style.visibility</p:attrName>
                                        </p:attrNameLst>
                                      </p:cBhvr>
                                      <p:to>
                                        <p:strVal val="visible"/>
                                      </p:to>
                                    </p:set>
                                    <p:anim calcmode="lin" valueType="num">
                                      <p:cBhvr additive="base">
                                        <p:cTn id="27" dur="500" fill="hold"/>
                                        <p:tgtEl>
                                          <p:spTgt spid="34822"/>
                                        </p:tgtEl>
                                        <p:attrNameLst>
                                          <p:attrName>ppt_x</p:attrName>
                                        </p:attrNameLst>
                                      </p:cBhvr>
                                      <p:tavLst>
                                        <p:tav tm="0">
                                          <p:val>
                                            <p:strVal val="1+#ppt_w/2"/>
                                          </p:val>
                                        </p:tav>
                                        <p:tav tm="100000">
                                          <p:val>
                                            <p:strVal val="#ppt_x"/>
                                          </p:val>
                                        </p:tav>
                                      </p:tavLst>
                                    </p:anim>
                                    <p:anim calcmode="lin" valueType="num">
                                      <p:cBhvr additive="base">
                                        <p:cTn id="28" dur="500" fill="hold"/>
                                        <p:tgtEl>
                                          <p:spTgt spid="348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4817"/>
                                        </p:tgtEl>
                                        <p:attrNameLst>
                                          <p:attrName>style.visibility</p:attrName>
                                        </p:attrNameLst>
                                      </p:cBhvr>
                                      <p:to>
                                        <p:strVal val="visible"/>
                                      </p:to>
                                    </p:set>
                                    <p:anim calcmode="lin" valueType="num">
                                      <p:cBhvr additive="base">
                                        <p:cTn id="32" dur="500" fill="hold"/>
                                        <p:tgtEl>
                                          <p:spTgt spid="34817"/>
                                        </p:tgtEl>
                                        <p:attrNameLst>
                                          <p:attrName>ppt_x</p:attrName>
                                        </p:attrNameLst>
                                      </p:cBhvr>
                                      <p:tavLst>
                                        <p:tav tm="0">
                                          <p:val>
                                            <p:strVal val="1+#ppt_w/2"/>
                                          </p:val>
                                        </p:tav>
                                        <p:tav tm="100000">
                                          <p:val>
                                            <p:strVal val="#ppt_x"/>
                                          </p:val>
                                        </p:tav>
                                      </p:tavLst>
                                    </p:anim>
                                    <p:anim calcmode="lin" valueType="num">
                                      <p:cBhvr additive="base">
                                        <p:cTn id="33" dur="500" fill="hold"/>
                                        <p:tgtEl>
                                          <p:spTgt spid="3481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34823"/>
                                        </p:tgtEl>
                                        <p:attrNameLst>
                                          <p:attrName>style.visibility</p:attrName>
                                        </p:attrNameLst>
                                      </p:cBhvr>
                                      <p:to>
                                        <p:strVal val="visible"/>
                                      </p:to>
                                    </p:set>
                                    <p:anim calcmode="lin" valueType="num">
                                      <p:cBhvr additive="base">
                                        <p:cTn id="37" dur="500" fill="hold"/>
                                        <p:tgtEl>
                                          <p:spTgt spid="34823"/>
                                        </p:tgtEl>
                                        <p:attrNameLst>
                                          <p:attrName>ppt_x</p:attrName>
                                        </p:attrNameLst>
                                      </p:cBhvr>
                                      <p:tavLst>
                                        <p:tav tm="0">
                                          <p:val>
                                            <p:strVal val="1+#ppt_w/2"/>
                                          </p:val>
                                        </p:tav>
                                        <p:tav tm="100000">
                                          <p:val>
                                            <p:strVal val="#ppt_x"/>
                                          </p:val>
                                        </p:tav>
                                      </p:tavLst>
                                    </p:anim>
                                    <p:anim calcmode="lin" valueType="num">
                                      <p:cBhvr additive="base">
                                        <p:cTn id="38" dur="500" fill="hold"/>
                                        <p:tgtEl>
                                          <p:spTgt spid="3482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34824"/>
                                        </p:tgtEl>
                                        <p:attrNameLst>
                                          <p:attrName>style.visibility</p:attrName>
                                        </p:attrNameLst>
                                      </p:cBhvr>
                                      <p:to>
                                        <p:strVal val="visible"/>
                                      </p:to>
                                    </p:set>
                                    <p:anim calcmode="lin" valueType="num">
                                      <p:cBhvr additive="base">
                                        <p:cTn id="42" dur="500" fill="hold"/>
                                        <p:tgtEl>
                                          <p:spTgt spid="34824"/>
                                        </p:tgtEl>
                                        <p:attrNameLst>
                                          <p:attrName>ppt_x</p:attrName>
                                        </p:attrNameLst>
                                      </p:cBhvr>
                                      <p:tavLst>
                                        <p:tav tm="0">
                                          <p:val>
                                            <p:strVal val="1+#ppt_w/2"/>
                                          </p:val>
                                        </p:tav>
                                        <p:tav tm="100000">
                                          <p:val>
                                            <p:strVal val="#ppt_x"/>
                                          </p:val>
                                        </p:tav>
                                      </p:tavLst>
                                    </p:anim>
                                    <p:anim calcmode="lin" valueType="num">
                                      <p:cBhvr additive="base">
                                        <p:cTn id="43"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1"/>
            </p:custDataLst>
          </p:nvPr>
        </p:nvCxnSpPr>
        <p:spPr>
          <a:xfrm>
            <a:off x="0" y="1553376"/>
            <a:ext cx="128587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2"/>
            </p:custDataLst>
          </p:nvPr>
        </p:nvCxnSpPr>
        <p:spPr>
          <a:xfrm>
            <a:off x="0" y="5516771"/>
            <a:ext cx="128587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3"/>
            </p:custDataLst>
          </p:nvPr>
        </p:nvSpPr>
        <p:spPr>
          <a:xfrm>
            <a:off x="3814445" y="1311910"/>
            <a:ext cx="5242560" cy="490855"/>
          </a:xfrm>
          <a:prstGeom prst="roundRect">
            <a:avLst>
              <a:gd name="adj" fmla="val 50000"/>
            </a:avLst>
          </a:prstGeom>
          <a:solidFill>
            <a:schemeClr val="accent1"/>
          </a:solidFill>
        </p:spPr>
        <p:txBody>
          <a:bodyPr wrap="square" lIns="0" tIns="0" rIns="0" bIns="0" rtlCol="0" anchor="ctr" anchorCtr="0">
            <a:noAutofit/>
          </a:bodyPr>
          <a:lstStyle/>
          <a:p>
            <a:pPr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14MM复合耐磨衬板</a:t>
            </a: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介绍</a:t>
            </a:r>
            <a:endParaRPr lang="en-US" altLang="zh-CN" sz="2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Entry_1"/>
          <p:cNvSpPr/>
          <p:nvPr>
            <p:custDataLst>
              <p:tags r:id="rId4"/>
            </p:custDataLst>
          </p:nvPr>
        </p:nvSpPr>
        <p:spPr>
          <a:xfrm>
            <a:off x="1551940" y="3036888"/>
            <a:ext cx="9950450" cy="124650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150000"/>
              </a:lnSpc>
            </a:pPr>
            <a:r>
              <a:rPr lang="zh-CN" altLang="en-US" sz="1800" dirty="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14MM复合耐磨衬板的基板为低碳钢或低合金(即普通钢板-Q235)。不锈钢等韧性材料，体现双金属的优越性，耐磨层抵抗磨损介质的磨损，基板承受介质的载荷，肆零零捌捌陆零伍叁柒，因此有良好的耐冲击性。可以承受物料输送系统中承受高落差料斗等冲击和磨损。</a:t>
            </a:r>
            <a:endParaRPr lang="zh-CN" altLang="en-US" sz="1800" dirty="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8"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1"/>
            </p:custDataLst>
          </p:nvPr>
        </p:nvCxnSpPr>
        <p:spPr>
          <a:xfrm>
            <a:off x="0" y="2414436"/>
            <a:ext cx="128587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2"/>
            </p:custDataLst>
          </p:nvPr>
        </p:nvCxnSpPr>
        <p:spPr>
          <a:xfrm>
            <a:off x="0" y="5229751"/>
            <a:ext cx="128587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3"/>
            </p:custDataLst>
          </p:nvPr>
        </p:nvSpPr>
        <p:spPr>
          <a:xfrm>
            <a:off x="4266565" y="591820"/>
            <a:ext cx="4460240" cy="490855"/>
          </a:xfrm>
          <a:prstGeom prst="roundRect">
            <a:avLst>
              <a:gd name="adj" fmla="val 50000"/>
            </a:avLst>
          </a:prstGeom>
          <a:solidFill>
            <a:schemeClr val="accent1"/>
          </a:solidFill>
        </p:spPr>
        <p:txBody>
          <a:bodyPr wrap="square" lIns="0" tIns="0" rIns="0" bIns="0" rtlCol="0" anchor="ctr" anchorCtr="0">
            <a:noAutofit/>
          </a:bodyPr>
          <a:lstStyle/>
          <a:p>
            <a:pPr algn="ctr"/>
            <a:r>
              <a:rPr lang="zh-CN" altLang="en-US" sz="2800" dirty="0">
                <a:latin typeface="Arial" panose="020B0604020202020204" pitchFamily="34" charset="0"/>
                <a:ea typeface="微软雅黑" panose="020B0503020204020204" pitchFamily="34" charset="-122"/>
                <a:sym typeface="Arial" panose="020B0604020202020204" pitchFamily="34" charset="0"/>
              </a:rPr>
              <a:t>14MM复合耐磨衬板</a:t>
            </a:r>
            <a:endPar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 name="图片 7" descr="耐磨衬板55"/>
          <p:cNvPicPr>
            <a:picLocks noChangeAspect="1"/>
          </p:cNvPicPr>
          <p:nvPr/>
        </p:nvPicPr>
        <p:blipFill>
          <a:blip r:embed="rId4"/>
          <a:stretch>
            <a:fillRect/>
          </a:stretch>
        </p:blipFill>
        <p:spPr>
          <a:xfrm>
            <a:off x="1532890" y="2414270"/>
            <a:ext cx="2869565" cy="2815590"/>
          </a:xfrm>
          <a:prstGeom prst="rect">
            <a:avLst/>
          </a:prstGeom>
        </p:spPr>
      </p:pic>
      <p:pic>
        <p:nvPicPr>
          <p:cNvPr id="9" name="图片 8" descr="耐磨衬板 (12)"/>
          <p:cNvPicPr>
            <a:picLocks noChangeAspect="1"/>
          </p:cNvPicPr>
          <p:nvPr/>
        </p:nvPicPr>
        <p:blipFill>
          <a:blip r:embed="rId5"/>
          <a:stretch>
            <a:fillRect/>
          </a:stretch>
        </p:blipFill>
        <p:spPr>
          <a:xfrm>
            <a:off x="8517890" y="2414270"/>
            <a:ext cx="2869565" cy="2815590"/>
          </a:xfrm>
          <a:prstGeom prst="rect">
            <a:avLst/>
          </a:prstGeom>
        </p:spPr>
      </p:pic>
      <p:pic>
        <p:nvPicPr>
          <p:cNvPr id="10" name="图片 9" descr="耐磨衬板9"/>
          <p:cNvPicPr>
            <a:picLocks noChangeAspect="1"/>
          </p:cNvPicPr>
          <p:nvPr/>
        </p:nvPicPr>
        <p:blipFill>
          <a:blip r:embed="rId6"/>
          <a:stretch>
            <a:fillRect/>
          </a:stretch>
        </p:blipFill>
        <p:spPr>
          <a:xfrm>
            <a:off x="4989195" y="2414270"/>
            <a:ext cx="2834640" cy="2781935"/>
          </a:xfrm>
          <a:prstGeom prst="rect">
            <a:avLst/>
          </a:prstGeom>
        </p:spPr>
      </p:pic>
    </p:spTree>
    <p:custDataLst>
      <p:tags r:id="rId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1819167" y="5609377"/>
            <a:ext cx="192214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2450637" y="4491890"/>
            <a:ext cx="230695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918909" y="3394026"/>
            <a:ext cx="192214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295800" y="2196210"/>
            <a:ext cx="192214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115695" y="5153025"/>
            <a:ext cx="1273810" cy="112458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1397000" y="4028440"/>
            <a:ext cx="1273810" cy="1124585"/>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0"/>
          <p:cNvGrpSpPr/>
          <p:nvPr/>
        </p:nvGrpSpPr>
        <p:grpSpPr>
          <a:xfrm>
            <a:off x="975360" y="2903855"/>
            <a:ext cx="1273810" cy="1124585"/>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377825" y="1842135"/>
            <a:ext cx="1273810" cy="112458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a:grpSpLocks noChangeAspect="1"/>
          </p:cNvGrpSpPr>
          <p:nvPr/>
        </p:nvGrpSpPr>
        <p:grpSpPr>
          <a:xfrm>
            <a:off x="2519045" y="1802765"/>
            <a:ext cx="961390" cy="90170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3500120" y="5140325"/>
            <a:ext cx="961390" cy="90170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4400550" y="4039235"/>
            <a:ext cx="961390" cy="90170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3315335" y="2873375"/>
            <a:ext cx="961390" cy="90170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2720975" y="1999615"/>
            <a:ext cx="520700" cy="488315"/>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3730625" y="5422900"/>
            <a:ext cx="461645" cy="330835"/>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4618355" y="4293870"/>
            <a:ext cx="477520" cy="386080"/>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3568065" y="3099435"/>
            <a:ext cx="452120" cy="412750"/>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4631055" y="5264785"/>
            <a:ext cx="7823835" cy="1640840"/>
          </a:xfrm>
          <a:prstGeom prst="rect">
            <a:avLst/>
          </a:prstGeom>
          <a:noFill/>
        </p:spPr>
        <p:txBody>
          <a:bodyPr wrap="square" lIns="0" tIns="0" rIns="0" bIns="0" rtlCol="0">
            <a:noAutofit/>
          </a:bodyPr>
          <a:lstStyle/>
          <a:p>
            <a:pPr algn="just">
              <a:lnSpc>
                <a:spcPct val="150000"/>
              </a:lnSpc>
            </a:pPr>
            <a:r>
              <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造纸工业：旋流器内衬、螺旋输送机、输料槽及漏斗、风机叶片、转换导管、过渡弯头。</a:t>
            </a: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a:lnSpc>
                <a:spcPct val="150000"/>
              </a:lnSpc>
            </a:pPr>
            <a:r>
              <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采矿工业：卡车货槽衬板、料斗内衬、输料槽内衬、破碎机部件、盖板、耐磨棒耐磨板。</a:t>
            </a: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a:lnSpc>
                <a:spcPct val="150000"/>
              </a:lnSpc>
            </a:pP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56" name="TextBox 55"/>
          <p:cNvSpPr txBox="1"/>
          <p:nvPr/>
        </p:nvSpPr>
        <p:spPr>
          <a:xfrm>
            <a:off x="5405755" y="4029075"/>
            <a:ext cx="7199630" cy="1246505"/>
          </a:xfrm>
          <a:prstGeom prst="rect">
            <a:avLst/>
          </a:prstGeom>
          <a:noFill/>
        </p:spPr>
        <p:txBody>
          <a:bodyPr wrap="square" lIns="0" tIns="0" rIns="0" bIns="0" rtlCol="0">
            <a:spAutoFit/>
          </a:bodyPr>
          <a:lstStyle/>
          <a:p>
            <a:pPr algn="just">
              <a:lnSpc>
                <a:spcPct val="150000"/>
              </a:lnSpc>
            </a:pPr>
            <a:r>
              <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水泥工业：立磨磨辊及磨盘的堆焊修副、冲击盘、管道，泵壳、磨机内衬、破碎机零件、出渣槽、各种底盘、振动筛衬板。</a:t>
            </a: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a:lnSpc>
                <a:spcPct val="150000"/>
              </a:lnSpc>
            </a:pPr>
            <a:r>
              <a:rPr lang="zh-CN" altLang="en-US" sz="1800">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煤处理业：输料槽、料斗、破碎机零件和衬板、输煤管道、弯头、泵体。</a:t>
            </a: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57" name="TextBox 56"/>
          <p:cNvSpPr txBox="1"/>
          <p:nvPr/>
        </p:nvSpPr>
        <p:spPr>
          <a:xfrm>
            <a:off x="4334510" y="3021965"/>
            <a:ext cx="7501890" cy="830580"/>
          </a:xfrm>
          <a:prstGeom prst="rect">
            <a:avLst/>
          </a:prstGeom>
          <a:noFill/>
        </p:spPr>
        <p:txBody>
          <a:bodyPr wrap="square" lIns="0" tIns="0" rIns="0" bIns="0" rtlCol="0">
            <a:spAutoFit/>
          </a:bodyPr>
          <a:lstStyle/>
          <a:p>
            <a:pPr algn="just">
              <a:lnSpc>
                <a:spcPct val="150000"/>
              </a:lnSpc>
            </a:pPr>
            <a:r>
              <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电力工业：风机叶片、燃烧器管线、输料槽和料斗内衬、破碎机部件、磨煤机部件、出灰管、空气处理系统和运输机。</a:t>
            </a: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58" name="TextBox 57"/>
          <p:cNvSpPr txBox="1"/>
          <p:nvPr/>
        </p:nvSpPr>
        <p:spPr>
          <a:xfrm>
            <a:off x="3573145" y="1699260"/>
            <a:ext cx="8942705" cy="1246505"/>
          </a:xfrm>
          <a:prstGeom prst="rect">
            <a:avLst/>
          </a:prstGeom>
          <a:noFill/>
        </p:spPr>
        <p:txBody>
          <a:bodyPr wrap="square" lIns="0" tIns="0" rIns="0" bIns="0" rtlCol="0">
            <a:spAutoFit/>
          </a:bodyPr>
          <a:lstStyle/>
          <a:p>
            <a:pPr algn="just">
              <a:lnSpc>
                <a:spcPct val="150000"/>
              </a:lnSpc>
            </a:pPr>
            <a:r>
              <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钢铁工业：受料斗衬板、布料器溜槽、风机叶片耐磨衬板、除尘弯头管道、锤破机衬板、四辊辊皮、单辊破碎主轴、蓖板堆焊修副、出渣溜槽、布料圆盘、振动给料器衬板、振动筛衬板、矿料堆取料斗、铲斗车刀口板、水渣输送耐磨部件。</a:t>
            </a: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67" name="TextBox 8"/>
          <p:cNvSpPr txBox="1"/>
          <p:nvPr/>
        </p:nvSpPr>
        <p:spPr>
          <a:xfrm>
            <a:off x="941705" y="488950"/>
            <a:ext cx="4342130" cy="368935"/>
          </a:xfrm>
          <a:prstGeom prst="rect">
            <a:avLst/>
          </a:prstGeom>
          <a:noFill/>
        </p:spPr>
        <p:txBody>
          <a:bodyPr wrap="square" lIns="0" tIns="0" rIns="0" bIns="0" rtlCol="0" anchor="ctr">
            <a:spAutoFit/>
          </a:bodyPr>
          <a:lstStyle/>
          <a:p>
            <a:pPr lvl="0" algn="ctr"/>
            <a:r>
              <a:rPr lang="zh-CN" altLang="en-US" sz="2400" dirty="0">
                <a:solidFill>
                  <a:schemeClr val="tx1"/>
                </a:solidFill>
                <a:latin typeface="Arial" panose="020B0604020202020204" pitchFamily="34" charset="0"/>
                <a:ea typeface="微软雅黑" panose="020B0503020204020204" pitchFamily="34" charset="-122"/>
                <a:sym typeface="Arial" panose="020B0604020202020204" pitchFamily="34" charset="0"/>
              </a:rPr>
              <a:t>14MM复合耐磨衬板应用范围</a:t>
            </a:r>
            <a:endParaRPr lang="zh-CN" altLang="en-US" sz="2400" b="1" dirty="0">
              <a:solidFill>
                <a:schemeClr val="tx1"/>
              </a:solidFill>
              <a:latin typeface="Arial" panose="020B0604020202020204" pitchFamily="34" charset="0"/>
              <a:ea typeface="微软雅黑" panose="020B0503020204020204" pitchFamily="34" charset="-122"/>
              <a:cs typeface="方正隶书_GBK" panose="03000509000000000000"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par>
                                <p:cTn id="80" presetID="31" presetClass="entr" presetSubtype="0" fill="hold" nodeType="withEffect">
                                  <p:stCondLst>
                                    <p:cond delay="1000"/>
                                  </p:stCondLst>
                                  <p:childTnLst>
                                    <p:set>
                                      <p:cBhvr>
                                        <p:cTn id="81" dur="1" fill="hold">
                                          <p:stCondLst>
                                            <p:cond delay="0"/>
                                          </p:stCondLst>
                                        </p:cTn>
                                        <p:tgtEl>
                                          <p:spTgt spid="63"/>
                                        </p:tgtEl>
                                        <p:attrNameLst>
                                          <p:attrName>style.visibility</p:attrName>
                                        </p:attrNameLst>
                                      </p:cBhvr>
                                      <p:to>
                                        <p:strVal val="visible"/>
                                      </p:to>
                                    </p:set>
                                    <p:anim calcmode="lin" valueType="num">
                                      <p:cBhvr>
                                        <p:cTn id="82" dur="1000" fill="hold"/>
                                        <p:tgtEl>
                                          <p:spTgt spid="63"/>
                                        </p:tgtEl>
                                        <p:attrNameLst>
                                          <p:attrName>ppt_w</p:attrName>
                                        </p:attrNameLst>
                                      </p:cBhvr>
                                      <p:tavLst>
                                        <p:tav tm="0">
                                          <p:val>
                                            <p:fltVal val="0"/>
                                          </p:val>
                                        </p:tav>
                                        <p:tav tm="100000">
                                          <p:val>
                                            <p:strVal val="#ppt_w"/>
                                          </p:val>
                                        </p:tav>
                                      </p:tavLst>
                                    </p:anim>
                                    <p:anim calcmode="lin" valueType="num">
                                      <p:cBhvr>
                                        <p:cTn id="83" dur="1000" fill="hold"/>
                                        <p:tgtEl>
                                          <p:spTgt spid="63"/>
                                        </p:tgtEl>
                                        <p:attrNameLst>
                                          <p:attrName>ppt_h</p:attrName>
                                        </p:attrNameLst>
                                      </p:cBhvr>
                                      <p:tavLst>
                                        <p:tav tm="0">
                                          <p:val>
                                            <p:fltVal val="0"/>
                                          </p:val>
                                        </p:tav>
                                        <p:tav tm="100000">
                                          <p:val>
                                            <p:strVal val="#ppt_h"/>
                                          </p:val>
                                        </p:tav>
                                      </p:tavLst>
                                    </p:anim>
                                    <p:anim calcmode="lin" valueType="num">
                                      <p:cBhvr>
                                        <p:cTn id="84" dur="1000" fill="hold"/>
                                        <p:tgtEl>
                                          <p:spTgt spid="63"/>
                                        </p:tgtEl>
                                        <p:attrNameLst>
                                          <p:attrName>style.rotation</p:attrName>
                                        </p:attrNameLst>
                                      </p:cBhvr>
                                      <p:tavLst>
                                        <p:tav tm="0">
                                          <p:val>
                                            <p:fltVal val="90"/>
                                          </p:val>
                                        </p:tav>
                                        <p:tav tm="100000">
                                          <p:val>
                                            <p:fltVal val="0"/>
                                          </p:val>
                                        </p:tav>
                                      </p:tavLst>
                                    </p:anim>
                                    <p:animEffect transition="in" filter="fade">
                                      <p:cBhvr>
                                        <p:cTn id="85" dur="1000"/>
                                        <p:tgtEl>
                                          <p:spTgt spid="63"/>
                                        </p:tgtEl>
                                      </p:cBhvr>
                                    </p:animEffect>
                                  </p:childTnLst>
                                </p:cTn>
                              </p:par>
                              <p:par>
                                <p:cTn id="86" presetID="31" presetClass="entr" presetSubtype="0" fill="hold" nodeType="withEffect">
                                  <p:stCondLst>
                                    <p:cond delay="1000"/>
                                  </p:stCondLst>
                                  <p:childTnLst>
                                    <p:set>
                                      <p:cBhvr>
                                        <p:cTn id="87" dur="1" fill="hold">
                                          <p:stCondLst>
                                            <p:cond delay="0"/>
                                          </p:stCondLst>
                                        </p:cTn>
                                        <p:tgtEl>
                                          <p:spTgt spid="64"/>
                                        </p:tgtEl>
                                        <p:attrNameLst>
                                          <p:attrName>style.visibility</p:attrName>
                                        </p:attrNameLst>
                                      </p:cBhvr>
                                      <p:to>
                                        <p:strVal val="visible"/>
                                      </p:to>
                                    </p:set>
                                    <p:anim calcmode="lin" valueType="num">
                                      <p:cBhvr>
                                        <p:cTn id="88" dur="1000" fill="hold"/>
                                        <p:tgtEl>
                                          <p:spTgt spid="64"/>
                                        </p:tgtEl>
                                        <p:attrNameLst>
                                          <p:attrName>ppt_w</p:attrName>
                                        </p:attrNameLst>
                                      </p:cBhvr>
                                      <p:tavLst>
                                        <p:tav tm="0">
                                          <p:val>
                                            <p:fltVal val="0"/>
                                          </p:val>
                                        </p:tav>
                                        <p:tav tm="100000">
                                          <p:val>
                                            <p:strVal val="#ppt_w"/>
                                          </p:val>
                                        </p:tav>
                                      </p:tavLst>
                                    </p:anim>
                                    <p:anim calcmode="lin" valueType="num">
                                      <p:cBhvr>
                                        <p:cTn id="89" dur="1000" fill="hold"/>
                                        <p:tgtEl>
                                          <p:spTgt spid="64"/>
                                        </p:tgtEl>
                                        <p:attrNameLst>
                                          <p:attrName>ppt_h</p:attrName>
                                        </p:attrNameLst>
                                      </p:cBhvr>
                                      <p:tavLst>
                                        <p:tav tm="0">
                                          <p:val>
                                            <p:fltVal val="0"/>
                                          </p:val>
                                        </p:tav>
                                        <p:tav tm="100000">
                                          <p:val>
                                            <p:strVal val="#ppt_h"/>
                                          </p:val>
                                        </p:tav>
                                      </p:tavLst>
                                    </p:anim>
                                    <p:anim calcmode="lin" valueType="num">
                                      <p:cBhvr>
                                        <p:cTn id="90" dur="1000" fill="hold"/>
                                        <p:tgtEl>
                                          <p:spTgt spid="64"/>
                                        </p:tgtEl>
                                        <p:attrNameLst>
                                          <p:attrName>style.rotation</p:attrName>
                                        </p:attrNameLst>
                                      </p:cBhvr>
                                      <p:tavLst>
                                        <p:tav tm="0">
                                          <p:val>
                                            <p:fltVal val="90"/>
                                          </p:val>
                                        </p:tav>
                                        <p:tav tm="100000">
                                          <p:val>
                                            <p:fltVal val="0"/>
                                          </p:val>
                                        </p:tav>
                                      </p:tavLst>
                                    </p:anim>
                                    <p:animEffect transition="in" filter="fade">
                                      <p:cBhvr>
                                        <p:cTn id="91" dur="1000"/>
                                        <p:tgtEl>
                                          <p:spTgt spid="64"/>
                                        </p:tgtEl>
                                      </p:cBhvr>
                                    </p:animEffect>
                                  </p:childTnLst>
                                </p:cTn>
                              </p:par>
                              <p:par>
                                <p:cTn id="92" presetID="31" presetClass="entr" presetSubtype="0" fill="hold" nodeType="withEffect">
                                  <p:stCondLst>
                                    <p:cond delay="1000"/>
                                  </p:stCondLst>
                                  <p:childTnLst>
                                    <p:set>
                                      <p:cBhvr>
                                        <p:cTn id="93" dur="1" fill="hold">
                                          <p:stCondLst>
                                            <p:cond delay="0"/>
                                          </p:stCondLst>
                                        </p:cTn>
                                        <p:tgtEl>
                                          <p:spTgt spid="65"/>
                                        </p:tgtEl>
                                        <p:attrNameLst>
                                          <p:attrName>style.visibility</p:attrName>
                                        </p:attrNameLst>
                                      </p:cBhvr>
                                      <p:to>
                                        <p:strVal val="visible"/>
                                      </p:to>
                                    </p:set>
                                    <p:anim calcmode="lin" valueType="num">
                                      <p:cBhvr>
                                        <p:cTn id="94" dur="1000" fill="hold"/>
                                        <p:tgtEl>
                                          <p:spTgt spid="65"/>
                                        </p:tgtEl>
                                        <p:attrNameLst>
                                          <p:attrName>ppt_w</p:attrName>
                                        </p:attrNameLst>
                                      </p:cBhvr>
                                      <p:tavLst>
                                        <p:tav tm="0">
                                          <p:val>
                                            <p:fltVal val="0"/>
                                          </p:val>
                                        </p:tav>
                                        <p:tav tm="100000">
                                          <p:val>
                                            <p:strVal val="#ppt_w"/>
                                          </p:val>
                                        </p:tav>
                                      </p:tavLst>
                                    </p:anim>
                                    <p:anim calcmode="lin" valueType="num">
                                      <p:cBhvr>
                                        <p:cTn id="95" dur="1000" fill="hold"/>
                                        <p:tgtEl>
                                          <p:spTgt spid="65"/>
                                        </p:tgtEl>
                                        <p:attrNameLst>
                                          <p:attrName>ppt_h</p:attrName>
                                        </p:attrNameLst>
                                      </p:cBhvr>
                                      <p:tavLst>
                                        <p:tav tm="0">
                                          <p:val>
                                            <p:fltVal val="0"/>
                                          </p:val>
                                        </p:tav>
                                        <p:tav tm="100000">
                                          <p:val>
                                            <p:strVal val="#ppt_h"/>
                                          </p:val>
                                        </p:tav>
                                      </p:tavLst>
                                    </p:anim>
                                    <p:anim calcmode="lin" valueType="num">
                                      <p:cBhvr>
                                        <p:cTn id="96" dur="1000" fill="hold"/>
                                        <p:tgtEl>
                                          <p:spTgt spid="65"/>
                                        </p:tgtEl>
                                        <p:attrNameLst>
                                          <p:attrName>style.rotation</p:attrName>
                                        </p:attrNameLst>
                                      </p:cBhvr>
                                      <p:tavLst>
                                        <p:tav tm="0">
                                          <p:val>
                                            <p:fltVal val="90"/>
                                          </p:val>
                                        </p:tav>
                                        <p:tav tm="100000">
                                          <p:val>
                                            <p:fltVal val="0"/>
                                          </p:val>
                                        </p:tav>
                                      </p:tavLst>
                                    </p:anim>
                                    <p:animEffect transition="in" filter="fade">
                                      <p:cBhvr>
                                        <p:cTn id="97" dur="1000"/>
                                        <p:tgtEl>
                                          <p:spTgt spid="65"/>
                                        </p:tgtEl>
                                      </p:cBhvr>
                                    </p:animEffect>
                                  </p:childTnLst>
                                </p:cTn>
                              </p:par>
                              <p:par>
                                <p:cTn id="98" presetID="31" presetClass="entr" presetSubtype="0" fill="hold" nodeType="withEffect">
                                  <p:stCondLst>
                                    <p:cond delay="1000"/>
                                  </p:stCondLst>
                                  <p:childTnLst>
                                    <p:set>
                                      <p:cBhvr>
                                        <p:cTn id="99" dur="1" fill="hold">
                                          <p:stCondLst>
                                            <p:cond delay="0"/>
                                          </p:stCondLst>
                                        </p:cTn>
                                        <p:tgtEl>
                                          <p:spTgt spid="66"/>
                                        </p:tgtEl>
                                        <p:attrNameLst>
                                          <p:attrName>style.visibility</p:attrName>
                                        </p:attrNameLst>
                                      </p:cBhvr>
                                      <p:to>
                                        <p:strVal val="visible"/>
                                      </p:to>
                                    </p:set>
                                    <p:anim calcmode="lin" valueType="num">
                                      <p:cBhvr>
                                        <p:cTn id="100" dur="1000" fill="hold"/>
                                        <p:tgtEl>
                                          <p:spTgt spid="66"/>
                                        </p:tgtEl>
                                        <p:attrNameLst>
                                          <p:attrName>ppt_w</p:attrName>
                                        </p:attrNameLst>
                                      </p:cBhvr>
                                      <p:tavLst>
                                        <p:tav tm="0">
                                          <p:val>
                                            <p:fltVal val="0"/>
                                          </p:val>
                                        </p:tav>
                                        <p:tav tm="100000">
                                          <p:val>
                                            <p:strVal val="#ppt_w"/>
                                          </p:val>
                                        </p:tav>
                                      </p:tavLst>
                                    </p:anim>
                                    <p:anim calcmode="lin" valueType="num">
                                      <p:cBhvr>
                                        <p:cTn id="101" dur="1000" fill="hold"/>
                                        <p:tgtEl>
                                          <p:spTgt spid="66"/>
                                        </p:tgtEl>
                                        <p:attrNameLst>
                                          <p:attrName>ppt_h</p:attrName>
                                        </p:attrNameLst>
                                      </p:cBhvr>
                                      <p:tavLst>
                                        <p:tav tm="0">
                                          <p:val>
                                            <p:fltVal val="0"/>
                                          </p:val>
                                        </p:tav>
                                        <p:tav tm="100000">
                                          <p:val>
                                            <p:strVal val="#ppt_h"/>
                                          </p:val>
                                        </p:tav>
                                      </p:tavLst>
                                    </p:anim>
                                    <p:anim calcmode="lin" valueType="num">
                                      <p:cBhvr>
                                        <p:cTn id="102" dur="1000" fill="hold"/>
                                        <p:tgtEl>
                                          <p:spTgt spid="66"/>
                                        </p:tgtEl>
                                        <p:attrNameLst>
                                          <p:attrName>style.rotation</p:attrName>
                                        </p:attrNameLst>
                                      </p:cBhvr>
                                      <p:tavLst>
                                        <p:tav tm="0">
                                          <p:val>
                                            <p:fltVal val="90"/>
                                          </p:val>
                                        </p:tav>
                                        <p:tav tm="100000">
                                          <p:val>
                                            <p:fltVal val="0"/>
                                          </p:val>
                                        </p:tav>
                                      </p:tavLst>
                                    </p:anim>
                                    <p:animEffect transition="in" filter="fade">
                                      <p:cBhvr>
                                        <p:cTn id="10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p:bldP spid="56"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12800" y="1837055"/>
            <a:ext cx="6917055" cy="3770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sz="1800">
                <a:latin typeface="方正隶书_GBK" panose="03000509000000000000" charset="-122"/>
                <a:ea typeface="方正隶书_GBK" panose="03000509000000000000" charset="-122"/>
                <a:sym typeface="Arial" panose="020B0604020202020204" pitchFamily="34" charset="0"/>
              </a:rPr>
              <a:t>1.提高经济效益：提高设备作业率，减少停产检修损失，提高产能，增加效益。</a:t>
            </a:r>
            <a:endParaRPr sz="1800">
              <a:latin typeface="方正隶书_GBK" panose="03000509000000000000" charset="-122"/>
              <a:ea typeface="方正隶书_GBK" panose="03000509000000000000" charset="-122"/>
              <a:sym typeface="Arial" panose="020B0604020202020204" pitchFamily="34" charset="0"/>
            </a:endParaRPr>
          </a:p>
          <a:p>
            <a:pPr algn="ctr">
              <a:lnSpc>
                <a:spcPct val="150000"/>
              </a:lnSpc>
            </a:pPr>
            <a:r>
              <a:rPr sz="1800">
                <a:latin typeface="方正隶书_GBK" panose="03000509000000000000" charset="-122"/>
                <a:ea typeface="方正隶书_GBK" panose="03000509000000000000" charset="-122"/>
                <a:sym typeface="Arial" panose="020B0604020202020204" pitchFamily="34" charset="0"/>
              </a:rPr>
              <a:t>2.降低生产成本：减少工人数量，一次投资长期受益，性价比高。</a:t>
            </a:r>
            <a:endParaRPr sz="1800">
              <a:latin typeface="方正隶书_GBK" panose="03000509000000000000" charset="-122"/>
              <a:ea typeface="方正隶书_GBK" panose="03000509000000000000" charset="-122"/>
              <a:sym typeface="Arial" panose="020B0604020202020204" pitchFamily="34" charset="0"/>
            </a:endParaRPr>
          </a:p>
          <a:p>
            <a:pPr algn="ctr">
              <a:lnSpc>
                <a:spcPct val="150000"/>
              </a:lnSpc>
            </a:pPr>
            <a:r>
              <a:rPr sz="1800">
                <a:latin typeface="方正隶书_GBK" panose="03000509000000000000" charset="-122"/>
                <a:ea typeface="方正隶书_GBK" panose="03000509000000000000" charset="-122"/>
                <a:sym typeface="Arial" panose="020B0604020202020204" pitchFamily="34" charset="0"/>
              </a:rPr>
              <a:t>3.改变生产环境：堵截跑冒滴漏，辟免环境污染，有利于厂区环境整洁。</a:t>
            </a:r>
            <a:endParaRPr sz="1800">
              <a:latin typeface="方正隶书_GBK" panose="03000509000000000000" charset="-122"/>
              <a:ea typeface="方正隶书_GBK" panose="03000509000000000000" charset="-122"/>
              <a:sym typeface="Arial" panose="020B0604020202020204" pitchFamily="34" charset="0"/>
            </a:endParaRPr>
          </a:p>
          <a:p>
            <a:pPr algn="ctr">
              <a:lnSpc>
                <a:spcPct val="150000"/>
              </a:lnSpc>
            </a:pPr>
            <a:r>
              <a:rPr sz="1800">
                <a:latin typeface="方正隶书_GBK" panose="03000509000000000000" charset="-122"/>
                <a:ea typeface="方正隶书_GBK" panose="03000509000000000000" charset="-122"/>
                <a:sym typeface="Arial" panose="020B0604020202020204" pitchFamily="34" charset="0"/>
              </a:rPr>
              <a:t>4.保护工人健康：减少工人在恶劣环境工作机率，减少高空和狭小空间作业，降低工作强度。</a:t>
            </a:r>
            <a:endParaRPr sz="1800">
              <a:latin typeface="方正隶书_GBK" panose="03000509000000000000" charset="-122"/>
              <a:ea typeface="方正隶书_GBK" panose="03000509000000000000" charset="-122"/>
              <a:sym typeface="Arial" panose="020B0604020202020204" pitchFamily="34" charset="0"/>
            </a:endParaRPr>
          </a:p>
          <a:p>
            <a:pPr algn="ctr">
              <a:lnSpc>
                <a:spcPct val="150000"/>
              </a:lnSpc>
            </a:pPr>
            <a:r>
              <a:rPr sz="1800">
                <a:latin typeface="方正隶书_GBK" panose="03000509000000000000" charset="-122"/>
                <a:ea typeface="方正隶书_GBK" panose="03000509000000000000" charset="-122"/>
                <a:sym typeface="Arial" panose="020B0604020202020204" pitchFamily="34" charset="0"/>
              </a:rPr>
              <a:t>5.社会效益显著：减少铸造合金板与普碳板的浪费，节省贵重合金用量，科技进步带来综合社会效益。</a:t>
            </a:r>
            <a:endParaRPr sz="1800">
              <a:latin typeface="方正隶书_GBK" panose="03000509000000000000" charset="-122"/>
              <a:ea typeface="方正隶书_GBK" panose="03000509000000000000" charset="-122"/>
              <a:sym typeface="Arial" panose="020B0604020202020204" pitchFamily="34" charset="0"/>
            </a:endParaRPr>
          </a:p>
        </p:txBody>
      </p:sp>
      <p:sp>
        <p:nvSpPr>
          <p:cNvPr id="10" name="矩形 9"/>
          <p:cNvSpPr/>
          <p:nvPr/>
        </p:nvSpPr>
        <p:spPr>
          <a:xfrm>
            <a:off x="812800" y="5607685"/>
            <a:ext cx="3874770" cy="498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14MM复合耐磨衬板特点</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3" name="图片 2" descr="耐磨衬板26"/>
          <p:cNvPicPr>
            <a:picLocks noChangeAspect="1"/>
          </p:cNvPicPr>
          <p:nvPr/>
        </p:nvPicPr>
        <p:blipFill>
          <a:blip r:embed="rId1"/>
          <a:stretch>
            <a:fillRect/>
          </a:stretch>
        </p:blipFill>
        <p:spPr>
          <a:xfrm>
            <a:off x="8301355" y="2392045"/>
            <a:ext cx="3039110" cy="30391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1"/>
          <p:cNvSpPr/>
          <p:nvPr/>
        </p:nvSpPr>
        <p:spPr bwMode="auto">
          <a:xfrm>
            <a:off x="-9524" y="1960141"/>
            <a:ext cx="6438899"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1" name="TextBox 15"/>
          <p:cNvSpPr txBox="1"/>
          <p:nvPr/>
        </p:nvSpPr>
        <p:spPr>
          <a:xfrm>
            <a:off x="524510" y="2464435"/>
            <a:ext cx="5338445" cy="2077085"/>
          </a:xfrm>
          <a:prstGeom prst="rect">
            <a:avLst/>
          </a:prstGeom>
          <a:noFill/>
        </p:spPr>
        <p:txBody>
          <a:bodyPr wrap="square" lIns="0" tIns="0" rIns="0" bIns="0" rtlCol="0">
            <a:spAutoFit/>
          </a:bodyPr>
          <a:lstStyle/>
          <a:p>
            <a:pPr algn="just">
              <a:lnSpc>
                <a:spcPct val="150000"/>
              </a:lnSpc>
            </a:pPr>
            <a:r>
              <a:rPr lang="zh-CN" altLang="en-US" sz="1800" dirty="0">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14MM复合耐磨衬板</a:t>
            </a:r>
            <a:r>
              <a:rPr lang="zh-CN" altLang="en-US" sz="1800" dirty="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基体材料采用韧性、塑性好的低碳钢或低合金钢板，山东矿安机电有限公司 ，组织特性是纤维状分布的高硬度碳化物采用特别工艺熔覆在高韧性的基体上，具有高硬度、高韧性复合材料的基本特性，抗冲击性能好。</a:t>
            </a:r>
            <a:endParaRPr lang="zh-CN" altLang="en-US" sz="1800" dirty="0">
              <a:solidFill>
                <a:schemeClr val="tx1"/>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23" name="AutoShape 1"/>
          <p:cNvSpPr/>
          <p:nvPr/>
        </p:nvSpPr>
        <p:spPr bwMode="auto">
          <a:xfrm>
            <a:off x="6429375" y="1960141"/>
            <a:ext cx="6429376"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1" cstate="screen"/>
            <a:srcRect/>
            <a:stretch>
              <a:fillRect/>
            </a:stretch>
          </a:blip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8" name="TextBox 8"/>
          <p:cNvSpPr txBox="1"/>
          <p:nvPr/>
        </p:nvSpPr>
        <p:spPr>
          <a:xfrm>
            <a:off x="1208405" y="736600"/>
            <a:ext cx="4335780" cy="368935"/>
          </a:xfrm>
          <a:prstGeom prst="rect">
            <a:avLst/>
          </a:prstGeom>
          <a:noFill/>
        </p:spPr>
        <p:txBody>
          <a:bodyPr wrap="square" lIns="0" tIns="0" rIns="0" bIns="0" rtlCol="0" anchor="ctr">
            <a:spAutoFit/>
          </a:bodyPr>
          <a:lstStyle/>
          <a:p>
            <a:pPr lvl="0" algn="ctr"/>
            <a:r>
              <a:rPr lang="zh-CN" altLang="en-US" sz="2400" dirty="0">
                <a:solidFill>
                  <a:schemeClr val="tx1"/>
                </a:solidFill>
                <a:latin typeface="Arial" panose="020B0604020202020204" pitchFamily="34" charset="0"/>
                <a:ea typeface="微软雅黑" panose="020B0503020204020204" pitchFamily="34" charset="-122"/>
                <a:sym typeface="Arial" panose="020B0604020202020204" pitchFamily="34" charset="0"/>
              </a:rPr>
              <a:t>14MM复合耐磨衬板使用条件</a:t>
            </a:r>
            <a:endParaRPr lang="zh-CN" altLang="en-US" sz="24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ferris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500" fill="hold"/>
                                        <p:tgtEl>
                                          <p:spTgt spid="14337"/>
                                        </p:tgtEl>
                                        <p:attrNameLst>
                                          <p:attrName>ppt_x</p:attrName>
                                        </p:attrNameLst>
                                      </p:cBhvr>
                                      <p:tavLst>
                                        <p:tav tm="0">
                                          <p:val>
                                            <p:strVal val="1+#ppt_w/2"/>
                                          </p:val>
                                        </p:tav>
                                        <p:tav tm="100000">
                                          <p:val>
                                            <p:strVal val="#ppt_x"/>
                                          </p:val>
                                        </p:tav>
                                      </p:tavLst>
                                    </p:anim>
                                    <p:anim calcmode="lin" valueType="num">
                                      <p:cBhvr additive="base">
                                        <p:cTn id="8" dur="500" fill="hold"/>
                                        <p:tgtEl>
                                          <p:spTgt spid="143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15"/>
          <p:cNvSpPr/>
          <p:nvPr/>
        </p:nvSpPr>
        <p:spPr>
          <a:xfrm>
            <a:off x="3763339" y="825500"/>
            <a:ext cx="5332072" cy="5581650"/>
          </a:xfrm>
          <a:custGeom>
            <a:avLst/>
            <a:gdLst>
              <a:gd name="connsiteX0" fmla="*/ 0 w 5332072"/>
              <a:gd name="connsiteY0" fmla="*/ 3618082 h 5581650"/>
              <a:gd name="connsiteX1" fmla="*/ 80779 w 5332072"/>
              <a:gd name="connsiteY1" fmla="*/ 3618082 h 5581650"/>
              <a:gd name="connsiteX2" fmla="*/ 164740 w 5332072"/>
              <a:gd name="connsiteY2" fmla="*/ 3847480 h 5581650"/>
              <a:gd name="connsiteX3" fmla="*/ 2666036 w 5332072"/>
              <a:gd name="connsiteY3" fmla="*/ 5505450 h 5581650"/>
              <a:gd name="connsiteX4" fmla="*/ 5167332 w 5332072"/>
              <a:gd name="connsiteY4" fmla="*/ 3847480 h 5581650"/>
              <a:gd name="connsiteX5" fmla="*/ 5251293 w 5332072"/>
              <a:gd name="connsiteY5" fmla="*/ 3618082 h 5581650"/>
              <a:gd name="connsiteX6" fmla="*/ 5332072 w 5332072"/>
              <a:gd name="connsiteY6" fmla="*/ 3618082 h 5581650"/>
              <a:gd name="connsiteX7" fmla="*/ 5331391 w 5332072"/>
              <a:gd name="connsiteY7" fmla="*/ 3620731 h 5581650"/>
              <a:gd name="connsiteX8" fmla="*/ 2666036 w 5332072"/>
              <a:gd name="connsiteY8" fmla="*/ 5581650 h 5581650"/>
              <a:gd name="connsiteX9" fmla="*/ 681 w 5332072"/>
              <a:gd name="connsiteY9" fmla="*/ 3620731 h 5581650"/>
              <a:gd name="connsiteX10" fmla="*/ 2666036 w 5332072"/>
              <a:gd name="connsiteY10" fmla="*/ 0 h 5581650"/>
              <a:gd name="connsiteX11" fmla="*/ 5331391 w 5332072"/>
              <a:gd name="connsiteY11" fmla="*/ 1960919 h 5581650"/>
              <a:gd name="connsiteX12" fmla="*/ 5332072 w 5332072"/>
              <a:gd name="connsiteY12" fmla="*/ 1963569 h 5581650"/>
              <a:gd name="connsiteX13" fmla="*/ 5251293 w 5332072"/>
              <a:gd name="connsiteY13" fmla="*/ 1963569 h 5581650"/>
              <a:gd name="connsiteX14" fmla="*/ 5167332 w 5332072"/>
              <a:gd name="connsiteY14" fmla="*/ 1734171 h 5581650"/>
              <a:gd name="connsiteX15" fmla="*/ 2666036 w 5332072"/>
              <a:gd name="connsiteY15" fmla="*/ 76200 h 5581650"/>
              <a:gd name="connsiteX16" fmla="*/ 164740 w 5332072"/>
              <a:gd name="connsiteY16" fmla="*/ 1734171 h 5581650"/>
              <a:gd name="connsiteX17" fmla="*/ 80779 w 5332072"/>
              <a:gd name="connsiteY17" fmla="*/ 1963569 h 5581650"/>
              <a:gd name="connsiteX18" fmla="*/ 0 w 5332072"/>
              <a:gd name="connsiteY18" fmla="*/ 1963569 h 5581650"/>
              <a:gd name="connsiteX19" fmla="*/ 681 w 5332072"/>
              <a:gd name="connsiteY19" fmla="*/ 1960919 h 5581650"/>
              <a:gd name="connsiteX20" fmla="*/ 2666036 w 5332072"/>
              <a:gd name="connsiteY20" fmla="*/ 0 h 558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332072" h="5581650">
                <a:moveTo>
                  <a:pt x="0" y="3618082"/>
                </a:moveTo>
                <a:lnTo>
                  <a:pt x="80779" y="3618082"/>
                </a:lnTo>
                <a:lnTo>
                  <a:pt x="164740" y="3847480"/>
                </a:lnTo>
                <a:cubicBezTo>
                  <a:pt x="576843" y="4821800"/>
                  <a:pt x="1541602" y="5505450"/>
                  <a:pt x="2666036" y="5505450"/>
                </a:cubicBezTo>
                <a:cubicBezTo>
                  <a:pt x="3790471" y="5505450"/>
                  <a:pt x="4755230" y="4821800"/>
                  <a:pt x="5167332" y="3847480"/>
                </a:cubicBezTo>
                <a:lnTo>
                  <a:pt x="5251293" y="3618082"/>
                </a:lnTo>
                <a:lnTo>
                  <a:pt x="5332072" y="3618082"/>
                </a:lnTo>
                <a:lnTo>
                  <a:pt x="5331391" y="3620731"/>
                </a:lnTo>
                <a:cubicBezTo>
                  <a:pt x="4978041" y="4756788"/>
                  <a:pt x="3918367" y="5581650"/>
                  <a:pt x="2666036" y="5581650"/>
                </a:cubicBezTo>
                <a:cubicBezTo>
                  <a:pt x="1413706" y="5581650"/>
                  <a:pt x="354032" y="4756788"/>
                  <a:pt x="681" y="3620731"/>
                </a:cubicBezTo>
                <a:close/>
                <a:moveTo>
                  <a:pt x="2666036" y="0"/>
                </a:moveTo>
                <a:cubicBezTo>
                  <a:pt x="3918367" y="0"/>
                  <a:pt x="4978041" y="824862"/>
                  <a:pt x="5331391" y="1960919"/>
                </a:cubicBezTo>
                <a:lnTo>
                  <a:pt x="5332072" y="1963569"/>
                </a:lnTo>
                <a:lnTo>
                  <a:pt x="5251293" y="1963569"/>
                </a:lnTo>
                <a:lnTo>
                  <a:pt x="5167332" y="1734171"/>
                </a:lnTo>
                <a:cubicBezTo>
                  <a:pt x="4755230" y="759851"/>
                  <a:pt x="3790471" y="76200"/>
                  <a:pt x="2666036" y="76200"/>
                </a:cubicBezTo>
                <a:cubicBezTo>
                  <a:pt x="1541602" y="76200"/>
                  <a:pt x="576843" y="759851"/>
                  <a:pt x="164740" y="1734171"/>
                </a:cubicBezTo>
                <a:lnTo>
                  <a:pt x="80779" y="1963569"/>
                </a:lnTo>
                <a:lnTo>
                  <a:pt x="0" y="1963569"/>
                </a:lnTo>
                <a:lnTo>
                  <a:pt x="681" y="1960919"/>
                </a:lnTo>
                <a:cubicBezTo>
                  <a:pt x="354032" y="824862"/>
                  <a:pt x="1413706" y="0"/>
                  <a:pt x="2666036"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816060" y="1003010"/>
            <a:ext cx="5226630" cy="5226630"/>
          </a:xfrm>
          <a:prstGeom prst="ellipse">
            <a:avLst/>
          </a:prstGeom>
          <a:solidFill>
            <a:schemeClr val="bg1">
              <a:lumMod val="9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259"/>
          <p:cNvSpPr>
            <a:spLocks noChangeArrowheads="1"/>
          </p:cNvSpPr>
          <p:nvPr/>
        </p:nvSpPr>
        <p:spPr bwMode="auto">
          <a:xfrm>
            <a:off x="2597150" y="2701165"/>
            <a:ext cx="7664450" cy="1477328"/>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600" b="1" dirty="0" smtClean="0">
                <a:solidFill>
                  <a:schemeClr val="tx1">
                    <a:lumMod val="65000"/>
                    <a:lumOff val="35000"/>
                  </a:schemeClr>
                </a:solidFill>
                <a:latin typeface="Arial" panose="020B0604020202020204" pitchFamily="34" charset="0"/>
                <a:cs typeface="Arial" panose="020B0604020202020204" pitchFamily="34" charset="0"/>
              </a:rPr>
              <a:t>THANK YOU</a:t>
            </a:r>
            <a:endParaRPr lang="en-US" altLang="zh-CN" sz="7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7" name="矩形 259"/>
          <p:cNvSpPr>
            <a:spLocks noChangeArrowheads="1"/>
          </p:cNvSpPr>
          <p:nvPr/>
        </p:nvSpPr>
        <p:spPr bwMode="auto">
          <a:xfrm>
            <a:off x="4667250" y="4330542"/>
            <a:ext cx="3524250" cy="369332"/>
          </a:xfrm>
          <a:prstGeom prst="rect">
            <a:avLst/>
          </a:prstGeom>
          <a:noFill/>
          <a:ln>
            <a:noFill/>
          </a:ln>
          <a:effec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dirty="0">
                <a:solidFill>
                  <a:schemeClr val="tx1">
                    <a:lumMod val="65000"/>
                    <a:lumOff val="35000"/>
                  </a:schemeClr>
                </a:solidFill>
                <a:cs typeface="Arial" panose="020B0604020202020204" pitchFamily="34" charset="0"/>
              </a:rPr>
              <a:t>感谢聆听，批评指导</a:t>
            </a:r>
            <a:endParaRPr lang="zh-CN" altLang="en-US" sz="2400" dirty="0">
              <a:solidFill>
                <a:schemeClr val="tx1">
                  <a:lumMod val="65000"/>
                  <a:lumOff val="35000"/>
                </a:schemeClr>
              </a:solidFill>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ractur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out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6"/>
                                        </p:tgtEl>
                                        <p:attrNameLst>
                                          <p:attrName>ppt_y</p:attrName>
                                        </p:attrNameLst>
                                      </p:cBhvr>
                                      <p:tavLst>
                                        <p:tav tm="0">
                                          <p:val>
                                            <p:strVal val="#ppt_y"/>
                                          </p:val>
                                        </p:tav>
                                        <p:tav tm="100000">
                                          <p:val>
                                            <p:strVal val="#ppt_y"/>
                                          </p:val>
                                        </p:tav>
                                      </p:tavLst>
                                    </p:anim>
                                    <p:anim calcmode="lin" valueType="num">
                                      <p:cBhvr>
                                        <p:cTn id="1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6"/>
                                        </p:tgtEl>
                                      </p:cBhvr>
                                    </p:animEffect>
                                  </p:childTnLst>
                                </p:cTn>
                              </p:par>
                            </p:childTnLst>
                          </p:cTn>
                        </p:par>
                        <p:par>
                          <p:cTn id="22" fill="hold">
                            <p:stCondLst>
                              <p:cond delay="899"/>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46"/>
                                        </p:tgtEl>
                                      </p:cBhvr>
                                    </p:animEffect>
                                    <p:animScale>
                                      <p:cBhvr>
                                        <p:cTn id="25" dur="250" autoRev="1" fill="hold"/>
                                        <p:tgtEl>
                                          <p:spTgt spid="46"/>
                                        </p:tgtEl>
                                      </p:cBhvr>
                                      <p:by x="105000" y="105000"/>
                                    </p:animScale>
                                  </p:childTnLst>
                                </p:cTn>
                              </p:par>
                            </p:childTnLst>
                          </p:cTn>
                        </p:par>
                        <p:par>
                          <p:cTn id="26" fill="hold">
                            <p:stCondLst>
                              <p:cond delay="1399"/>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animBg="1"/>
      <p:bldP spid="46" grpId="0"/>
      <p:bldP spid="46" grpId="1"/>
      <p:bldP spid="47" grpId="0"/>
    </p:bldLst>
  </p:timing>
</p:sld>
</file>

<file path=ppt/tags/tag1.xml><?xml version="1.0" encoding="utf-8"?>
<p:tagLst xmlns:p="http://schemas.openxmlformats.org/presentationml/2006/main">
  <p:tag name="MH" val="20160830110855"/>
  <p:tag name="MH_LIBRARY" val="CONTENTS"/>
  <p:tag name="MH_TYPE" val="ENTRY"/>
  <p:tag name="ID" val="545820"/>
  <p:tag name="MH_ORDER" val="1"/>
  <p:tag name="KSO_WM_DIAGRAM_VIRTUALLY_FRAME" val="{&quot;height&quot;:303.2065354330709,&quot;left&quot;:331.6061417322834,&quot;top&quot;:153.88385826771653,&quot;width&quot;:475.19385826771656}"/>
</p:tagLst>
</file>

<file path=ppt/tags/tag2.xml><?xml version="1.0" encoding="utf-8"?>
<p:tagLst xmlns:p="http://schemas.openxmlformats.org/presentationml/2006/main">
  <p:tag name="MH" val="20160830110855"/>
  <p:tag name="MH_LIBRARY" val="CONTENTS"/>
  <p:tag name="MH_TYPE" val="NUMBER"/>
  <p:tag name="ID" val="545820"/>
  <p:tag name="MH_ORDER" val="1"/>
  <p:tag name="KSO_WM_DIAGRAM_VIRTUALLY_FRAME" val="{&quot;height&quot;:303.2065354330709,&quot;left&quot;:331.6061417322834,&quot;top&quot;:153.88385826771653,&quot;width&quot;:475.19385826771656}"/>
</p:tagLst>
</file>

<file path=ppt/tags/tag3.xml><?xml version="1.0" encoding="utf-8"?>
<p:tagLst xmlns:p="http://schemas.openxmlformats.org/presentationml/2006/main">
  <p:tag name="MH" val="20160830110855"/>
  <p:tag name="MH_LIBRARY" val="CONTENTS"/>
  <p:tag name="MH_TYPE" val="ENTRY"/>
  <p:tag name="ID" val="545820"/>
  <p:tag name="MH_ORDER" val="2"/>
  <p:tag name="KSO_WM_DIAGRAM_VIRTUALLY_FRAME" val="{&quot;height&quot;:303.2065354330709,&quot;left&quot;:331.6061417322834,&quot;top&quot;:153.88385826771653,&quot;width&quot;:475.19385826771656}"/>
</p:tagLst>
</file>

<file path=ppt/tags/tag4.xml><?xml version="1.0" encoding="utf-8"?>
<p:tagLst xmlns:p="http://schemas.openxmlformats.org/presentationml/2006/main">
  <p:tag name="MH" val="20160830110855"/>
  <p:tag name="MH_LIBRARY" val="CONTENTS"/>
  <p:tag name="MH_TYPE" val="NUMBER"/>
  <p:tag name="ID" val="545820"/>
  <p:tag name="MH_ORDER" val="2"/>
  <p:tag name="KSO_WM_DIAGRAM_VIRTUALLY_FRAME" val="{&quot;height&quot;:303.2065354330709,&quot;left&quot;:331.6061417322834,&quot;top&quot;:153.88385826771653,&quot;width&quot;:475.19385826771656}"/>
</p:tagLst>
</file>

<file path=ppt/tags/tag5.xml><?xml version="1.0" encoding="utf-8"?>
<p:tagLst xmlns:p="http://schemas.openxmlformats.org/presentationml/2006/main">
  <p:tag name="MH" val="20160830110855"/>
  <p:tag name="MH_LIBRARY" val="CONTENTS"/>
  <p:tag name="MH_TYPE" val="ENTRY"/>
  <p:tag name="ID" val="545820"/>
  <p:tag name="MH_ORDER" val="3"/>
  <p:tag name="KSO_WM_DIAGRAM_VIRTUALLY_FRAME" val="{&quot;height&quot;:303.2065354330709,&quot;left&quot;:331.6061417322834,&quot;top&quot;:153.88385826771653,&quot;width&quot;:475.19385826771656}"/>
</p:tagLst>
</file>

<file path=ppt/tags/tag6.xml><?xml version="1.0" encoding="utf-8"?>
<p:tagLst xmlns:p="http://schemas.openxmlformats.org/presentationml/2006/main">
  <p:tag name="MH" val="20160830110855"/>
  <p:tag name="MH_LIBRARY" val="CONTENTS"/>
  <p:tag name="MH_TYPE" val="NUMBER"/>
  <p:tag name="ID" val="545820"/>
  <p:tag name="MH_ORDER" val="3"/>
  <p:tag name="KSO_WM_DIAGRAM_VIRTUALLY_FRAME" val="{&quot;height&quot;:303.2065354330709,&quot;left&quot;:331.6061417322834,&quot;top&quot;:153.88385826771653,&quot;width&quot;:475.19385826771656}"/>
</p:tagLst>
</file>

<file path=ppt/tags/tag7.xml><?xml version="1.0" encoding="utf-8"?>
<p:tagLst xmlns:p="http://schemas.openxmlformats.org/presentationml/2006/main">
  <p:tag name="MH" val="20160830110855"/>
  <p:tag name="MH_LIBRARY" val="CONTENTS"/>
  <p:tag name="MH_TYPE" val="ENTRY"/>
  <p:tag name="ID" val="545820"/>
  <p:tag name="MH_ORDER" val="4"/>
  <p:tag name="KSO_WM_DIAGRAM_VIRTUALLY_FRAME" val="{&quot;height&quot;:303.2065354330709,&quot;left&quot;:331.6061417322834,&quot;top&quot;:153.88385826771653,&quot;width&quot;:475.19385826771656}"/>
</p:tagLst>
</file>

<file path=ppt/tags/tag8.xml><?xml version="1.0" encoding="utf-8"?>
<p:tagLst xmlns:p="http://schemas.openxmlformats.org/presentationml/2006/main">
  <p:tag name="MH" val="20160830110855"/>
  <p:tag name="MH_LIBRARY" val="CONTENTS"/>
  <p:tag name="MH_TYPE" val="NUMBER"/>
  <p:tag name="ID" val="545820"/>
  <p:tag name="MH_ORDER" val="4"/>
  <p:tag name="KSO_WM_DIAGRAM_VIRTUALLY_FRAME" val="{&quot;height&quot;:303.2065354330709,&quot;left&quot;:331.6061417322834,&quot;top&quot;:153.88385826771653,&quot;width&quot;:475.19385826771656}"/>
</p:tagLst>
</file>

<file path=ppt/tags/tag9.xml><?xml version="1.0" encoding="utf-8"?>
<p:tagLst xmlns:p="http://schemas.openxmlformats.org/presentationml/2006/main">
  <p:tag name="MH" val="20160830110855"/>
  <p:tag name="MH_LIBRARY" val="CONTENTS"/>
  <p:tag name="MH_TYPE" val="OTHERS"/>
  <p:tag name="ID" val="545820"/>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 val="20160830110146"/>
  <p:tag name="MH_LIBRARY" val="CONTENTS"/>
  <p:tag name="MH_TYPE" val="OTHERS"/>
  <p:tag name="ID" val="553512"/>
</p:tagLst>
</file>

<file path=ppt/tags/tag12.xml><?xml version="1.0" encoding="utf-8"?>
<p:tagLst xmlns:p="http://schemas.openxmlformats.org/presentationml/2006/main">
  <p:tag name="MH" val="20160830110855"/>
  <p:tag name="MH_LIBRARY" val="CONTENTS"/>
  <p:tag name="MH_AUTOCOLOR" val="TRUE"/>
  <p:tag name="MH_TYPE" val="CONTENTS"/>
  <p:tag name="ID" val="545820"/>
</p:tagLst>
</file>

<file path=ppt/tags/tag13.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14.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15.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16.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17.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18.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19.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20.xml><?xml version="1.0" encoding="utf-8"?>
<p:tagLst xmlns:p="http://schemas.openxmlformats.org/presentationml/2006/main">
  <p:tag name="KSO_WM_DIAGRAM_VIRTUALLY_FRAME" val="{&quot;height&quot;:397.07330708661414,&quot;left&quot;:106.21409448818898,&quot;top&quot;:103.31251968503936,&quot;width&quot;:800.0716535433071}"/>
</p:tagLst>
</file>

<file path=ppt/tags/tag21.xml><?xml version="1.0" encoding="utf-8"?>
<p:tagLst xmlns:p="http://schemas.openxmlformats.org/presentationml/2006/main">
  <p:tag name="MH" val="20161022204519"/>
  <p:tag name="MH_LIBRARY" val="GRAPHIC"/>
  <p:tag name="MH_ORDER" val="Straight Connector 5"/>
</p:tagLst>
</file>

<file path=ppt/tags/tag22.xml><?xml version="1.0" encoding="utf-8"?>
<p:tagLst xmlns:p="http://schemas.openxmlformats.org/presentationml/2006/main">
  <p:tag name="MH" val="20161022204519"/>
  <p:tag name="MH_LIBRARY" val="GRAPHIC"/>
  <p:tag name="MH_ORDER" val="Straight Connector 6"/>
</p:tagLst>
</file>

<file path=ppt/tags/tag23.xml><?xml version="1.0" encoding="utf-8"?>
<p:tagLst xmlns:p="http://schemas.openxmlformats.org/presentationml/2006/main">
  <p:tag name="MH" val="20161022204519"/>
  <p:tag name="MH_LIBRARY" val="GRAPHIC"/>
  <p:tag name="MH_ORDER" val="TextBox 3"/>
</p:tagLst>
</file>

<file path=ppt/tags/tag24.xml><?xml version="1.0" encoding="utf-8"?>
<p:tagLst xmlns:p="http://schemas.openxmlformats.org/presentationml/2006/main">
  <p:tag name="MH" val="20160830110146"/>
  <p:tag name="MH_LIBRARY" val="CONTENTS"/>
  <p:tag name="MH_TYPE" val="ENTRY"/>
  <p:tag name="ID" val="553512"/>
  <p:tag name="MH_ORDER" val="1"/>
</p:tagLst>
</file>

<file path=ppt/tags/tag25.xml><?xml version="1.0" encoding="utf-8"?>
<p:tagLst xmlns:p="http://schemas.openxmlformats.org/presentationml/2006/main">
  <p:tag name="MH" val="20161022204519"/>
  <p:tag name="MH_LIBRARY" val="GRAPHIC"/>
</p:tagLst>
</file>

<file path=ppt/tags/tag26.xml><?xml version="1.0" encoding="utf-8"?>
<p:tagLst xmlns:p="http://schemas.openxmlformats.org/presentationml/2006/main">
  <p:tag name="MH" val="20161022204519"/>
  <p:tag name="MH_LIBRARY" val="GRAPHIC"/>
  <p:tag name="MH_ORDER" val="Straight Connector 5"/>
</p:tagLst>
</file>

<file path=ppt/tags/tag27.xml><?xml version="1.0" encoding="utf-8"?>
<p:tagLst xmlns:p="http://schemas.openxmlformats.org/presentationml/2006/main">
  <p:tag name="MH" val="20161022204519"/>
  <p:tag name="MH_LIBRARY" val="GRAPHIC"/>
  <p:tag name="MH_ORDER" val="Straight Connector 6"/>
</p:tagLst>
</file>

<file path=ppt/tags/tag28.xml><?xml version="1.0" encoding="utf-8"?>
<p:tagLst xmlns:p="http://schemas.openxmlformats.org/presentationml/2006/main">
  <p:tag name="MH" val="20161022204519"/>
  <p:tag name="MH_LIBRARY" val="GRAPHIC"/>
  <p:tag name="MH_ORDER" val="TextBox 3"/>
</p:tagLst>
</file>

<file path=ppt/tags/tag29.xml><?xml version="1.0" encoding="utf-8"?>
<p:tagLst xmlns:p="http://schemas.openxmlformats.org/presentationml/2006/main">
  <p:tag name="MH" val="20161022204519"/>
  <p:tag name="MH_LIBRARY" val="GRAPHIC"/>
</p:tagLst>
</file>

<file path=ppt/tags/tag30.xml><?xml version="1.0" encoding="utf-8"?>
<p:tagLst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PASSING_SCORE" val="100.000000"/>
  <p:tag name="ISPRING_SCORM_ENDPOINT" val="&lt;endpoint&gt;&lt;enable&gt;0&lt;/enable&gt;&lt;lrs&gt;http://&lt;/lrs&gt;&lt;auth&gt;0&lt;/auth&gt;&lt;login&gt;&lt;/login&gt;&lt;password&gt;&lt;/password&gt;&lt;key&gt;&lt;/key&gt;&lt;name&gt;&lt;/name&gt;&lt;email&gt;&lt;/email&gt;&lt;/endpoint&gt;&#10;"/>
  <p:tag name="ISPRING_PRESENTATION_TITLE" val="bt249"/>
  <p:tag name="commondata" val="eyJoZGlkIjoiMTQwZjNlNzQwMGE1YWNjNTM4MzRhMTNjNzk5MDQyOGIifQ=="/>
</p:tagLst>
</file>

<file path=ppt/theme/theme1.xml><?xml version="1.0" encoding="utf-8"?>
<a:theme xmlns:a="http://schemas.openxmlformats.org/drawingml/2006/main" name="第一PPT，www.1ppt.com">
  <a:themeElements>
    <a:clrScheme name="自定义 28">
      <a:dk1>
        <a:sysClr val="windowText" lastClr="000000"/>
      </a:dk1>
      <a:lt1>
        <a:sysClr val="window" lastClr="FFFFFF"/>
      </a:lt1>
      <a:dk2>
        <a:srgbClr val="44546A"/>
      </a:dk2>
      <a:lt2>
        <a:srgbClr val="E7E6E6"/>
      </a:lt2>
      <a:accent1>
        <a:srgbClr val="DC5B3E"/>
      </a:accent1>
      <a:accent2>
        <a:srgbClr val="FF9900"/>
      </a:accent2>
      <a:accent3>
        <a:srgbClr val="DC5B3E"/>
      </a:accent3>
      <a:accent4>
        <a:srgbClr val="FF9900"/>
      </a:accent4>
      <a:accent5>
        <a:srgbClr val="DC5B3E"/>
      </a:accent5>
      <a:accent6>
        <a:srgbClr val="FF9900"/>
      </a:accent6>
      <a:hlink>
        <a:srgbClr val="DC5B3E"/>
      </a:hlink>
      <a:folHlink>
        <a:srgbClr val="FF99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928</Words>
  <Application>WPS 演示</Application>
  <PresentationFormat>自定义</PresentationFormat>
  <Paragraphs>69</Paragraphs>
  <Slides>9</Slides>
  <Notes>22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9</vt:i4>
      </vt:variant>
    </vt:vector>
  </HeadingPairs>
  <TitlesOfParts>
    <vt:vector size="22" baseType="lpstr">
      <vt:lpstr>Arial</vt:lpstr>
      <vt:lpstr>宋体</vt:lpstr>
      <vt:lpstr>Wingdings</vt:lpstr>
      <vt:lpstr>Calibri</vt:lpstr>
      <vt:lpstr>Calibri</vt:lpstr>
      <vt:lpstr>微软雅黑</vt:lpstr>
      <vt:lpstr>方正隶书_GBK</vt:lpstr>
      <vt:lpstr>Arial</vt:lpstr>
      <vt:lpstr>MS PGothic</vt:lpstr>
      <vt:lpstr>Arial Unicode MS</vt:lpstr>
      <vt:lpstr>Calibri Light</vt:lpstr>
      <vt:lpstr>全新硬笔行书简</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开题报告</dc:title>
  <dc:creator/>
  <cp:keywords>www.1ppt.com</cp:keywords>
  <cp:lastModifiedBy>Administrator</cp:lastModifiedBy>
  <cp:revision>5</cp:revision>
  <dcterms:created xsi:type="dcterms:W3CDTF">2016-12-04T14:38:00Z</dcterms:created>
  <dcterms:modified xsi:type="dcterms:W3CDTF">2024-06-24T06:48:47Z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366F381DEC2C4F47A44C7CE7C5899503_13</vt:lpwstr>
  </property>
  <property fmtid="{D5CDD505-2E9C-101B-9397-08002B2CF9AE}" pid="3" name="KSOProductBuildVer">
    <vt:lpwstr>2052-12.1.0.16929</vt:lpwstr>
  </property>
</Properties>
</file>