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3068" r:id="rId3"/>
    <p:sldId id="3069" r:id="rId5"/>
    <p:sldId id="2874" r:id="rId6"/>
    <p:sldId id="2946" r:id="rId7"/>
    <p:sldId id="2817" r:id="rId8"/>
    <p:sldId id="2784" r:id="rId9"/>
    <p:sldId id="2780" r:id="rId10"/>
    <p:sldId id="2816" r:id="rId11"/>
    <p:sldId id="2828" r:id="rId12"/>
    <p:sldId id="3074" r:id="rId13"/>
  </p:sldIdLst>
  <p:sldSz cx="12858750" cy="7232650"/>
  <p:notesSz cx="6858000" cy="9144000"/>
  <p:custDataLst>
    <p:tags r:id="rId17"/>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50" userDrawn="1">
          <p15:clr>
            <a:srgbClr val="A4A3A4"/>
          </p15:clr>
        </p15:guide>
        <p15:guide id="2" pos="4072"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2844"/>
    <a:srgbClr val="2E3449"/>
    <a:srgbClr val="F13319"/>
    <a:srgbClr val="C32E57"/>
    <a:srgbClr val="D9D9D9"/>
    <a:srgbClr val="0237D8"/>
    <a:srgbClr val="662D91"/>
    <a:srgbClr val="FDC80D"/>
    <a:srgbClr val="FC0000"/>
    <a:srgbClr val="DFA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21" autoAdjust="0"/>
    <p:restoredTop sz="96429" autoAdjust="0"/>
  </p:normalViewPr>
  <p:slideViewPr>
    <p:cSldViewPr showGuides="1">
      <p:cViewPr varScale="1">
        <p:scale>
          <a:sx n="58" d="100"/>
          <a:sy n="58" d="100"/>
        </p:scale>
        <p:origin x="-108" y="-990"/>
      </p:cViewPr>
      <p:guideLst>
        <p:guide orient="horz" pos="350"/>
        <p:guide pos="4072"/>
        <p:guide pos="557"/>
        <p:guide orient="horz" pos="4183"/>
        <p:guide pos="7588"/>
      </p:guideLst>
    </p:cSldViewPr>
  </p:slideViewPr>
  <p:outlineViewPr>
    <p:cViewPr>
      <p:scale>
        <a:sx n="100" d="100"/>
        <a:sy n="100" d="100"/>
      </p:scale>
      <p:origin x="0" y="-228"/>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26.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A93E93-166D-47F5-9EF1-ACEABE24AEE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18D5ACA-62CA-46DB-AD6B-12EDD6D51A23}"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ítulo y objetos">
    <p:spTree>
      <p:nvGrpSpPr>
        <p:cNvPr id="1" name=""/>
        <p:cNvGrpSpPr/>
        <p:nvPr/>
      </p:nvGrpSpPr>
      <p:grpSpPr>
        <a:xfrm>
          <a:off x="0" y="0"/>
          <a:ext cx="0" cy="0"/>
          <a:chOff x="0" y="0"/>
          <a:chExt cx="0" cy="0"/>
        </a:xfrm>
      </p:grpSpPr>
      <p:sp>
        <p:nvSpPr>
          <p:cNvPr id="2" name="Rectangle 13"/>
          <p:cNvSpPr>
            <a:spLocks noGrp="1"/>
          </p:cNvSpPr>
          <p:nvPr>
            <p:ph type="sldNum" sz="quarter" idx="10"/>
          </p:nvPr>
        </p:nvSpPr>
        <p:spPr>
          <a:xfrm>
            <a:off x="6321382" y="6685178"/>
            <a:ext cx="215149" cy="214301"/>
          </a:xfrm>
          <a:prstGeom prst="rect">
            <a:avLst/>
          </a:prstGeom>
        </p:spPr>
        <p:txBody>
          <a:bodyPr/>
          <a:lstStyle>
            <a:lvl1pPr>
              <a:defRPr/>
            </a:lvl1pPr>
          </a:lstStyle>
          <a:p>
            <a:fld id="{33BAEDD0-D4DF-4379-B325-DEA81F77D7DA}" type="slidenum">
              <a:rPr lang="es-ES" altLang="zh-CN"/>
            </a:fld>
            <a:endParaRPr lang="es-ES" altLang="zh-CN" sz="1055" b="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14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7345" y="3798825"/>
            <a:ext cx="9644062" cy="1746216"/>
          </a:xfrm>
          <a:prstGeom prst="rect">
            <a:avLst/>
          </a:prstGeom>
        </p:spPr>
        <p:txBody>
          <a:bodyPr/>
          <a:lstStyle>
            <a:lvl1pPr marL="0" indent="0" algn="ctr">
              <a:buNone/>
              <a:defRPr sz="2770"/>
            </a:lvl1pPr>
            <a:lvl2pPr marL="527685" indent="0" algn="ctr">
              <a:buNone/>
              <a:defRPr sz="2305"/>
            </a:lvl2pPr>
            <a:lvl3pPr marL="1054735" indent="0" algn="ctr">
              <a:buNone/>
              <a:defRPr sz="2080"/>
            </a:lvl3pPr>
            <a:lvl4pPr marL="1582420" indent="0" algn="ctr">
              <a:buNone/>
              <a:defRPr sz="1845"/>
            </a:lvl4pPr>
            <a:lvl5pPr marL="2109470" indent="0" algn="ctr">
              <a:buNone/>
              <a:defRPr sz="1845"/>
            </a:lvl5pPr>
            <a:lvl6pPr marL="2637155" indent="0" algn="ctr">
              <a:buNone/>
              <a:defRPr sz="1845"/>
            </a:lvl6pPr>
            <a:lvl7pPr marL="3164205" indent="0" algn="ctr">
              <a:buNone/>
              <a:defRPr sz="1845"/>
            </a:lvl7pPr>
            <a:lvl8pPr marL="3691890" indent="0" algn="ctr">
              <a:buNone/>
              <a:defRPr sz="1845"/>
            </a:lvl8pPr>
            <a:lvl9pPr marL="4219575" indent="0" algn="ctr">
              <a:buNone/>
              <a:defRPr sz="1845"/>
            </a:lvl9pPr>
          </a:lstStyle>
          <a:p>
            <a:r>
              <a:rPr lang="en-US" smtClean="0"/>
              <a:t>Click to edit Master subtitle style</a:t>
            </a:r>
            <a:endParaRPr lang="id-ID"/>
          </a:p>
        </p:txBody>
      </p:sp>
      <p:sp>
        <p:nvSpPr>
          <p:cNvPr id="4" name="Date Placeholder 3"/>
          <p:cNvSpPr>
            <a:spLocks noGrp="1"/>
          </p:cNvSpPr>
          <p:nvPr>
            <p:ph type="dt" sz="half" idx="10"/>
          </p:nvPr>
        </p:nvSpPr>
        <p:spPr>
          <a:xfrm>
            <a:off x="884041" y="6703624"/>
            <a:ext cx="2893219" cy="385072"/>
          </a:xfrm>
          <a:prstGeom prst="rect">
            <a:avLst/>
          </a:prstGeom>
        </p:spPr>
        <p:txBody>
          <a:bodyPr/>
          <a:lstStyle/>
          <a:p>
            <a:fld id="{EB5C08A1-7713-47CE-97B4-863D833656A0}" type="datetimeFigureOut">
              <a:rPr lang="id-ID" smtClean="0"/>
            </a:fld>
            <a:endParaRPr lang="id-ID"/>
          </a:p>
        </p:txBody>
      </p:sp>
      <p:sp>
        <p:nvSpPr>
          <p:cNvPr id="5" name="Footer Placeholder 4"/>
          <p:cNvSpPr>
            <a:spLocks noGrp="1"/>
          </p:cNvSpPr>
          <p:nvPr>
            <p:ph type="ftr" sz="quarter" idx="11"/>
          </p:nvPr>
        </p:nvSpPr>
        <p:spPr>
          <a:xfrm>
            <a:off x="4259466" y="6703624"/>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11452328" y="6703624"/>
            <a:ext cx="522389" cy="385072"/>
          </a:xfrm>
          <a:prstGeom prst="rect">
            <a:avLst/>
          </a:prstGeom>
        </p:spPr>
        <p:txBody>
          <a:bodyPr/>
          <a:lstStyle/>
          <a:p>
            <a:fld id="{BD3C9449-514E-4F2F-BDF6-E5528CC1E8B5}" type="slidenum">
              <a:rPr lang="id-ID" smtClean="0"/>
            </a:fld>
            <a:endParaRPr lang="id-ID"/>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节标题">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print"/>
          <a:srcRect/>
          <a:stretch>
            <a:fillRect/>
          </a:stretch>
        </p:blipFill>
        <p:spPr>
          <a:xfrm rot="5400000">
            <a:off x="10315783" y="-14197"/>
            <a:ext cx="2544990" cy="2540942"/>
          </a:xfrm>
          <a:prstGeom prst="rect">
            <a:avLst/>
          </a:prstGeom>
        </p:spPr>
      </p:pic>
      <p:pic>
        <p:nvPicPr>
          <p:cNvPr id="7" name="图片 6"/>
          <p:cNvPicPr>
            <a:picLocks noChangeAspect="1"/>
          </p:cNvPicPr>
          <p:nvPr userDrawn="1"/>
        </p:nvPicPr>
        <p:blipFill rotWithShape="1">
          <a:blip r:embed="rId3" cstate="print"/>
          <a:srcRect/>
          <a:stretch>
            <a:fillRect/>
          </a:stretch>
        </p:blipFill>
        <p:spPr>
          <a:xfrm>
            <a:off x="352" y="-128091"/>
            <a:ext cx="1388463" cy="2032149"/>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1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7345" y="3798825"/>
            <a:ext cx="9644062" cy="1746216"/>
          </a:xfrm>
          <a:prstGeom prst="rect">
            <a:avLst/>
          </a:prstGeom>
        </p:spPr>
        <p:txBody>
          <a:bodyPr/>
          <a:lstStyle>
            <a:lvl1pPr marL="0" indent="0" algn="ctr">
              <a:buNone/>
              <a:defRPr sz="2770"/>
            </a:lvl1pPr>
            <a:lvl2pPr marL="527685" indent="0" algn="ctr">
              <a:buNone/>
              <a:defRPr sz="2305"/>
            </a:lvl2pPr>
            <a:lvl3pPr marL="1054735" indent="0" algn="ctr">
              <a:buNone/>
              <a:defRPr sz="2080"/>
            </a:lvl3pPr>
            <a:lvl4pPr marL="1582420" indent="0" algn="ctr">
              <a:buNone/>
              <a:defRPr sz="1845"/>
            </a:lvl4pPr>
            <a:lvl5pPr marL="2109470" indent="0" algn="ctr">
              <a:buNone/>
              <a:defRPr sz="1845"/>
            </a:lvl5pPr>
            <a:lvl6pPr marL="2637155" indent="0" algn="ctr">
              <a:buNone/>
              <a:defRPr sz="1845"/>
            </a:lvl6pPr>
            <a:lvl7pPr marL="3164205" indent="0" algn="ctr">
              <a:buNone/>
              <a:defRPr sz="1845"/>
            </a:lvl7pPr>
            <a:lvl8pPr marL="3691890" indent="0" algn="ctr">
              <a:buNone/>
              <a:defRPr sz="1845"/>
            </a:lvl8pPr>
            <a:lvl9pPr marL="4219575" indent="0" algn="ctr">
              <a:buNone/>
              <a:defRPr sz="1845"/>
            </a:lvl9pPr>
          </a:lstStyle>
          <a:p>
            <a:r>
              <a:rPr lang="en-US" smtClean="0"/>
              <a:t>Click to edit Master subtitle style</a:t>
            </a:r>
            <a:endParaRPr lang="id-ID"/>
          </a:p>
        </p:txBody>
      </p:sp>
      <p:sp>
        <p:nvSpPr>
          <p:cNvPr id="4" name="Date Placeholder 3"/>
          <p:cNvSpPr>
            <a:spLocks noGrp="1"/>
          </p:cNvSpPr>
          <p:nvPr>
            <p:ph type="dt" sz="half" idx="10"/>
          </p:nvPr>
        </p:nvSpPr>
        <p:spPr>
          <a:xfrm>
            <a:off x="884041" y="6703624"/>
            <a:ext cx="2893219" cy="385072"/>
          </a:xfrm>
          <a:prstGeom prst="rect">
            <a:avLst/>
          </a:prstGeom>
        </p:spPr>
        <p:txBody>
          <a:bodyPr/>
          <a:lstStyle/>
          <a:p>
            <a:fld id="{EB5C08A1-7713-47CE-97B4-863D833656A0}" type="datetimeFigureOut">
              <a:rPr lang="id-ID" smtClean="0"/>
            </a:fld>
            <a:endParaRPr lang="id-ID"/>
          </a:p>
        </p:txBody>
      </p:sp>
      <p:sp>
        <p:nvSpPr>
          <p:cNvPr id="5" name="Footer Placeholder 4"/>
          <p:cNvSpPr>
            <a:spLocks noGrp="1"/>
          </p:cNvSpPr>
          <p:nvPr>
            <p:ph type="ftr" sz="quarter" idx="11"/>
          </p:nvPr>
        </p:nvSpPr>
        <p:spPr>
          <a:xfrm>
            <a:off x="4259466" y="6703624"/>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11452328" y="6703624"/>
            <a:ext cx="522389" cy="385072"/>
          </a:xfrm>
          <a:prstGeom prst="rect">
            <a:avLst/>
          </a:prstGeom>
        </p:spPr>
        <p:txBody>
          <a:bodyPr/>
          <a:lstStyle/>
          <a:p>
            <a:fld id="{BD3C9449-514E-4F2F-BDF6-E5528CC1E8B5}" type="slidenum">
              <a:rPr lang="id-ID" smtClean="0"/>
            </a:fld>
            <a:endParaRPr lang="id-ID"/>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84348" y="385763"/>
            <a:ext cx="11090055" cy="1397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84354" y="6704023"/>
            <a:ext cx="2892783" cy="384175"/>
          </a:xfrm>
          <a:prstGeom prst="rect">
            <a:avLst/>
          </a:prstGeom>
        </p:spPr>
        <p:txBody>
          <a:bodyPr/>
          <a:lstStyle/>
          <a:p>
            <a:fld id="{3BED4874-415F-4462-8CBD-90FA9588F106}" type="datetimeFigureOut">
              <a:rPr lang="zh-CN" altLang="en-US" smtClean="0"/>
            </a:fld>
            <a:endParaRPr lang="zh-CN" altLang="en-US"/>
          </a:p>
        </p:txBody>
      </p:sp>
      <p:sp>
        <p:nvSpPr>
          <p:cNvPr id="4" name="页脚占位符 3"/>
          <p:cNvSpPr>
            <a:spLocks noGrp="1"/>
          </p:cNvSpPr>
          <p:nvPr>
            <p:ph type="ftr" sz="quarter" idx="11"/>
          </p:nvPr>
        </p:nvSpPr>
        <p:spPr>
          <a:xfrm>
            <a:off x="4259789" y="6704023"/>
            <a:ext cx="4339173" cy="38417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9081627" y="6704023"/>
            <a:ext cx="2892783" cy="384175"/>
          </a:xfrm>
          <a:prstGeom prst="rect">
            <a:avLst/>
          </a:prstGeom>
        </p:spPr>
        <p:txBody>
          <a:bodyPr/>
          <a:lstStyle/>
          <a:p>
            <a:fld id="{8C92ADDF-ABC6-4EEC-846D-A1AE2D41067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transition spd="slow" advTm="0">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7" Type="http://schemas.openxmlformats.org/officeDocument/2006/relationships/slideLayout" Target="../slideLayouts/slideLayout1.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tags" Target="../tags/tag18.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4.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image" Target="../media/image13.jpeg"/><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image" Target="../media/image12.jpeg"/><Relationship Id="rId3" Type="http://schemas.openxmlformats.org/officeDocument/2006/relationships/tags" Target="../tags/tag21.xml"/><Relationship Id="rId2" Type="http://schemas.openxmlformats.org/officeDocument/2006/relationships/tags" Target="../tags/tag20.xml"/><Relationship Id="rId11" Type="http://schemas.openxmlformats.org/officeDocument/2006/relationships/notesSlide" Target="../notesSlides/notesSlide7.xml"/><Relationship Id="rId10" Type="http://schemas.openxmlformats.org/officeDocument/2006/relationships/slideLayout" Target="../slideLayouts/slideLayout1.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reeform 7"/>
          <p:cNvSpPr/>
          <p:nvPr/>
        </p:nvSpPr>
        <p:spPr bwMode="auto">
          <a:xfrm>
            <a:off x="353" y="0"/>
            <a:ext cx="12858044" cy="3920092"/>
          </a:xfrm>
          <a:custGeom>
            <a:avLst/>
            <a:gdLst>
              <a:gd name="T0" fmla="*/ 16000 w 16000"/>
              <a:gd name="T1" fmla="*/ 3735 h 5579"/>
              <a:gd name="T2" fmla="*/ 8927 w 16000"/>
              <a:gd name="T3" fmla="*/ 5455 h 5579"/>
              <a:gd name="T4" fmla="*/ 7073 w 16000"/>
              <a:gd name="T5" fmla="*/ 5455 h 5579"/>
              <a:gd name="T6" fmla="*/ 0 w 16000"/>
              <a:gd name="T7" fmla="*/ 3735 h 5579"/>
              <a:gd name="T8" fmla="*/ 0 w 16000"/>
              <a:gd name="T9" fmla="*/ 0 h 5579"/>
              <a:gd name="T10" fmla="*/ 16000 w 16000"/>
              <a:gd name="T11" fmla="*/ 0 h 5579"/>
              <a:gd name="T12" fmla="*/ 16000 w 16000"/>
              <a:gd name="T13" fmla="*/ 3735 h 5579"/>
            </a:gdLst>
            <a:ahLst/>
            <a:cxnLst>
              <a:cxn ang="0">
                <a:pos x="T0" y="T1"/>
              </a:cxn>
              <a:cxn ang="0">
                <a:pos x="T2" y="T3"/>
              </a:cxn>
              <a:cxn ang="0">
                <a:pos x="T4" y="T5"/>
              </a:cxn>
              <a:cxn ang="0">
                <a:pos x="T6" y="T7"/>
              </a:cxn>
              <a:cxn ang="0">
                <a:pos x="T8" y="T9"/>
              </a:cxn>
              <a:cxn ang="0">
                <a:pos x="T10" y="T11"/>
              </a:cxn>
              <a:cxn ang="0">
                <a:pos x="T12" y="T13"/>
              </a:cxn>
            </a:cxnLst>
            <a:rect l="0" t="0" r="r" b="b"/>
            <a:pathLst>
              <a:path w="16000" h="5579">
                <a:moveTo>
                  <a:pt x="16000" y="3735"/>
                </a:moveTo>
                <a:lnTo>
                  <a:pt x="8927" y="5455"/>
                </a:lnTo>
                <a:cubicBezTo>
                  <a:pt x="8417" y="5579"/>
                  <a:pt x="7583" y="5579"/>
                  <a:pt x="7073" y="5455"/>
                </a:cubicBezTo>
                <a:lnTo>
                  <a:pt x="0" y="3735"/>
                </a:lnTo>
                <a:lnTo>
                  <a:pt x="0" y="0"/>
                </a:lnTo>
                <a:lnTo>
                  <a:pt x="16000" y="0"/>
                </a:lnTo>
                <a:lnTo>
                  <a:pt x="16000" y="3735"/>
                </a:lnTo>
                <a:close/>
              </a:path>
            </a:pathLst>
          </a:custGeom>
          <a:solidFill>
            <a:schemeClr val="accent2"/>
          </a:solidFill>
          <a:ln>
            <a:noFill/>
          </a:ln>
        </p:spPr>
        <p:txBody>
          <a:bodyPr vert="horz" wrap="square" lIns="128580" tIns="64290" rIns="128580" bIns="64290" numCol="1" anchor="t" anchorCtr="0" compatLnSpc="1"/>
          <a:lstStyle/>
          <a:p>
            <a:endParaRPr lang="zh-CN" altLang="en-US"/>
          </a:p>
        </p:txBody>
      </p:sp>
      <p:grpSp>
        <p:nvGrpSpPr>
          <p:cNvPr id="62" name="组合 61"/>
          <p:cNvGrpSpPr>
            <a:grpSpLocks noChangeAspect="1"/>
          </p:cNvGrpSpPr>
          <p:nvPr/>
        </p:nvGrpSpPr>
        <p:grpSpPr>
          <a:xfrm>
            <a:off x="4931092" y="1894978"/>
            <a:ext cx="3037333" cy="3037333"/>
            <a:chOff x="2763149" y="1364776"/>
            <a:chExt cx="820089" cy="820089"/>
          </a:xfrm>
        </p:grpSpPr>
        <p:sp>
          <p:nvSpPr>
            <p:cNvPr id="63" name="Oval 11"/>
            <p:cNvSpPr>
              <a:spLocks noChangeArrowheads="1"/>
            </p:cNvSpPr>
            <p:nvPr/>
          </p:nvSpPr>
          <p:spPr bwMode="auto">
            <a:xfrm>
              <a:off x="2763149" y="1364776"/>
              <a:ext cx="820089" cy="82008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sp>
          <p:nvSpPr>
            <p:cNvPr id="64" name="Oval 12"/>
            <p:cNvSpPr>
              <a:spLocks noChangeArrowheads="1"/>
            </p:cNvSpPr>
            <p:nvPr/>
          </p:nvSpPr>
          <p:spPr bwMode="auto">
            <a:xfrm>
              <a:off x="2823156" y="1426783"/>
              <a:ext cx="696076" cy="696076"/>
            </a:xfrm>
            <a:prstGeom prst="ellipse">
              <a:avLst/>
            </a:prstGeom>
            <a:gradFill>
              <a:gsLst>
                <a:gs pos="0">
                  <a:schemeClr val="bg1">
                    <a:lumMod val="75000"/>
                  </a:schemeClr>
                </a:gs>
                <a:gs pos="100000">
                  <a:schemeClr val="bg1"/>
                </a:gs>
              </a:gsLst>
              <a:lin ang="18900000" scaled="0"/>
            </a:gradFill>
            <a:ln w="38100">
              <a:gradFill>
                <a:gsLst>
                  <a:gs pos="0">
                    <a:schemeClr val="bg1"/>
                  </a:gs>
                  <a:gs pos="100000">
                    <a:schemeClr val="bg1">
                      <a:lumMod val="75000"/>
                    </a:schemeClr>
                  </a:gs>
                </a:gsLst>
                <a:lin ang="18300000" scaled="0"/>
              </a:gradFill>
            </a:ln>
            <a:effectLst>
              <a:outerShdw blurRad="444500" dist="101600" dir="8100000" algn="tr" rotWithShape="0">
                <a:prstClr val="black">
                  <a:alpha val="30000"/>
                </a:prstClr>
              </a:outerShdw>
            </a:effectLst>
          </p:spPr>
          <p:txBody>
            <a:bodyPr vert="horz" wrap="square" lIns="128580" tIns="64290" rIns="128580" bIns="64290" numCol="1" anchor="t" anchorCtr="0" compatLnSpc="1"/>
            <a:lstStyle/>
            <a:p>
              <a:endParaRPr lang="zh-CN" altLang="en-US"/>
            </a:p>
          </p:txBody>
        </p:sp>
      </p:grpSp>
      <p:sp>
        <p:nvSpPr>
          <p:cNvPr id="65" name="TextBox 64"/>
          <p:cNvSpPr txBox="1"/>
          <p:nvPr/>
        </p:nvSpPr>
        <p:spPr>
          <a:xfrm>
            <a:off x="2926080" y="5233670"/>
            <a:ext cx="7047865" cy="922020"/>
          </a:xfrm>
          <a:prstGeom prst="rect">
            <a:avLst/>
          </a:prstGeom>
          <a:noFill/>
        </p:spPr>
        <p:txBody>
          <a:bodyPr wrap="square" rtlCol="0">
            <a:spAutoFit/>
          </a:bodyPr>
          <a:lstStyle/>
          <a:p>
            <a:pPr algn="dist"/>
            <a:r>
              <a:rPr sz="5400" b="1" dirty="0">
                <a:latin typeface="微软雅黑" panose="020B0503020204020204" pitchFamily="34" charset="-122"/>
                <a:ea typeface="微软雅黑" panose="020B0503020204020204" pitchFamily="34" charset="-122"/>
              </a:rPr>
              <a:t>K1往复式给料机</a:t>
            </a:r>
            <a:endParaRPr sz="5400" b="1" dirty="0">
              <a:latin typeface="微软雅黑" panose="020B0503020204020204" pitchFamily="34" charset="-122"/>
              <a:ea typeface="微软雅黑" panose="020B0503020204020204" pitchFamily="34" charset="-122"/>
            </a:endParaRPr>
          </a:p>
        </p:txBody>
      </p:sp>
      <p:sp>
        <p:nvSpPr>
          <p:cNvPr id="66" name="TextBox 7"/>
          <p:cNvSpPr>
            <a:spLocks noChangeArrowheads="1"/>
          </p:cNvSpPr>
          <p:nvPr/>
        </p:nvSpPr>
        <p:spPr bwMode="auto">
          <a:xfrm>
            <a:off x="3376194" y="6293069"/>
            <a:ext cx="6107925" cy="25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685" b="1" dirty="0">
                <a:latin typeface="微软雅黑" panose="020B0503020204020204" pitchFamily="34" charset="-122"/>
                <a:ea typeface="微软雅黑" panose="020B0503020204020204" pitchFamily="34" charset="-122"/>
                <a:sym typeface="微软雅黑" panose="020B0503020204020204" pitchFamily="34" charset="-122"/>
              </a:rPr>
              <a:t>——Kuangan001</a:t>
            </a:r>
            <a:r>
              <a:rPr lang="en-US" altLang="zh-CN" sz="1685" b="1"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685" b="1"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descr="矿安logo"/>
          <p:cNvPicPr>
            <a:picLocks noChangeAspect="1"/>
          </p:cNvPicPr>
          <p:nvPr/>
        </p:nvPicPr>
        <p:blipFill>
          <a:blip r:embed="rId1"/>
          <a:stretch>
            <a:fillRect/>
          </a:stretch>
        </p:blipFill>
        <p:spPr>
          <a:xfrm>
            <a:off x="5636895" y="2536190"/>
            <a:ext cx="1688465" cy="17487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1000"/>
                                        <p:tgtEl>
                                          <p:spTgt spid="61"/>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1000" fill="hold"/>
                                        <p:tgtEl>
                                          <p:spTgt spid="62"/>
                                        </p:tgtEl>
                                        <p:attrNameLst>
                                          <p:attrName>ppt_w</p:attrName>
                                        </p:attrNameLst>
                                      </p:cBhvr>
                                      <p:tavLst>
                                        <p:tav tm="0">
                                          <p:val>
                                            <p:fltVal val="0"/>
                                          </p:val>
                                        </p:tav>
                                        <p:tav tm="100000">
                                          <p:val>
                                            <p:strVal val="#ppt_w"/>
                                          </p:val>
                                        </p:tav>
                                      </p:tavLst>
                                    </p:anim>
                                    <p:anim calcmode="lin" valueType="num">
                                      <p:cBhvr>
                                        <p:cTn id="12" dur="1000" fill="hold"/>
                                        <p:tgtEl>
                                          <p:spTgt spid="62"/>
                                        </p:tgtEl>
                                        <p:attrNameLst>
                                          <p:attrName>ppt_h</p:attrName>
                                        </p:attrNameLst>
                                      </p:cBhvr>
                                      <p:tavLst>
                                        <p:tav tm="0">
                                          <p:val>
                                            <p:fltVal val="0"/>
                                          </p:val>
                                        </p:tav>
                                        <p:tav tm="100000">
                                          <p:val>
                                            <p:strVal val="#ppt_h"/>
                                          </p:val>
                                        </p:tav>
                                      </p:tavLst>
                                    </p:anim>
                                    <p:animEffect transition="in" filter="fade">
                                      <p:cBhvr>
                                        <p:cTn id="13" dur="1000"/>
                                        <p:tgtEl>
                                          <p:spTgt spid="62"/>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wipe(left)">
                                      <p:cBhvr>
                                        <p:cTn id="17" dur="1000"/>
                                        <p:tgtEl>
                                          <p:spTgt spid="65"/>
                                        </p:tgtEl>
                                      </p:cBhvr>
                                    </p:animEffect>
                                  </p:childTnLst>
                                </p:cTn>
                              </p:par>
                            </p:childTnLst>
                          </p:cTn>
                        </p:par>
                        <p:par>
                          <p:cTn id="18" fill="hold">
                            <p:stCondLst>
                              <p:cond delay="3000"/>
                            </p:stCondLst>
                            <p:childTnLst>
                              <p:par>
                                <p:cTn id="19" presetID="52" presetClass="entr" presetSubtype="0" fill="hold" grpId="0" nodeType="afterEffect">
                                  <p:stCondLst>
                                    <p:cond delay="0"/>
                                  </p:stCondLst>
                                  <p:iterate type="lt">
                                    <p:tmPct val="10000"/>
                                  </p:iterate>
                                  <p:childTnLst>
                                    <p:set>
                                      <p:cBhvr>
                                        <p:cTn id="20" dur="1" fill="hold">
                                          <p:stCondLst>
                                            <p:cond delay="0"/>
                                          </p:stCondLst>
                                        </p:cTn>
                                        <p:tgtEl>
                                          <p:spTgt spid="66"/>
                                        </p:tgtEl>
                                        <p:attrNameLst>
                                          <p:attrName>style.visibility</p:attrName>
                                        </p:attrNameLst>
                                      </p:cBhvr>
                                      <p:to>
                                        <p:strVal val="visible"/>
                                      </p:to>
                                    </p:set>
                                    <p:animScale>
                                      <p:cBhvr>
                                        <p:cTn id="21" dur="5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66"/>
                                        </p:tgtEl>
                                        <p:attrNameLst>
                                          <p:attrName>ppt_x</p:attrName>
                                          <p:attrName>ppt_y</p:attrName>
                                        </p:attrNameLst>
                                      </p:cBhvr>
                                    </p:animMotion>
                                    <p:animEffect transition="in" filter="fade">
                                      <p:cBhvr>
                                        <p:cTn id="2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5" grpId="0"/>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636265" y="247940"/>
            <a:ext cx="3695833" cy="698204"/>
          </a:xfrm>
          <a:prstGeom prst="rect">
            <a:avLst/>
          </a:prstGeom>
          <a:noFill/>
        </p:spPr>
        <p:txBody>
          <a:bodyPr wrap="square" rtlCol="0">
            <a:spAutoFit/>
          </a:bodyPr>
          <a:lstStyle/>
          <a:p>
            <a:r>
              <a:rPr lang="zh-CN" altLang="en-US" sz="3935" b="1" dirty="0">
                <a:latin typeface="微软雅黑" panose="020B0503020204020204" pitchFamily="34" charset="-122"/>
                <a:ea typeface="微软雅黑" panose="020B0503020204020204" pitchFamily="34" charset="-122"/>
              </a:rPr>
              <a:t>目  录</a:t>
            </a:r>
            <a:r>
              <a:rPr lang="en-US" altLang="zh-CN" b="1" dirty="0" smtClean="0">
                <a:latin typeface="微软雅黑" panose="020B0503020204020204" pitchFamily="34" charset="-122"/>
                <a:ea typeface="微软雅黑" panose="020B0503020204020204" pitchFamily="34" charset="-122"/>
              </a:rPr>
              <a:t>CONTENTS</a:t>
            </a:r>
            <a:endParaRPr lang="en-US" altLang="zh-CN" b="1" dirty="0" smtClean="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670358" y="2755793"/>
            <a:ext cx="2835161" cy="2531111"/>
            <a:chOff x="1187624" y="1671750"/>
            <a:chExt cx="2016225" cy="1800000"/>
          </a:xfrm>
        </p:grpSpPr>
        <p:sp>
          <p:nvSpPr>
            <p:cNvPr id="15" name="六边形 14"/>
            <p:cNvSpPr/>
            <p:nvPr/>
          </p:nvSpPr>
          <p:spPr>
            <a:xfrm>
              <a:off x="1187624" y="1671750"/>
              <a:ext cx="2016225" cy="180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p>
          </p:txBody>
        </p:sp>
        <p:sp>
          <p:nvSpPr>
            <p:cNvPr id="16" name="TextBox 15"/>
            <p:cNvSpPr txBox="1"/>
            <p:nvPr/>
          </p:nvSpPr>
          <p:spPr>
            <a:xfrm>
              <a:off x="1395178" y="2125474"/>
              <a:ext cx="1584176" cy="865880"/>
            </a:xfrm>
            <a:prstGeom prst="rect">
              <a:avLst/>
            </a:prstGeom>
            <a:noFill/>
          </p:spPr>
          <p:txBody>
            <a:bodyPr wrap="square" rtlCol="0">
              <a:spAutoFit/>
            </a:bodyPr>
            <a:lstStyle/>
            <a:p>
              <a:pPr algn="ctr"/>
              <a:r>
                <a:rPr lang="zh-CN" altLang="en-US" sz="5060" b="1" dirty="0">
                  <a:solidFill>
                    <a:schemeClr val="bg1"/>
                  </a:solidFill>
                  <a:latin typeface="微软雅黑" panose="020B0503020204020204" pitchFamily="34" charset="-122"/>
                  <a:ea typeface="微软雅黑" panose="020B0503020204020204" pitchFamily="34" charset="-122"/>
                </a:rPr>
                <a:t>目  录</a:t>
              </a:r>
              <a:endParaRPr lang="en-US" altLang="zh-CN" sz="5060" b="1" dirty="0">
                <a:solidFill>
                  <a:schemeClr val="bg1"/>
                </a:solidFill>
                <a:latin typeface="微软雅黑" panose="020B0503020204020204" pitchFamily="34" charset="-122"/>
                <a:ea typeface="微软雅黑" panose="020B0503020204020204" pitchFamily="34" charset="-122"/>
              </a:endParaRPr>
            </a:p>
            <a:p>
              <a:pPr algn="ctr"/>
              <a:r>
                <a:rPr lang="en-US" altLang="zh-CN" sz="2250" b="1" dirty="0">
                  <a:solidFill>
                    <a:schemeClr val="bg1"/>
                  </a:solidFill>
                  <a:latin typeface="微软雅黑" panose="020B0503020204020204" pitchFamily="34" charset="-122"/>
                  <a:ea typeface="微软雅黑" panose="020B0503020204020204" pitchFamily="34" charset="-122"/>
                </a:rPr>
                <a:t>CONTENTS</a:t>
              </a:r>
              <a:endParaRPr lang="en-US" altLang="zh-CN" sz="2250" b="1"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custDataLst>
              <p:tags r:id="rId1"/>
            </p:custDataLst>
          </p:nvPr>
        </p:nvGrpSpPr>
        <p:grpSpPr>
          <a:xfrm>
            <a:off x="5316706" y="2101063"/>
            <a:ext cx="850549" cy="759333"/>
            <a:chOff x="4022431" y="654654"/>
            <a:chExt cx="604868" cy="540000"/>
          </a:xfrm>
          <a:solidFill>
            <a:schemeClr val="accent2"/>
          </a:solidFill>
        </p:grpSpPr>
        <p:sp>
          <p:nvSpPr>
            <p:cNvPr id="18" name="六边形 17"/>
            <p:cNvSpPr>
              <a:spLocks noChangeAspect="1"/>
            </p:cNvSpPr>
            <p:nvPr>
              <p:custDataLst>
                <p:tags r:id="rId2"/>
              </p:custDataLst>
            </p:nvPr>
          </p:nvSpPr>
          <p:spPr>
            <a:xfrm>
              <a:off x="4022431" y="654654"/>
              <a:ext cx="604868" cy="5400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p>
          </p:txBody>
        </p:sp>
        <p:sp>
          <p:nvSpPr>
            <p:cNvPr id="19" name="TextBox 18"/>
            <p:cNvSpPr txBox="1"/>
            <p:nvPr>
              <p:custDataLst>
                <p:tags r:id="rId3"/>
              </p:custDataLst>
            </p:nvPr>
          </p:nvSpPr>
          <p:spPr>
            <a:xfrm>
              <a:off x="4180849" y="724599"/>
              <a:ext cx="288032" cy="373411"/>
            </a:xfrm>
            <a:prstGeom prst="rect">
              <a:avLst/>
            </a:prstGeom>
            <a:grpFill/>
          </p:spPr>
          <p:txBody>
            <a:bodyPr wrap="square" rtlCol="0">
              <a:spAutoFit/>
            </a:bodyPr>
            <a:lstStyle/>
            <a:p>
              <a:pPr algn="ctr"/>
              <a:r>
                <a:rPr lang="en-US" altLang="zh-CN" sz="2810" b="1" dirty="0">
                  <a:solidFill>
                    <a:schemeClr val="bg1"/>
                  </a:solidFill>
                  <a:latin typeface="微软雅黑" panose="020B0503020204020204" pitchFamily="34" charset="-122"/>
                  <a:ea typeface="微软雅黑" panose="020B0503020204020204" pitchFamily="34" charset="-122"/>
                </a:rPr>
                <a:t>1</a:t>
              </a:r>
              <a:endParaRPr lang="zh-CN" altLang="en-US" sz="2810" b="1"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custDataLst>
              <p:tags r:id="rId4"/>
            </p:custDataLst>
          </p:nvPr>
        </p:nvGrpSpPr>
        <p:grpSpPr>
          <a:xfrm>
            <a:off x="5316706" y="3012364"/>
            <a:ext cx="850549" cy="759333"/>
            <a:chOff x="4022431" y="654654"/>
            <a:chExt cx="604868" cy="540000"/>
          </a:xfrm>
          <a:solidFill>
            <a:schemeClr val="accent2"/>
          </a:solidFill>
        </p:grpSpPr>
        <p:sp>
          <p:nvSpPr>
            <p:cNvPr id="21" name="六边形 20"/>
            <p:cNvSpPr>
              <a:spLocks noChangeAspect="1"/>
            </p:cNvSpPr>
            <p:nvPr>
              <p:custDataLst>
                <p:tags r:id="rId5"/>
              </p:custDataLst>
            </p:nvPr>
          </p:nvSpPr>
          <p:spPr>
            <a:xfrm>
              <a:off x="4022431" y="654654"/>
              <a:ext cx="604868" cy="5400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p>
          </p:txBody>
        </p:sp>
        <p:sp>
          <p:nvSpPr>
            <p:cNvPr id="22" name="TextBox 21"/>
            <p:cNvSpPr txBox="1"/>
            <p:nvPr>
              <p:custDataLst>
                <p:tags r:id="rId6"/>
              </p:custDataLst>
            </p:nvPr>
          </p:nvSpPr>
          <p:spPr>
            <a:xfrm>
              <a:off x="4180849" y="724599"/>
              <a:ext cx="288032" cy="373411"/>
            </a:xfrm>
            <a:prstGeom prst="rect">
              <a:avLst/>
            </a:prstGeom>
            <a:grpFill/>
          </p:spPr>
          <p:txBody>
            <a:bodyPr wrap="square" rtlCol="0">
              <a:spAutoFit/>
            </a:bodyPr>
            <a:lstStyle/>
            <a:p>
              <a:pPr algn="ctr"/>
              <a:r>
                <a:rPr lang="en-US" altLang="zh-CN" sz="2810" b="1" dirty="0">
                  <a:solidFill>
                    <a:schemeClr val="bg1"/>
                  </a:solidFill>
                  <a:latin typeface="微软雅黑" panose="020B0503020204020204" pitchFamily="34" charset="-122"/>
                  <a:ea typeface="微软雅黑" panose="020B0503020204020204" pitchFamily="34" charset="-122"/>
                </a:rPr>
                <a:t>2</a:t>
              </a:r>
              <a:endParaRPr lang="zh-CN" altLang="en-US" sz="2810"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custDataLst>
              <p:tags r:id="rId7"/>
            </p:custDataLst>
          </p:nvPr>
        </p:nvGrpSpPr>
        <p:grpSpPr>
          <a:xfrm>
            <a:off x="5316706" y="3948532"/>
            <a:ext cx="850549" cy="759333"/>
            <a:chOff x="4022431" y="654654"/>
            <a:chExt cx="604868" cy="540000"/>
          </a:xfrm>
          <a:solidFill>
            <a:schemeClr val="accent2"/>
          </a:solidFill>
        </p:grpSpPr>
        <p:sp>
          <p:nvSpPr>
            <p:cNvPr id="24" name="六边形 23"/>
            <p:cNvSpPr>
              <a:spLocks noChangeAspect="1"/>
            </p:cNvSpPr>
            <p:nvPr>
              <p:custDataLst>
                <p:tags r:id="rId8"/>
              </p:custDataLst>
            </p:nvPr>
          </p:nvSpPr>
          <p:spPr>
            <a:xfrm>
              <a:off x="4022431" y="654654"/>
              <a:ext cx="604868" cy="5400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p>
          </p:txBody>
        </p:sp>
        <p:sp>
          <p:nvSpPr>
            <p:cNvPr id="25" name="TextBox 24"/>
            <p:cNvSpPr txBox="1"/>
            <p:nvPr>
              <p:custDataLst>
                <p:tags r:id="rId9"/>
              </p:custDataLst>
            </p:nvPr>
          </p:nvSpPr>
          <p:spPr>
            <a:xfrm>
              <a:off x="4180849" y="724599"/>
              <a:ext cx="288032" cy="373411"/>
            </a:xfrm>
            <a:prstGeom prst="rect">
              <a:avLst/>
            </a:prstGeom>
            <a:grpFill/>
          </p:spPr>
          <p:txBody>
            <a:bodyPr wrap="square" rtlCol="0">
              <a:spAutoFit/>
            </a:bodyPr>
            <a:lstStyle/>
            <a:p>
              <a:pPr algn="ctr"/>
              <a:r>
                <a:rPr lang="en-US" altLang="zh-CN" sz="2810" b="1" dirty="0">
                  <a:solidFill>
                    <a:schemeClr val="bg1"/>
                  </a:solidFill>
                  <a:latin typeface="微软雅黑" panose="020B0503020204020204" pitchFamily="34" charset="-122"/>
                  <a:ea typeface="微软雅黑" panose="020B0503020204020204" pitchFamily="34" charset="-122"/>
                </a:rPr>
                <a:t>3</a:t>
              </a:r>
              <a:endParaRPr lang="zh-CN" altLang="en-US" sz="2810"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custDataLst>
              <p:tags r:id="rId10"/>
            </p:custDataLst>
          </p:nvPr>
        </p:nvGrpSpPr>
        <p:grpSpPr>
          <a:xfrm>
            <a:off x="5316706" y="4885679"/>
            <a:ext cx="850549" cy="759333"/>
            <a:chOff x="4022431" y="654654"/>
            <a:chExt cx="604868" cy="540000"/>
          </a:xfrm>
          <a:solidFill>
            <a:schemeClr val="accent2"/>
          </a:solidFill>
        </p:grpSpPr>
        <p:sp>
          <p:nvSpPr>
            <p:cNvPr id="27" name="六边形 26"/>
            <p:cNvSpPr>
              <a:spLocks noChangeAspect="1"/>
            </p:cNvSpPr>
            <p:nvPr>
              <p:custDataLst>
                <p:tags r:id="rId11"/>
              </p:custDataLst>
            </p:nvPr>
          </p:nvSpPr>
          <p:spPr>
            <a:xfrm>
              <a:off x="4022431" y="654654"/>
              <a:ext cx="604868" cy="5400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p>
          </p:txBody>
        </p:sp>
        <p:sp>
          <p:nvSpPr>
            <p:cNvPr id="28" name="TextBox 27"/>
            <p:cNvSpPr txBox="1"/>
            <p:nvPr>
              <p:custDataLst>
                <p:tags r:id="rId12"/>
              </p:custDataLst>
            </p:nvPr>
          </p:nvSpPr>
          <p:spPr>
            <a:xfrm>
              <a:off x="4180849" y="724599"/>
              <a:ext cx="288032" cy="373411"/>
            </a:xfrm>
            <a:prstGeom prst="rect">
              <a:avLst/>
            </a:prstGeom>
            <a:grpFill/>
          </p:spPr>
          <p:txBody>
            <a:bodyPr wrap="square" rtlCol="0">
              <a:spAutoFit/>
            </a:bodyPr>
            <a:lstStyle/>
            <a:p>
              <a:pPr algn="ctr"/>
              <a:r>
                <a:rPr lang="en-US" altLang="zh-CN" sz="2810" b="1" dirty="0">
                  <a:solidFill>
                    <a:schemeClr val="bg1"/>
                  </a:solidFill>
                  <a:latin typeface="微软雅黑" panose="020B0503020204020204" pitchFamily="34" charset="-122"/>
                  <a:ea typeface="微软雅黑" panose="020B0503020204020204" pitchFamily="34" charset="-122"/>
                </a:rPr>
                <a:t>4</a:t>
              </a:r>
              <a:endParaRPr lang="zh-CN" altLang="en-US" sz="2810" b="1" dirty="0">
                <a:solidFill>
                  <a:schemeClr val="bg1"/>
                </a:solidFill>
                <a:latin typeface="微软雅黑" panose="020B0503020204020204" pitchFamily="34" charset="-122"/>
                <a:ea typeface="微软雅黑" panose="020B0503020204020204" pitchFamily="34" charset="-122"/>
              </a:endParaRPr>
            </a:p>
          </p:txBody>
        </p:sp>
      </p:grpSp>
      <p:sp>
        <p:nvSpPr>
          <p:cNvPr id="32" name="TextBox 31"/>
          <p:cNvSpPr txBox="1"/>
          <p:nvPr>
            <p:custDataLst>
              <p:tags r:id="rId13"/>
            </p:custDataLst>
          </p:nvPr>
        </p:nvSpPr>
        <p:spPr>
          <a:xfrm>
            <a:off x="6212601" y="2199417"/>
            <a:ext cx="4699951" cy="398780"/>
          </a:xfrm>
          <a:prstGeom prst="rect">
            <a:avLst/>
          </a:prstGeom>
          <a:noFill/>
        </p:spPr>
        <p:txBody>
          <a:bodyPr wrap="square" rtlCol="0">
            <a:spAutoFit/>
          </a:bodyPr>
          <a:lstStyle/>
          <a:p>
            <a:r>
              <a:rPr sz="2000" dirty="0">
                <a:latin typeface="微软雅黑" panose="020B0503020204020204" pitchFamily="34" charset="-122"/>
                <a:ea typeface="微软雅黑" panose="020B0503020204020204" pitchFamily="34" charset="-122"/>
              </a:rPr>
              <a:t>K1往复式给料机介绍</a:t>
            </a:r>
            <a:endParaRPr sz="2000" dirty="0">
              <a:latin typeface="微软雅黑" panose="020B0503020204020204" pitchFamily="34" charset="-122"/>
              <a:ea typeface="微软雅黑" panose="020B0503020204020204" pitchFamily="34" charset="-122"/>
            </a:endParaRPr>
          </a:p>
        </p:txBody>
      </p:sp>
      <p:sp>
        <p:nvSpPr>
          <p:cNvPr id="33" name="TextBox 32"/>
          <p:cNvSpPr txBox="1"/>
          <p:nvPr>
            <p:custDataLst>
              <p:tags r:id="rId14"/>
            </p:custDataLst>
          </p:nvPr>
        </p:nvSpPr>
        <p:spPr>
          <a:xfrm>
            <a:off x="6284356" y="5110333"/>
            <a:ext cx="4699951" cy="398780"/>
          </a:xfrm>
          <a:prstGeom prst="rect">
            <a:avLst/>
          </a:prstGeom>
          <a:noFill/>
        </p:spPr>
        <p:txBody>
          <a:bodyPr wrap="square" rtlCol="0">
            <a:spAutoFit/>
          </a:bodyPr>
          <a:lstStyle/>
          <a:p>
            <a:r>
              <a:rPr sz="2000" dirty="0">
                <a:latin typeface="微软雅黑" panose="020B0503020204020204" pitchFamily="34" charset="-122"/>
                <a:ea typeface="微软雅黑" panose="020B0503020204020204" pitchFamily="34" charset="-122"/>
              </a:rPr>
              <a:t>K1往复式给料机</a:t>
            </a:r>
            <a:r>
              <a:rPr lang="zh-CN" sz="2000" dirty="0">
                <a:latin typeface="微软雅黑" panose="020B0503020204020204" pitchFamily="34" charset="-122"/>
                <a:ea typeface="微软雅黑" panose="020B0503020204020204" pitchFamily="34" charset="-122"/>
              </a:rPr>
              <a:t>用途</a:t>
            </a:r>
            <a:endParaRPr lang="zh-CN" sz="2000" dirty="0">
              <a:latin typeface="微软雅黑" panose="020B0503020204020204" pitchFamily="34" charset="-122"/>
              <a:ea typeface="微软雅黑" panose="020B0503020204020204" pitchFamily="34" charset="-122"/>
            </a:endParaRPr>
          </a:p>
        </p:txBody>
      </p:sp>
      <p:sp>
        <p:nvSpPr>
          <p:cNvPr id="34" name="TextBox 33"/>
          <p:cNvSpPr txBox="1"/>
          <p:nvPr>
            <p:custDataLst>
              <p:tags r:id="rId15"/>
            </p:custDataLst>
          </p:nvPr>
        </p:nvSpPr>
        <p:spPr>
          <a:xfrm>
            <a:off x="6212601" y="3183921"/>
            <a:ext cx="4699951" cy="398780"/>
          </a:xfrm>
          <a:prstGeom prst="rect">
            <a:avLst/>
          </a:prstGeom>
          <a:noFill/>
        </p:spPr>
        <p:txBody>
          <a:bodyPr wrap="square" rtlCol="0">
            <a:spAutoFit/>
          </a:bodyPr>
          <a:lstStyle/>
          <a:p>
            <a:r>
              <a:rPr sz="2000" dirty="0">
                <a:latin typeface="微软雅黑" panose="020B0503020204020204" pitchFamily="34" charset="-122"/>
                <a:ea typeface="微软雅黑" panose="020B0503020204020204" pitchFamily="34" charset="-122"/>
              </a:rPr>
              <a:t>K1往复式给料机</a:t>
            </a:r>
            <a:r>
              <a:rPr lang="zh-CN" sz="2000" dirty="0">
                <a:latin typeface="微软雅黑" panose="020B0503020204020204" pitchFamily="34" charset="-122"/>
                <a:ea typeface="微软雅黑" panose="020B0503020204020204" pitchFamily="34" charset="-122"/>
              </a:rPr>
              <a:t>工</a:t>
            </a:r>
            <a:r>
              <a:rPr sz="2000" dirty="0">
                <a:latin typeface="微软雅黑" panose="020B0503020204020204" pitchFamily="34" charset="-122"/>
                <a:ea typeface="微软雅黑" panose="020B0503020204020204" pitchFamily="34" charset="-122"/>
              </a:rPr>
              <a:t>作原理与结构说明</a:t>
            </a:r>
            <a:endParaRPr sz="2000" dirty="0">
              <a:latin typeface="微软雅黑" panose="020B0503020204020204" pitchFamily="34" charset="-122"/>
              <a:ea typeface="微软雅黑" panose="020B0503020204020204" pitchFamily="34" charset="-122"/>
            </a:endParaRPr>
          </a:p>
        </p:txBody>
      </p:sp>
      <p:sp>
        <p:nvSpPr>
          <p:cNvPr id="35" name="TextBox 34"/>
          <p:cNvSpPr txBox="1"/>
          <p:nvPr>
            <p:custDataLst>
              <p:tags r:id="rId16"/>
            </p:custDataLst>
          </p:nvPr>
        </p:nvSpPr>
        <p:spPr>
          <a:xfrm>
            <a:off x="6284991" y="4094398"/>
            <a:ext cx="4699951" cy="398780"/>
          </a:xfrm>
          <a:prstGeom prst="rect">
            <a:avLst/>
          </a:prstGeom>
          <a:noFill/>
        </p:spPr>
        <p:txBody>
          <a:bodyPr wrap="square" rtlCol="0">
            <a:spAutoFit/>
          </a:bodyPr>
          <a:lstStyle/>
          <a:p>
            <a:r>
              <a:rPr sz="2000" dirty="0">
                <a:latin typeface="微软雅黑" panose="020B0503020204020204" pitchFamily="34" charset="-122"/>
                <a:ea typeface="微软雅黑" panose="020B0503020204020204" pitchFamily="34" charset="-122"/>
              </a:rPr>
              <a:t>K1往复式给料机</a:t>
            </a:r>
            <a:r>
              <a:rPr lang="zh-CN" sz="2000" dirty="0">
                <a:latin typeface="微软雅黑" panose="020B0503020204020204" pitchFamily="34" charset="-122"/>
                <a:ea typeface="微软雅黑" panose="020B0503020204020204" pitchFamily="34" charset="-122"/>
              </a:rPr>
              <a:t>检修与维护</a:t>
            </a:r>
            <a:endParaRPr lang="zh-CN"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0-#ppt_w/2"/>
                                          </p:val>
                                        </p:tav>
                                        <p:tav tm="100000">
                                          <p:val>
                                            <p:strVal val="#ppt_x"/>
                                          </p:val>
                                        </p:tav>
                                      </p:tavLst>
                                    </p:anim>
                                    <p:anim calcmode="lin" valueType="num">
                                      <p:cBhvr additive="base">
                                        <p:cTn id="11" dur="500" fill="hold"/>
                                        <p:tgtEl>
                                          <p:spTgt spid="1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37"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450" decel="100000" fill="hold"/>
                                        <p:tgtEl>
                                          <p:spTgt spid="17"/>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1000"/>
                                        <p:tgtEl>
                                          <p:spTgt spid="32"/>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450" decel="100000" fill="hold"/>
                                        <p:tgtEl>
                                          <p:spTgt spid="20"/>
                                        </p:tgtEl>
                                        <p:attrNameLst>
                                          <p:attrName>ppt_y</p:attrName>
                                        </p:attrNameLst>
                                      </p:cBhvr>
                                      <p:tavLst>
                                        <p:tav tm="0">
                                          <p:val>
                                            <p:strVal val="#ppt_y+1"/>
                                          </p:val>
                                        </p:tav>
                                        <p:tav tm="100000">
                                          <p:val>
                                            <p:strVal val="#ppt_y-.03"/>
                                          </p:val>
                                        </p:tav>
                                      </p:tavLst>
                                    </p:anim>
                                    <p:anim calcmode="lin" valueType="num">
                                      <p:cBhvr>
                                        <p:cTn id="29"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1000"/>
                                        <p:tgtEl>
                                          <p:spTgt spid="33"/>
                                        </p:tgtEl>
                                      </p:cBhvr>
                                    </p:animEffect>
                                  </p:childTnLst>
                                </p:cTn>
                              </p:par>
                            </p:childTnLst>
                          </p:cTn>
                        </p:par>
                        <p:par>
                          <p:cTn id="34" fill="hold">
                            <p:stCondLst>
                              <p:cond delay="3500"/>
                            </p:stCondLst>
                            <p:childTnLst>
                              <p:par>
                                <p:cTn id="35" presetID="37"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anim calcmode="lin" valueType="num">
                                      <p:cBhvr>
                                        <p:cTn id="38" dur="500" fill="hold"/>
                                        <p:tgtEl>
                                          <p:spTgt spid="23"/>
                                        </p:tgtEl>
                                        <p:attrNameLst>
                                          <p:attrName>ppt_x</p:attrName>
                                        </p:attrNameLst>
                                      </p:cBhvr>
                                      <p:tavLst>
                                        <p:tav tm="0">
                                          <p:val>
                                            <p:strVal val="#ppt_x"/>
                                          </p:val>
                                        </p:tav>
                                        <p:tav tm="100000">
                                          <p:val>
                                            <p:strVal val="#ppt_x"/>
                                          </p:val>
                                        </p:tav>
                                      </p:tavLst>
                                    </p:anim>
                                    <p:anim calcmode="lin" valueType="num">
                                      <p:cBhvr>
                                        <p:cTn id="39" dur="450" decel="100000" fill="hold"/>
                                        <p:tgtEl>
                                          <p:spTgt spid="23"/>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1000"/>
                                        <p:tgtEl>
                                          <p:spTgt spid="34"/>
                                        </p:tgtEl>
                                      </p:cBhvr>
                                    </p:animEffect>
                                  </p:childTnLst>
                                </p:cTn>
                              </p:par>
                            </p:childTnLst>
                          </p:cTn>
                        </p:par>
                        <p:par>
                          <p:cTn id="45" fill="hold">
                            <p:stCondLst>
                              <p:cond delay="5000"/>
                            </p:stCondLst>
                            <p:childTnLst>
                              <p:par>
                                <p:cTn id="46" presetID="37" presetClass="entr" presetSubtype="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anim calcmode="lin" valueType="num">
                                      <p:cBhvr>
                                        <p:cTn id="49" dur="500" fill="hold"/>
                                        <p:tgtEl>
                                          <p:spTgt spid="26"/>
                                        </p:tgtEl>
                                        <p:attrNameLst>
                                          <p:attrName>ppt_x</p:attrName>
                                        </p:attrNameLst>
                                      </p:cBhvr>
                                      <p:tavLst>
                                        <p:tav tm="0">
                                          <p:val>
                                            <p:strVal val="#ppt_x"/>
                                          </p:val>
                                        </p:tav>
                                        <p:tav tm="100000">
                                          <p:val>
                                            <p:strVal val="#ppt_x"/>
                                          </p:val>
                                        </p:tav>
                                      </p:tavLst>
                                    </p:anim>
                                    <p:anim calcmode="lin" valueType="num">
                                      <p:cBhvr>
                                        <p:cTn id="50" dur="450" decel="100000" fill="hold"/>
                                        <p:tgtEl>
                                          <p:spTgt spid="2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custDataLst>
              <p:tags r:id="rId1"/>
            </p:custDataLst>
          </p:nvPr>
        </p:nvSpPr>
        <p:spPr>
          <a:xfrm>
            <a:off x="441790" y="4964520"/>
            <a:ext cx="5950633" cy="12992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80" dirty="0">
              <a:ea typeface="Roboto" pitchFamily="2" charset="0"/>
            </a:endParaRPr>
          </a:p>
        </p:txBody>
      </p:sp>
      <p:sp>
        <p:nvSpPr>
          <p:cNvPr id="8" name="Rectangle 7"/>
          <p:cNvSpPr/>
          <p:nvPr>
            <p:custDataLst>
              <p:tags r:id="rId2"/>
            </p:custDataLst>
          </p:nvPr>
        </p:nvSpPr>
        <p:spPr>
          <a:xfrm>
            <a:off x="6464973" y="4964517"/>
            <a:ext cx="5956828" cy="13038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80" dirty="0">
              <a:ea typeface="Roboto" pitchFamily="2" charset="0"/>
            </a:endParaRPr>
          </a:p>
        </p:txBody>
      </p:sp>
      <p:grpSp>
        <p:nvGrpSpPr>
          <p:cNvPr id="13" name="组合 12"/>
          <p:cNvGrpSpPr/>
          <p:nvPr/>
        </p:nvGrpSpPr>
        <p:grpSpPr>
          <a:xfrm>
            <a:off x="0" y="225072"/>
            <a:ext cx="12719535" cy="645160"/>
            <a:chOff x="0" y="363516"/>
            <a:chExt cx="12719535" cy="645160"/>
          </a:xfrm>
        </p:grpSpPr>
        <p:sp>
          <p:nvSpPr>
            <p:cNvPr id="15" name="TextBox 4"/>
            <p:cNvSpPr txBox="1"/>
            <p:nvPr/>
          </p:nvSpPr>
          <p:spPr>
            <a:xfrm>
              <a:off x="4548505" y="363516"/>
              <a:ext cx="3615690" cy="645160"/>
            </a:xfrm>
            <a:prstGeom prst="rect">
              <a:avLst/>
            </a:prstGeom>
            <a:noFill/>
          </p:spPr>
          <p:txBody>
            <a:bodyPr wrap="square">
              <a:spAutoFit/>
            </a:bodyPr>
            <a:lstStyle/>
            <a:p>
              <a:pPr algn="dist">
                <a:lnSpc>
                  <a:spcPct val="150000"/>
                </a:lnSpc>
              </a:pPr>
              <a:r>
                <a:rPr sz="2400" dirty="0">
                  <a:latin typeface="微软雅黑" panose="020B0503020204020204" pitchFamily="34" charset="-122"/>
                  <a:ea typeface="微软雅黑" panose="020B0503020204020204" pitchFamily="34" charset="-122"/>
                  <a:sym typeface="+mn-ea"/>
                </a:rPr>
                <a:t>K1往复式给料机</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6" name="直接连接符 15"/>
            <p:cNvCxnSpPr/>
            <p:nvPr/>
          </p:nvCxnSpPr>
          <p:spPr>
            <a:xfrm>
              <a:off x="0"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229575" y="808013"/>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图片 1" descr="往复式给煤机 (18)"/>
          <p:cNvPicPr>
            <a:picLocks noChangeAspect="1"/>
          </p:cNvPicPr>
          <p:nvPr/>
        </p:nvPicPr>
        <p:blipFill>
          <a:blip r:embed="rId3"/>
          <a:stretch>
            <a:fillRect/>
          </a:stretch>
        </p:blipFill>
        <p:spPr>
          <a:xfrm>
            <a:off x="7022465" y="1823085"/>
            <a:ext cx="4147820" cy="3141345"/>
          </a:xfrm>
          <a:prstGeom prst="rect">
            <a:avLst/>
          </a:prstGeom>
        </p:spPr>
      </p:pic>
      <p:pic>
        <p:nvPicPr>
          <p:cNvPr id="3" name="图片 2" descr="往复式给煤机 (20)"/>
          <p:cNvPicPr>
            <a:picLocks noChangeAspect="1"/>
          </p:cNvPicPr>
          <p:nvPr/>
        </p:nvPicPr>
        <p:blipFill>
          <a:blip r:embed="rId4"/>
          <a:stretch>
            <a:fillRect/>
          </a:stretch>
        </p:blipFill>
        <p:spPr>
          <a:xfrm>
            <a:off x="1693545" y="1823085"/>
            <a:ext cx="4147820" cy="31413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301355" y="1376045"/>
            <a:ext cx="3572510" cy="14617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冬青黑体简体中文 W3" panose="020B0300000000000000" pitchFamily="34" charset="-122"/>
              <a:ea typeface="冬青黑体简体中文 W3" panose="020B0300000000000000" pitchFamily="34" charset="-122"/>
            </a:endParaRPr>
          </a:p>
        </p:txBody>
      </p:sp>
      <p:sp>
        <p:nvSpPr>
          <p:cNvPr id="15" name="Content Placeholder 2"/>
          <p:cNvSpPr txBox="1"/>
          <p:nvPr/>
        </p:nvSpPr>
        <p:spPr>
          <a:xfrm>
            <a:off x="8505190" y="1914525"/>
            <a:ext cx="3164840" cy="38481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sz="2400" dirty="0">
                <a:solidFill>
                  <a:schemeClr val="bg1"/>
                </a:solidFill>
                <a:latin typeface="微软雅黑" panose="020B0503020204020204" pitchFamily="34" charset="-122"/>
                <a:ea typeface="微软雅黑" panose="020B0503020204020204" pitchFamily="34" charset="-122"/>
                <a:sym typeface="+mn-ea"/>
              </a:rPr>
              <a:t>K1往复式给料机</a:t>
            </a:r>
            <a:r>
              <a:rPr lang="zh-CN" sz="2400" dirty="0">
                <a:solidFill>
                  <a:schemeClr val="bg1"/>
                </a:solidFill>
                <a:latin typeface="微软雅黑" panose="020B0503020204020204" pitchFamily="34" charset="-122"/>
                <a:ea typeface="微软雅黑" panose="020B0503020204020204" pitchFamily="34" charset="-122"/>
                <a:sym typeface="+mn-ea"/>
              </a:rPr>
              <a:t>简介</a:t>
            </a:r>
            <a:endParaRPr 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6" name="Content Placeholder 2"/>
          <p:cNvSpPr txBox="1"/>
          <p:nvPr/>
        </p:nvSpPr>
        <p:spPr>
          <a:xfrm>
            <a:off x="1676400" y="3040380"/>
            <a:ext cx="9140825" cy="302641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8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K1往复式给料机用于煤或其它磨琢性小、粘性小的松散粒状物料的给料，将储仓或料坑里的物料连续均匀地卸落到运输设备或其他筛选设备中。K型往复式给料机是利用曲柄连杆机构拖动下倾5°的底板在辊上做直线往复运动，从而把煤或其它磨琢性小，粘性不大的松散粒状，粉状物料从给料设备中均匀地卸到受料设备中。K型往复式给料机适用于矿山、矿井、选煤厂、中站、输煤车间、港口散料码头等散料转运，肆零零捌捌陆零伍叁柒，可将散料经料仓或直接进行均匀的转载到胶带机或其它筛选设备、贮存装置等配合使用。实现对矿石、砂煤、粮食等散装物料的均匀给料.本设备机体安装于料斗下，传动装置为悬挂式。</a:t>
            </a:r>
            <a:endParaRPr lang="zh-CN" altLang="en-US" sz="18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9715229" y="5679758"/>
            <a:ext cx="1610690" cy="31283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a:t>
            </a:r>
            <a:r>
              <a:rPr lang="zh-CN" altLang="en-US" sz="14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替换文字</a:t>
            </a:r>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内容</a:t>
            </a:r>
            <a:endParaRPr 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14" name="组合 13"/>
          <p:cNvGrpSpPr/>
          <p:nvPr/>
        </p:nvGrpSpPr>
        <p:grpSpPr>
          <a:xfrm>
            <a:off x="0" y="225072"/>
            <a:ext cx="12719535" cy="737235"/>
            <a:chOff x="0" y="363516"/>
            <a:chExt cx="12719535" cy="737235"/>
          </a:xfrm>
        </p:grpSpPr>
        <p:sp>
          <p:nvSpPr>
            <p:cNvPr id="19" name="TextBox 4"/>
            <p:cNvSpPr txBox="1"/>
            <p:nvPr/>
          </p:nvSpPr>
          <p:spPr>
            <a:xfrm>
              <a:off x="3826666" y="363516"/>
              <a:ext cx="5066203" cy="737235"/>
            </a:xfrm>
            <a:prstGeom prst="rect">
              <a:avLst/>
            </a:prstGeom>
            <a:noFill/>
          </p:spPr>
          <p:txBody>
            <a:bodyPr>
              <a:spAutoFit/>
            </a:bodyPr>
            <a:lstStyle/>
            <a:p>
              <a:pPr algn="ctr">
                <a:lnSpc>
                  <a:spcPct val="150000"/>
                </a:lnSpc>
              </a:pPr>
              <a:r>
                <a:rPr sz="2800" dirty="0">
                  <a:latin typeface="微软雅黑" panose="020B0503020204020204" pitchFamily="34" charset="-122"/>
                  <a:ea typeface="微软雅黑" panose="020B0503020204020204" pitchFamily="34" charset="-122"/>
                  <a:sym typeface="+mn-ea"/>
                </a:rPr>
                <a:t>K1往复式给料机介绍</a:t>
              </a:r>
              <a:endParaRPr lang="zh-CN" altLang="en-US" sz="28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a:off x="0"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229575" y="808013"/>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5" grpId="0"/>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 name="组合 36"/>
          <p:cNvGrpSpPr/>
          <p:nvPr/>
        </p:nvGrpSpPr>
        <p:grpSpPr>
          <a:xfrm>
            <a:off x="0" y="225072"/>
            <a:ext cx="12719535" cy="737235"/>
            <a:chOff x="0" y="363516"/>
            <a:chExt cx="12719535" cy="737235"/>
          </a:xfrm>
        </p:grpSpPr>
        <p:sp>
          <p:nvSpPr>
            <p:cNvPr id="38" name="TextBox 4"/>
            <p:cNvSpPr txBox="1"/>
            <p:nvPr/>
          </p:nvSpPr>
          <p:spPr>
            <a:xfrm>
              <a:off x="4490085" y="363516"/>
              <a:ext cx="3705860" cy="737235"/>
            </a:xfrm>
            <a:prstGeom prst="rect">
              <a:avLst/>
            </a:prstGeom>
            <a:noFill/>
          </p:spPr>
          <p:txBody>
            <a:bodyPr wrap="square">
              <a:spAutoFit/>
            </a:bodyPr>
            <a:lstStyle/>
            <a:p>
              <a:pPr algn="dist">
                <a:lnSpc>
                  <a:spcPct val="150000"/>
                </a:lnSpc>
              </a:pPr>
              <a:r>
                <a:rPr sz="2800" dirty="0">
                  <a:latin typeface="微软雅黑" panose="020B0503020204020204" pitchFamily="34" charset="-122"/>
                  <a:ea typeface="微软雅黑" panose="020B0503020204020204" pitchFamily="34" charset="-122"/>
                  <a:sym typeface="+mn-ea"/>
                </a:rPr>
                <a:t>K1往复式给料机</a:t>
              </a:r>
              <a:endParaRPr lang="zh-CN" altLang="en-US" sz="28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9" name="直接连接符 38"/>
            <p:cNvCxnSpPr/>
            <p:nvPr/>
          </p:nvCxnSpPr>
          <p:spPr>
            <a:xfrm>
              <a:off x="0"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229575" y="808013"/>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图片 1" descr="往复式给煤机 (25)"/>
          <p:cNvPicPr>
            <a:picLocks noChangeAspect="1"/>
          </p:cNvPicPr>
          <p:nvPr/>
        </p:nvPicPr>
        <p:blipFill>
          <a:blip r:embed="rId1"/>
          <a:stretch>
            <a:fillRect/>
          </a:stretch>
        </p:blipFill>
        <p:spPr>
          <a:xfrm>
            <a:off x="1604645" y="2248535"/>
            <a:ext cx="2861945" cy="2861945"/>
          </a:xfrm>
          <a:prstGeom prst="ellipse">
            <a:avLst/>
          </a:prstGeom>
        </p:spPr>
      </p:pic>
      <p:pic>
        <p:nvPicPr>
          <p:cNvPr id="3" name="图片 2" descr="往复式给煤机 (44)"/>
          <p:cNvPicPr>
            <a:picLocks noChangeAspect="1"/>
          </p:cNvPicPr>
          <p:nvPr/>
        </p:nvPicPr>
        <p:blipFill>
          <a:blip r:embed="rId2"/>
          <a:stretch>
            <a:fillRect/>
          </a:stretch>
        </p:blipFill>
        <p:spPr>
          <a:xfrm>
            <a:off x="8373745" y="2248535"/>
            <a:ext cx="2861945" cy="2861945"/>
          </a:xfrm>
          <a:prstGeom prst="ellipse">
            <a:avLst/>
          </a:prstGeom>
        </p:spPr>
      </p:pic>
      <p:pic>
        <p:nvPicPr>
          <p:cNvPr id="4" name="图片 3" descr="往复式给煤机 (49)"/>
          <p:cNvPicPr>
            <a:picLocks noChangeAspect="1"/>
          </p:cNvPicPr>
          <p:nvPr/>
        </p:nvPicPr>
        <p:blipFill>
          <a:blip r:embed="rId3"/>
          <a:stretch>
            <a:fillRect/>
          </a:stretch>
        </p:blipFill>
        <p:spPr>
          <a:xfrm>
            <a:off x="5060950" y="2248535"/>
            <a:ext cx="2861945" cy="2861945"/>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2017817" y="1538566"/>
            <a:ext cx="3284566" cy="4853182"/>
            <a:chOff x="1912729" y="1458758"/>
            <a:chExt cx="3510756" cy="5187394"/>
          </a:xfrm>
        </p:grpSpPr>
        <p:grpSp>
          <p:nvGrpSpPr>
            <p:cNvPr id="5"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Pentagon 10"/>
            <p:cNvSpPr/>
            <p:nvPr/>
          </p:nvSpPr>
          <p:spPr>
            <a:xfrm>
              <a:off x="1912729" y="3262198"/>
              <a:ext cx="3510756" cy="607219"/>
            </a:xfrm>
            <a:prstGeom prst="homePlate">
              <a:avLst>
                <a:gd name="adj" fmla="val 36274"/>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2359333" y="3258748"/>
              <a:ext cx="2651115" cy="492078"/>
            </a:xfrm>
            <a:prstGeom prst="rect">
              <a:avLst/>
            </a:prstGeom>
          </p:spPr>
          <p:txBody>
            <a:bodyPr wrap="square">
              <a:spAutoFit/>
            </a:bodyPr>
            <a:lstStyle/>
            <a:p>
              <a:pPr algn="ctr">
                <a:lnSpc>
                  <a:spcPct val="120000"/>
                </a:lnSpc>
              </a:pPr>
              <a:r>
                <a:rPr lang="zh-CN" altLang="en-US" sz="20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工作原理与结构说明</a:t>
              </a:r>
              <a:r>
                <a:rPr lang="en-GB" sz="20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42"/>
          <p:cNvSpPr txBox="1"/>
          <p:nvPr/>
        </p:nvSpPr>
        <p:spPr>
          <a:xfrm>
            <a:off x="5492750" y="2464435"/>
            <a:ext cx="5594985" cy="3415030"/>
          </a:xfrm>
          <a:prstGeom prst="rect">
            <a:avLst/>
          </a:prstGeom>
          <a:noFill/>
        </p:spPr>
        <p:txBody>
          <a:bodyPr wrap="square" rtlCol="0">
            <a:spAutoFit/>
          </a:bodyPr>
          <a:lstStyle/>
          <a:p>
            <a:pPr algn="just">
              <a:lnSpc>
                <a:spcPct val="150000"/>
              </a:lnSpc>
            </a:pPr>
            <a:r>
              <a:rPr lang="zh-CN" altLang="en-US"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K1往复式给料机由机架、底板（给煤槽）、传动平台、漏斗、闸门、托辊等组成。当电机开动后经弹性联轴器、减速机、曲柄连杆机构拖动倾料5°的底板在辊上作直线往复运动，煤均匀地卸到其他设备上。本机可根据需要设有带漏斗、不带漏斗两种形式。山东矿安机电有限公司，给料机设有两K1往复式给料机种结构形式：1、带调节闸门 2、不带调节闸门，其给料能力由底板行程来达到。</a:t>
            </a:r>
            <a:endParaRPr lang="zh-CN" altLang="en-US"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5" name="组合 64"/>
          <p:cNvGrpSpPr/>
          <p:nvPr/>
        </p:nvGrpSpPr>
        <p:grpSpPr>
          <a:xfrm>
            <a:off x="-410845" y="225072"/>
            <a:ext cx="13130505" cy="1198880"/>
            <a:chOff x="-410845" y="363516"/>
            <a:chExt cx="13130505" cy="1198880"/>
          </a:xfrm>
        </p:grpSpPr>
        <p:sp>
          <p:nvSpPr>
            <p:cNvPr id="66" name="TextBox 4"/>
            <p:cNvSpPr txBox="1"/>
            <p:nvPr/>
          </p:nvSpPr>
          <p:spPr>
            <a:xfrm>
              <a:off x="3968115" y="363516"/>
              <a:ext cx="4924425" cy="1198880"/>
            </a:xfrm>
            <a:prstGeom prst="rect">
              <a:avLst/>
            </a:prstGeom>
            <a:noFill/>
          </p:spPr>
          <p:txBody>
            <a:bodyPr wrap="square">
              <a:spAutoFit/>
            </a:bodyPr>
            <a:lstStyle/>
            <a:p>
              <a:pPr algn="ctr">
                <a:lnSpc>
                  <a:spcPct val="150000"/>
                </a:lnSpc>
              </a:pPr>
              <a:r>
                <a:rPr sz="2400" dirty="0">
                  <a:latin typeface="微软雅黑" panose="020B0503020204020204" pitchFamily="34" charset="-122"/>
                  <a:ea typeface="微软雅黑" panose="020B0503020204020204" pitchFamily="34" charset="-122"/>
                  <a:sym typeface="+mn-ea"/>
                </a:rPr>
                <a:t>K1往复式给料机</a:t>
              </a:r>
              <a:r>
                <a:rPr lang="zh-CN" sz="2400" dirty="0">
                  <a:latin typeface="微软雅黑" panose="020B0503020204020204" pitchFamily="34" charset="-122"/>
                  <a:ea typeface="微软雅黑" panose="020B0503020204020204" pitchFamily="34" charset="-122"/>
                  <a:sym typeface="+mn-ea"/>
                </a:rPr>
                <a:t>工</a:t>
              </a:r>
              <a:r>
                <a:rPr sz="2400" dirty="0">
                  <a:latin typeface="微软雅黑" panose="020B0503020204020204" pitchFamily="34" charset="-122"/>
                  <a:ea typeface="微软雅黑" panose="020B0503020204020204" pitchFamily="34" charset="-122"/>
                  <a:sym typeface="+mn-ea"/>
                </a:rPr>
                <a:t>作原理与结构说明</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7" name="直接连接符 66"/>
            <p:cNvCxnSpPr/>
            <p:nvPr/>
          </p:nvCxnSpPr>
          <p:spPr>
            <a:xfrm>
              <a:off x="-410845"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8733130" y="802933"/>
              <a:ext cx="3986530" cy="5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2"/>
          <p:cNvGrpSpPr>
            <a:grpSpLocks noChangeAspect="1"/>
          </p:cNvGrpSpPr>
          <p:nvPr/>
        </p:nvGrpSpPr>
        <p:grpSpPr bwMode="auto">
          <a:xfrm>
            <a:off x="2180590" y="1529715"/>
            <a:ext cx="8618855" cy="5295265"/>
            <a:chOff x="1959653" y="2422329"/>
            <a:chExt cx="3989877" cy="2545634"/>
          </a:xfrm>
        </p:grpSpPr>
        <p:sp>
          <p:nvSpPr>
            <p:cNvPr id="4" name="Freeform 3"/>
            <p:cNvSpPr/>
            <p:nvPr/>
          </p:nvSpPr>
          <p:spPr>
            <a:xfrm>
              <a:off x="1959653" y="4012334"/>
              <a:ext cx="1115376" cy="955629"/>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accent1"/>
            </a:solidFill>
            <a:ln>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81993" tIns="191099" rIns="181993" bIns="191099" spcCol="1270" anchor="ctr"/>
            <a:lstStyle/>
            <a:p>
              <a:pPr algn="ctr" defTabSz="1218565" fontAlgn="auto">
                <a:lnSpc>
                  <a:spcPct val="120000"/>
                </a:lnSpc>
                <a:spcBef>
                  <a:spcPts val="0"/>
                </a:spcBef>
                <a:spcAft>
                  <a:spcPts val="0"/>
                </a:spcAft>
                <a:defRPr/>
              </a:pPr>
              <a:endParaRPr lang="id-ID"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Hexagon 11"/>
            <p:cNvSpPr/>
            <p:nvPr/>
          </p:nvSpPr>
          <p:spPr>
            <a:xfrm>
              <a:off x="3877341" y="4009623"/>
              <a:ext cx="1114021" cy="956985"/>
            </a:xfrm>
            <a:prstGeom prst="hexagon">
              <a:avLst>
                <a:gd name="adj" fmla="val 25000"/>
                <a:gd name="vf" fmla="val 115470"/>
              </a:avLst>
            </a:prstGeom>
            <a:solidFill>
              <a:schemeClr val="accent3"/>
            </a:solidFill>
            <a:ln>
              <a:solidFill>
                <a:schemeClr val="accent3"/>
              </a:solidFill>
            </a:ln>
          </p:spPr>
          <p:style>
            <a:lnRef idx="2">
              <a:schemeClr val="accent5">
                <a:hueOff val="3432332"/>
                <a:satOff val="-6872"/>
                <a:lumOff val="-435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lnSpc>
                  <a:spcPct val="120000"/>
                </a:lnSpc>
                <a:spcBef>
                  <a:spcPts val="0"/>
                </a:spcBef>
                <a:spcAft>
                  <a:spcPts val="0"/>
                </a:spcAft>
              </a:pPr>
              <a:endParaRPr lang="zh-CN" altLang="en-US" sz="1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Hexagon 15"/>
            <p:cNvSpPr/>
            <p:nvPr/>
          </p:nvSpPr>
          <p:spPr>
            <a:xfrm>
              <a:off x="2919175" y="2422329"/>
              <a:ext cx="1114021" cy="956985"/>
            </a:xfrm>
            <a:prstGeom prst="hexagon">
              <a:avLst>
                <a:gd name="adj" fmla="val 25000"/>
                <a:gd name="vf" fmla="val 115470"/>
              </a:avLst>
            </a:prstGeom>
            <a:solidFill>
              <a:schemeClr val="accent2"/>
            </a:solidFill>
            <a:ln>
              <a:solidFill>
                <a:schemeClr val="accent2"/>
              </a:solidFill>
            </a:ln>
          </p:spPr>
          <p:style>
            <a:lnRef idx="2">
              <a:schemeClr val="accent5">
                <a:hueOff val="6864664"/>
                <a:satOff val="-13747"/>
                <a:lumOff val="-8703"/>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lnSpc>
                  <a:spcPct val="120000"/>
                </a:lnSpc>
                <a:spcBef>
                  <a:spcPts val="0"/>
                </a:spcBef>
                <a:spcAft>
                  <a:spcPts val="0"/>
                </a:spcAft>
              </a:pPr>
              <a:endParaRPr lang="zh-CN" altLang="en-US" sz="1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4835509" y="2431818"/>
              <a:ext cx="1114021" cy="956985"/>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accent4"/>
            </a:solidFill>
            <a:ln>
              <a:solidFill>
                <a:schemeClr val="accent4"/>
              </a:solidFill>
            </a:ln>
          </p:spPr>
          <p:style>
            <a:lnRef idx="2">
              <a:schemeClr val="accent5">
                <a:hueOff val="13729329"/>
                <a:satOff val="-27496"/>
                <a:lumOff val="-17409"/>
                <a:alphaOff val="0"/>
              </a:schemeClr>
            </a:lnRef>
            <a:fillRef idx="1">
              <a:schemeClr val="accent5">
                <a:hueOff val="13729329"/>
                <a:satOff val="-27496"/>
                <a:lumOff val="-17409"/>
                <a:alphaOff val="0"/>
              </a:schemeClr>
            </a:fillRef>
            <a:effectRef idx="0">
              <a:schemeClr val="accent5">
                <a:hueOff val="13729329"/>
                <a:satOff val="-27496"/>
                <a:lumOff val="-17409"/>
                <a:alphaOff val="0"/>
              </a:schemeClr>
            </a:effectRef>
            <a:fontRef idx="minor">
              <a:schemeClr val="lt1"/>
            </a:fontRef>
          </p:style>
          <p:txBody>
            <a:bodyPr lIns="181993" tIns="209850" rIns="181993" bIns="209850" spcCol="1270" anchor="ctr"/>
            <a:lstStyle/>
            <a:p>
              <a:pPr algn="ctr" defTabSz="1875155" fontAlgn="auto">
                <a:lnSpc>
                  <a:spcPct val="120000"/>
                </a:lnSpc>
                <a:spcBef>
                  <a:spcPts val="0"/>
                </a:spcBef>
                <a:spcAft>
                  <a:spcPts val="0"/>
                </a:spcAft>
                <a:defRPr/>
              </a:pPr>
              <a:endParaRPr lang="id-ID" sz="12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Content Placeholder 2"/>
          <p:cNvSpPr txBox="1"/>
          <p:nvPr/>
        </p:nvSpPr>
        <p:spPr bwMode="auto">
          <a:xfrm>
            <a:off x="6989445" y="2835275"/>
            <a:ext cx="1226820" cy="32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20000"/>
              </a:lnSpc>
              <a:spcBef>
                <a:spcPts val="0"/>
              </a:spcBef>
              <a:spcAft>
                <a:spcPts val="0"/>
              </a:spcAft>
              <a:buFont typeface="Arial" panose="020B0604020202020204" pitchFamily="34" charset="0"/>
              <a:buNone/>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5" name="Straight Connector 44"/>
          <p:cNvCxnSpPr/>
          <p:nvPr/>
        </p:nvCxnSpPr>
        <p:spPr>
          <a:xfrm>
            <a:off x="783891" y="8349358"/>
            <a:ext cx="11115177"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0" y="225072"/>
            <a:ext cx="12719535" cy="737235"/>
            <a:chOff x="0" y="363516"/>
            <a:chExt cx="12719535" cy="737235"/>
          </a:xfrm>
        </p:grpSpPr>
        <p:sp>
          <p:nvSpPr>
            <p:cNvPr id="32" name="TextBox 4"/>
            <p:cNvSpPr txBox="1"/>
            <p:nvPr/>
          </p:nvSpPr>
          <p:spPr>
            <a:xfrm>
              <a:off x="4589145" y="363516"/>
              <a:ext cx="3667125" cy="737235"/>
            </a:xfrm>
            <a:prstGeom prst="rect">
              <a:avLst/>
            </a:prstGeom>
            <a:noFill/>
          </p:spPr>
          <p:txBody>
            <a:bodyPr wrap="square">
              <a:spAutoFit/>
            </a:bodyPr>
            <a:lstStyle/>
            <a:p>
              <a:pPr algn="dist">
                <a:lnSpc>
                  <a:spcPct val="150000"/>
                </a:lnSpc>
              </a:pPr>
              <a:r>
                <a:rPr sz="2800" dirty="0">
                  <a:latin typeface="微软雅黑" panose="020B0503020204020204" pitchFamily="34" charset="-122"/>
                  <a:ea typeface="微软雅黑" panose="020B0503020204020204" pitchFamily="34" charset="-122"/>
                  <a:sym typeface="+mn-ea"/>
                </a:rPr>
                <a:t>K1往复式给料机</a:t>
              </a:r>
              <a:endParaRPr lang="zh-CN" altLang="en-US" sz="28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6" name="直接连接符 45"/>
            <p:cNvCxnSpPr/>
            <p:nvPr/>
          </p:nvCxnSpPr>
          <p:spPr>
            <a:xfrm>
              <a:off x="0"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229575" y="808013"/>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图片 1" descr="往复式给煤机 (27)"/>
          <p:cNvPicPr>
            <a:picLocks noChangeAspect="1"/>
          </p:cNvPicPr>
          <p:nvPr/>
        </p:nvPicPr>
        <p:blipFill>
          <a:blip r:embed="rId1"/>
          <a:stretch>
            <a:fillRect/>
          </a:stretch>
        </p:blipFill>
        <p:spPr>
          <a:xfrm>
            <a:off x="8371840" y="3730625"/>
            <a:ext cx="2385060" cy="1971040"/>
          </a:xfrm>
          <a:prstGeom prst="hexagon">
            <a:avLst/>
          </a:prstGeom>
        </p:spPr>
      </p:pic>
      <p:pic>
        <p:nvPicPr>
          <p:cNvPr id="5" name="图片 4" descr="往复式给煤机 (39)"/>
          <p:cNvPicPr>
            <a:picLocks noChangeAspect="1"/>
          </p:cNvPicPr>
          <p:nvPr/>
        </p:nvPicPr>
        <p:blipFill>
          <a:blip r:embed="rId2"/>
          <a:stretch>
            <a:fillRect/>
          </a:stretch>
        </p:blipFill>
        <p:spPr>
          <a:xfrm>
            <a:off x="6312535" y="2632075"/>
            <a:ext cx="2385060" cy="1971040"/>
          </a:xfrm>
          <a:prstGeom prst="hexagon">
            <a:avLst/>
          </a:prstGeom>
        </p:spPr>
      </p:pic>
      <p:pic>
        <p:nvPicPr>
          <p:cNvPr id="6" name="图片 5" descr="往复式给煤机 (41)"/>
          <p:cNvPicPr>
            <a:picLocks noChangeAspect="1"/>
          </p:cNvPicPr>
          <p:nvPr/>
        </p:nvPicPr>
        <p:blipFill>
          <a:blip r:embed="rId3"/>
          <a:stretch>
            <a:fillRect/>
          </a:stretch>
        </p:blipFill>
        <p:spPr>
          <a:xfrm>
            <a:off x="4253230" y="3726815"/>
            <a:ext cx="2385060" cy="1971040"/>
          </a:xfrm>
          <a:prstGeom prst="hexagon">
            <a:avLst/>
          </a:prstGeom>
        </p:spPr>
      </p:pic>
      <p:pic>
        <p:nvPicPr>
          <p:cNvPr id="7" name="图片 6" descr="往复式给煤机 (18)"/>
          <p:cNvPicPr>
            <a:picLocks noChangeAspect="1"/>
          </p:cNvPicPr>
          <p:nvPr/>
        </p:nvPicPr>
        <p:blipFill>
          <a:blip r:embed="rId4"/>
          <a:stretch>
            <a:fillRect/>
          </a:stretch>
        </p:blipFill>
        <p:spPr>
          <a:xfrm>
            <a:off x="2203450" y="2607945"/>
            <a:ext cx="2386330" cy="1986915"/>
          </a:xfrm>
          <a:prstGeom prst="hexagon">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2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2" presetClass="entr" presetSubtype="4" fill="hold" nodeType="withEffect">
                                  <p:stCondLst>
                                    <p:cond delay="50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4" name="Straight Connector 13"/>
          <p:cNvCxnSpPr/>
          <p:nvPr>
            <p:custDataLst>
              <p:tags r:id="rId1"/>
            </p:custDataLst>
          </p:nvPr>
        </p:nvCxnSpPr>
        <p:spPr>
          <a:xfrm rot="16200000" flipH="1">
            <a:off x="4018475" y="4118596"/>
            <a:ext cx="4821803"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custDataLst>
              <p:tags r:id="rId2"/>
            </p:custDataLst>
          </p:nvPr>
        </p:nvGrpSpPr>
        <p:grpSpPr>
          <a:xfrm>
            <a:off x="6541508" y="1442377"/>
            <a:ext cx="5462270" cy="5087119"/>
            <a:chOff x="4651743" y="1025746"/>
            <a:chExt cx="3884494" cy="3617706"/>
          </a:xfrm>
        </p:grpSpPr>
        <p:sp>
          <p:nvSpPr>
            <p:cNvPr id="16" name="Rectangle 15"/>
            <p:cNvSpPr/>
            <p:nvPr>
              <p:custDataLst>
                <p:tags r:id="rId3"/>
              </p:custDataLst>
            </p:nvPr>
          </p:nvSpPr>
          <p:spPr>
            <a:xfrm>
              <a:off x="4857752" y="2928940"/>
              <a:ext cx="3286148" cy="1714512"/>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custDataLst>
                <p:tags r:id="rId5"/>
              </p:custDataLst>
            </p:nvPr>
          </p:nvSpPr>
          <p:spPr>
            <a:xfrm>
              <a:off x="4651743" y="1025746"/>
              <a:ext cx="3884494" cy="1903411"/>
            </a:xfrm>
            <a:prstGeom prst="rect">
              <a:avLst/>
            </a:prstGeom>
          </p:spPr>
          <p:txBody>
            <a:bodyPr wrap="square">
              <a:spAutoFit/>
            </a:bodyPr>
            <a:lstStyle/>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1．给料机运行前，煤仓内应贮有足够原煤量，以避免装煤入仓时，直接冲击底板。</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2．每月连续工作后应检查机件有无松动等不正常现象，若有不正常现象出现，应立即检修。</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3.给料机与煤直接接触的底衬板，其厚度磨损程度大于原厚度的二分之一必须进行修补或更换。</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4.所有转动件，要求每月注油一次，每季检查一次，观察轴承、密封件的损坏程度，发现问题及时更换。</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16"/>
          <p:cNvGrpSpPr/>
          <p:nvPr>
            <p:custDataLst>
              <p:tags r:id="rId6"/>
            </p:custDataLst>
          </p:nvPr>
        </p:nvGrpSpPr>
        <p:grpSpPr>
          <a:xfrm>
            <a:off x="1306212" y="1707696"/>
            <a:ext cx="4975860" cy="4641850"/>
            <a:chOff x="928662" y="1214428"/>
            <a:chExt cx="3538584" cy="3301053"/>
          </a:xfrm>
        </p:grpSpPr>
        <p:sp>
          <p:nvSpPr>
            <p:cNvPr id="15" name="Rectangle 14"/>
            <p:cNvSpPr/>
            <p:nvPr>
              <p:custDataLst>
                <p:tags r:id="rId7"/>
              </p:custDataLst>
            </p:nvPr>
          </p:nvSpPr>
          <p:spPr>
            <a:xfrm>
              <a:off x="1000100" y="1214428"/>
              <a:ext cx="3284113" cy="1714512"/>
            </a:xfrm>
            <a:prstGeom prst="rect">
              <a:avLst/>
            </a:prstGeom>
            <a:blipFill dpi="0" rotWithShape="1">
              <a:blip r:embed="rId8"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custDataLst>
                <p:tags r:id="rId9"/>
              </p:custDataLst>
            </p:nvPr>
          </p:nvSpPr>
          <p:spPr>
            <a:xfrm>
              <a:off x="928662" y="3071778"/>
              <a:ext cx="3538584" cy="1443703"/>
            </a:xfrm>
            <a:prstGeom prst="rect">
              <a:avLst/>
            </a:prstGeom>
          </p:spPr>
          <p:txBody>
            <a:bodyPr wrap="square">
              <a:spAutoFit/>
            </a:bodyPr>
            <a:lstStyle/>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5.对主要部件的维护：</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（1）减速机</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每六个月检查一次，同时对滚动轴承和箱体进行清洗或更换润滑油。</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（2）电动机</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l">
                <a:lnSpc>
                  <a:spcPct val="150000"/>
                </a:lnSpc>
              </a:pPr>
              <a:r>
                <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rPr>
                <a:t>按电动机规定的检修维护要求进行。</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0" y="225072"/>
            <a:ext cx="12719535" cy="645160"/>
            <a:chOff x="0" y="363516"/>
            <a:chExt cx="12719535" cy="645160"/>
          </a:xfrm>
        </p:grpSpPr>
        <p:sp>
          <p:nvSpPr>
            <p:cNvPr id="19" name="TextBox 4"/>
            <p:cNvSpPr txBox="1"/>
            <p:nvPr/>
          </p:nvSpPr>
          <p:spPr>
            <a:xfrm>
              <a:off x="3826666" y="363516"/>
              <a:ext cx="5066203" cy="645160"/>
            </a:xfrm>
            <a:prstGeom prst="rect">
              <a:avLst/>
            </a:prstGeom>
            <a:noFill/>
          </p:spPr>
          <p:txBody>
            <a:bodyPr>
              <a:spAutoFit/>
            </a:bodyPr>
            <a:lstStyle/>
            <a:p>
              <a:pPr algn="ctr">
                <a:lnSpc>
                  <a:spcPct val="150000"/>
                </a:lnSpc>
              </a:pPr>
              <a:r>
                <a:rPr sz="2400" dirty="0">
                  <a:latin typeface="微软雅黑" panose="020B0503020204020204" pitchFamily="34" charset="-122"/>
                  <a:ea typeface="微软雅黑" panose="020B0503020204020204" pitchFamily="34" charset="-122"/>
                  <a:sym typeface="+mn-ea"/>
                </a:rPr>
                <a:t>K1往复式给料机</a:t>
              </a:r>
              <a:r>
                <a:rPr lang="zh-CN" sz="2400" dirty="0">
                  <a:latin typeface="微软雅黑" panose="020B0503020204020204" pitchFamily="34" charset="-122"/>
                  <a:ea typeface="微软雅黑" panose="020B0503020204020204" pitchFamily="34" charset="-122"/>
                  <a:sym typeface="+mn-ea"/>
                </a:rPr>
                <a:t>检修与维护</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4" name="直接连接符 23"/>
            <p:cNvCxnSpPr/>
            <p:nvPr/>
          </p:nvCxnSpPr>
          <p:spPr>
            <a:xfrm>
              <a:off x="0"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229575" y="808013"/>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Top)">
                                      <p:cBhvr>
                                        <p:cTn id="7" dur="500"/>
                                        <p:tgtEl>
                                          <p:spTgt spid="1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Top)">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To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Content Placeholder 2"/>
          <p:cNvSpPr txBox="1"/>
          <p:nvPr/>
        </p:nvSpPr>
        <p:spPr>
          <a:xfrm>
            <a:off x="5459095" y="2398395"/>
            <a:ext cx="6005195" cy="27203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K1往复式给料机用于煤或其它磨琢性小、粘性小的松散粒状物料的给料，将储仓或料坑里的物料连续均匀地卸落到运输设备或其他筛选设备中。K型往复式给料机是利用曲柄连杆机构拖动下倾5°的底板在辊上做直线往复运动，从而把煤或其它磨琢性小，粘性不大的松散粒状，粉状物料从给料设备中均匀地卸到受料设备中。</a:t>
            </a:r>
            <a:endParaRPr lang="zh-CN" altLang="en-US" sz="1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组合 15"/>
          <p:cNvGrpSpPr/>
          <p:nvPr/>
        </p:nvGrpSpPr>
        <p:grpSpPr>
          <a:xfrm>
            <a:off x="0" y="225072"/>
            <a:ext cx="12719535" cy="645160"/>
            <a:chOff x="0" y="363516"/>
            <a:chExt cx="12719535" cy="645160"/>
          </a:xfrm>
        </p:grpSpPr>
        <p:sp>
          <p:nvSpPr>
            <p:cNvPr id="17" name="TextBox 4"/>
            <p:cNvSpPr txBox="1"/>
            <p:nvPr/>
          </p:nvSpPr>
          <p:spPr>
            <a:xfrm>
              <a:off x="3826666" y="363516"/>
              <a:ext cx="5066203" cy="645160"/>
            </a:xfrm>
            <a:prstGeom prst="rect">
              <a:avLst/>
            </a:prstGeom>
            <a:noFill/>
          </p:spPr>
          <p:txBody>
            <a:bodyPr>
              <a:spAutoFit/>
            </a:bodyPr>
            <a:lstStyle/>
            <a:p>
              <a:pPr algn="ctr">
                <a:lnSpc>
                  <a:spcPct val="150000"/>
                </a:lnSpc>
              </a:pPr>
              <a:r>
                <a:rPr sz="2400" dirty="0">
                  <a:latin typeface="微软雅黑" panose="020B0503020204020204" pitchFamily="34" charset="-122"/>
                  <a:ea typeface="微软雅黑" panose="020B0503020204020204" pitchFamily="34" charset="-122"/>
                  <a:sym typeface="+mn-ea"/>
                </a:rPr>
                <a:t>K1往复式给料机</a:t>
              </a:r>
              <a:r>
                <a:rPr lang="zh-CN" sz="2400" dirty="0">
                  <a:latin typeface="微软雅黑" panose="020B0503020204020204" pitchFamily="34" charset="-122"/>
                  <a:ea typeface="微软雅黑" panose="020B0503020204020204" pitchFamily="34" charset="-122"/>
                  <a:sym typeface="+mn-ea"/>
                </a:rPr>
                <a:t>用途</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a:off x="0" y="809992"/>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229575" y="808013"/>
              <a:ext cx="4489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图片 1" descr="往复式给煤机 (37)"/>
          <p:cNvPicPr>
            <a:picLocks noChangeAspect="1"/>
          </p:cNvPicPr>
          <p:nvPr/>
        </p:nvPicPr>
        <p:blipFill>
          <a:blip r:embed="rId1"/>
          <a:stretch>
            <a:fillRect/>
          </a:stretch>
        </p:blipFill>
        <p:spPr>
          <a:xfrm>
            <a:off x="993140" y="2084705"/>
            <a:ext cx="4152265" cy="33470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96464" y="1615712"/>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
        <p:nvSpPr>
          <p:cNvPr id="60" name="Freeform 7"/>
          <p:cNvSpPr/>
          <p:nvPr/>
        </p:nvSpPr>
        <p:spPr bwMode="auto">
          <a:xfrm>
            <a:off x="353" y="0"/>
            <a:ext cx="12858044" cy="3920092"/>
          </a:xfrm>
          <a:custGeom>
            <a:avLst/>
            <a:gdLst>
              <a:gd name="T0" fmla="*/ 16000 w 16000"/>
              <a:gd name="T1" fmla="*/ 3735 h 5579"/>
              <a:gd name="T2" fmla="*/ 8927 w 16000"/>
              <a:gd name="T3" fmla="*/ 5455 h 5579"/>
              <a:gd name="T4" fmla="*/ 7073 w 16000"/>
              <a:gd name="T5" fmla="*/ 5455 h 5579"/>
              <a:gd name="T6" fmla="*/ 0 w 16000"/>
              <a:gd name="T7" fmla="*/ 3735 h 5579"/>
              <a:gd name="T8" fmla="*/ 0 w 16000"/>
              <a:gd name="T9" fmla="*/ 0 h 5579"/>
              <a:gd name="T10" fmla="*/ 16000 w 16000"/>
              <a:gd name="T11" fmla="*/ 0 h 5579"/>
              <a:gd name="T12" fmla="*/ 16000 w 16000"/>
              <a:gd name="T13" fmla="*/ 3735 h 5579"/>
            </a:gdLst>
            <a:ahLst/>
            <a:cxnLst>
              <a:cxn ang="0">
                <a:pos x="T0" y="T1"/>
              </a:cxn>
              <a:cxn ang="0">
                <a:pos x="T2" y="T3"/>
              </a:cxn>
              <a:cxn ang="0">
                <a:pos x="T4" y="T5"/>
              </a:cxn>
              <a:cxn ang="0">
                <a:pos x="T6" y="T7"/>
              </a:cxn>
              <a:cxn ang="0">
                <a:pos x="T8" y="T9"/>
              </a:cxn>
              <a:cxn ang="0">
                <a:pos x="T10" y="T11"/>
              </a:cxn>
              <a:cxn ang="0">
                <a:pos x="T12" y="T13"/>
              </a:cxn>
            </a:cxnLst>
            <a:rect l="0" t="0" r="r" b="b"/>
            <a:pathLst>
              <a:path w="16000" h="5579">
                <a:moveTo>
                  <a:pt x="16000" y="3735"/>
                </a:moveTo>
                <a:lnTo>
                  <a:pt x="8927" y="5455"/>
                </a:lnTo>
                <a:cubicBezTo>
                  <a:pt x="8417" y="5579"/>
                  <a:pt x="7583" y="5579"/>
                  <a:pt x="7073" y="5455"/>
                </a:cubicBezTo>
                <a:lnTo>
                  <a:pt x="0" y="3735"/>
                </a:lnTo>
                <a:lnTo>
                  <a:pt x="0" y="0"/>
                </a:lnTo>
                <a:lnTo>
                  <a:pt x="16000" y="0"/>
                </a:lnTo>
                <a:lnTo>
                  <a:pt x="16000" y="3735"/>
                </a:lnTo>
                <a:close/>
              </a:path>
            </a:pathLst>
          </a:custGeom>
          <a:solidFill>
            <a:schemeClr val="accent2"/>
          </a:solidFill>
          <a:ln>
            <a:noFill/>
          </a:ln>
        </p:spPr>
        <p:txBody>
          <a:bodyPr vert="horz" wrap="square" lIns="128580" tIns="64290" rIns="128580" bIns="64290" numCol="1" anchor="t" anchorCtr="0" compatLnSpc="1"/>
          <a:lstStyle/>
          <a:p>
            <a:endParaRPr lang="zh-CN" altLang="en-US"/>
          </a:p>
        </p:txBody>
      </p:sp>
      <p:grpSp>
        <p:nvGrpSpPr>
          <p:cNvPr id="61" name="组合 60"/>
          <p:cNvGrpSpPr>
            <a:grpSpLocks noChangeAspect="1"/>
          </p:cNvGrpSpPr>
          <p:nvPr/>
        </p:nvGrpSpPr>
        <p:grpSpPr>
          <a:xfrm>
            <a:off x="4931092" y="1894978"/>
            <a:ext cx="3037333" cy="3037333"/>
            <a:chOff x="2763149" y="1364776"/>
            <a:chExt cx="820089" cy="820089"/>
          </a:xfrm>
        </p:grpSpPr>
        <p:sp>
          <p:nvSpPr>
            <p:cNvPr id="62" name="Oval 11"/>
            <p:cNvSpPr>
              <a:spLocks noChangeArrowheads="1"/>
            </p:cNvSpPr>
            <p:nvPr/>
          </p:nvSpPr>
          <p:spPr bwMode="auto">
            <a:xfrm>
              <a:off x="2763149" y="1364776"/>
              <a:ext cx="820089" cy="82008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sp>
          <p:nvSpPr>
            <p:cNvPr id="63" name="Oval 12"/>
            <p:cNvSpPr>
              <a:spLocks noChangeArrowheads="1"/>
            </p:cNvSpPr>
            <p:nvPr/>
          </p:nvSpPr>
          <p:spPr bwMode="auto">
            <a:xfrm>
              <a:off x="2823156" y="1426783"/>
              <a:ext cx="696076" cy="696076"/>
            </a:xfrm>
            <a:prstGeom prst="ellipse">
              <a:avLst/>
            </a:prstGeom>
            <a:gradFill>
              <a:gsLst>
                <a:gs pos="0">
                  <a:schemeClr val="bg1">
                    <a:lumMod val="75000"/>
                  </a:schemeClr>
                </a:gs>
                <a:gs pos="100000">
                  <a:schemeClr val="bg1"/>
                </a:gs>
              </a:gsLst>
              <a:lin ang="18900000" scaled="0"/>
            </a:gradFill>
            <a:ln w="38100">
              <a:gradFill>
                <a:gsLst>
                  <a:gs pos="0">
                    <a:schemeClr val="bg1"/>
                  </a:gs>
                  <a:gs pos="100000">
                    <a:schemeClr val="bg1">
                      <a:lumMod val="75000"/>
                    </a:schemeClr>
                  </a:gs>
                </a:gsLst>
                <a:lin ang="18300000" scaled="0"/>
              </a:gradFill>
            </a:ln>
            <a:effectLst>
              <a:outerShdw blurRad="444500" dist="101600" dir="8100000" algn="tr" rotWithShape="0">
                <a:prstClr val="black">
                  <a:alpha val="30000"/>
                </a:prstClr>
              </a:outerShdw>
            </a:effectLst>
          </p:spPr>
          <p:txBody>
            <a:bodyPr vert="horz" wrap="square" lIns="128580" tIns="64290" rIns="128580" bIns="64290" numCol="1" anchor="t" anchorCtr="0" compatLnSpc="1"/>
            <a:lstStyle/>
            <a:p>
              <a:endParaRPr lang="zh-CN" altLang="en-US"/>
            </a:p>
          </p:txBody>
        </p:sp>
      </p:grpSp>
      <p:sp>
        <p:nvSpPr>
          <p:cNvPr id="64" name="TextBox 63"/>
          <p:cNvSpPr txBox="1"/>
          <p:nvPr/>
        </p:nvSpPr>
        <p:spPr>
          <a:xfrm>
            <a:off x="2180273" y="5128864"/>
            <a:ext cx="9113012" cy="957955"/>
          </a:xfrm>
          <a:prstGeom prst="rect">
            <a:avLst/>
          </a:prstGeom>
          <a:noFill/>
        </p:spPr>
        <p:txBody>
          <a:bodyPr wrap="square" rtlCol="0">
            <a:spAutoFit/>
          </a:bodyPr>
          <a:lstStyle/>
          <a:p>
            <a:pPr algn="ctr"/>
            <a:r>
              <a:rPr lang="zh-CN" altLang="en-US" sz="5625" b="1" dirty="0">
                <a:latin typeface="微软雅黑" panose="020B0503020204020204" pitchFamily="34" charset="-122"/>
                <a:ea typeface="微软雅黑" panose="020B0503020204020204" pitchFamily="34" charset="-122"/>
              </a:rPr>
              <a:t>感谢欣赏！</a:t>
            </a:r>
            <a:endParaRPr lang="zh-CN" altLang="en-US" sz="5625" b="1" dirty="0">
              <a:latin typeface="微软雅黑" panose="020B0503020204020204" pitchFamily="34" charset="-122"/>
              <a:ea typeface="微软雅黑" panose="020B0503020204020204" pitchFamily="34" charset="-122"/>
            </a:endParaRPr>
          </a:p>
        </p:txBody>
      </p:sp>
      <p:pic>
        <p:nvPicPr>
          <p:cNvPr id="2" name="图片 1" descr="矿安logo"/>
          <p:cNvPicPr>
            <a:picLocks noChangeAspect="1"/>
          </p:cNvPicPr>
          <p:nvPr/>
        </p:nvPicPr>
        <p:blipFill>
          <a:blip r:embed="rId1"/>
          <a:stretch>
            <a:fillRect/>
          </a:stretch>
        </p:blipFill>
        <p:spPr>
          <a:xfrm>
            <a:off x="5781040" y="2608580"/>
            <a:ext cx="1502410" cy="16522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up)">
                                      <p:cBhvr>
                                        <p:cTn id="7" dur="1000"/>
                                        <p:tgtEl>
                                          <p:spTgt spid="60"/>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p:cTn id="11" dur="1000" fill="hold"/>
                                        <p:tgtEl>
                                          <p:spTgt spid="61"/>
                                        </p:tgtEl>
                                        <p:attrNameLst>
                                          <p:attrName>ppt_w</p:attrName>
                                        </p:attrNameLst>
                                      </p:cBhvr>
                                      <p:tavLst>
                                        <p:tav tm="0">
                                          <p:val>
                                            <p:fltVal val="0"/>
                                          </p:val>
                                        </p:tav>
                                        <p:tav tm="100000">
                                          <p:val>
                                            <p:strVal val="#ppt_w"/>
                                          </p:val>
                                        </p:tav>
                                      </p:tavLst>
                                    </p:anim>
                                    <p:anim calcmode="lin" valueType="num">
                                      <p:cBhvr>
                                        <p:cTn id="12" dur="1000" fill="hold"/>
                                        <p:tgtEl>
                                          <p:spTgt spid="61"/>
                                        </p:tgtEl>
                                        <p:attrNameLst>
                                          <p:attrName>ppt_h</p:attrName>
                                        </p:attrNameLst>
                                      </p:cBhvr>
                                      <p:tavLst>
                                        <p:tav tm="0">
                                          <p:val>
                                            <p:fltVal val="0"/>
                                          </p:val>
                                        </p:tav>
                                        <p:tav tm="100000">
                                          <p:val>
                                            <p:strVal val="#ppt_h"/>
                                          </p:val>
                                        </p:tav>
                                      </p:tavLst>
                                    </p:anim>
                                    <p:animEffect transition="in" filter="fade">
                                      <p:cBhvr>
                                        <p:cTn id="13" dur="1000"/>
                                        <p:tgtEl>
                                          <p:spTgt spid="61"/>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4" grpId="0"/>
    </p:bldLst>
  </p:timing>
</p:sld>
</file>

<file path=ppt/tags/tag1.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2.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3.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4.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5.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6.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7.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8.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9.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0.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1.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2.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3.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4.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5.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6.xml><?xml version="1.0" encoding="utf-8"?>
<p:tagLst xmlns:p="http://schemas.openxmlformats.org/presentationml/2006/main">
  <p:tag name="KSO_WM_DIAGRAM_VIRTUALLY_FRAME" val="{&quot;height&quot;:279.0511023622047,&quot;left&quot;:418.6382677165354,&quot;top&quot;:165.438031496063,&quot;width&quot;:446.3177952755906}"/>
</p:tagLst>
</file>

<file path=ppt/tags/tag17.xml><?xml version="1.0" encoding="utf-8"?>
<p:tagLst xmlns:p="http://schemas.openxmlformats.org/presentationml/2006/main">
  <p:tag name="KSO_WM_DIAGRAM_VIRTUALLY_FRAME" val="{&quot;height&quot;:400.4788976377953,&quot;left&quot;:34.78661417322833,&quot;top&quot;:93.09165354330709,&quot;width&quot;:943.3079527559054}"/>
</p:tagLst>
</file>

<file path=ppt/tags/tag18.xml><?xml version="1.0" encoding="utf-8"?>
<p:tagLst xmlns:p="http://schemas.openxmlformats.org/presentationml/2006/main">
  <p:tag name="KSO_WM_DIAGRAM_VIRTUALLY_FRAME" val="{&quot;height&quot;:400.4788976377953,&quot;left&quot;:34.78661417322833,&quot;top&quot;:93.09165354330709,&quot;width&quot;:943.3079527559054}"/>
</p:tagLst>
</file>

<file path=ppt/tags/tag19.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0.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1.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2.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3.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4.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5.xml><?xml version="1.0" encoding="utf-8"?>
<p:tagLst xmlns:p="http://schemas.openxmlformats.org/presentationml/2006/main">
  <p:tag name="KSO_WM_DIAGRAM_VIRTUALLY_FRAME" val="{&quot;height&quot;:400.5608252660256,&quot;left&quot;:102.85133858267713,&quot;top&quot;:113.57295426153348,&quot;width&quot;:1083.2279829512024}"/>
</p:tagLst>
</file>

<file path=ppt/tags/tag26.xml><?xml version="1.0" encoding="utf-8"?>
<p:tagLst xmlns:p="http://schemas.openxmlformats.org/presentationml/2006/main">
  <p:tag name="ISPRING_PRESENTATION_TITLE" val="036"/>
  <p:tag name="ISPRING_RESOURCE_PATHS_HASH_PRESENTER" val="aca3dea48360795a2bc5dd7c84dbb710cfa96769"/>
  <p:tag name="commondata" val="eyJoZGlkIjoiMTQwZjNlNzQwMGE1YWNjNTM4MzRhMTNjNzk5MDQyOGIifQ=="/>
</p:tagLst>
</file>

<file path=ppt/theme/theme1.xml><?xml version="1.0" encoding="utf-8"?>
<a:theme xmlns:a="http://schemas.openxmlformats.org/drawingml/2006/main" name="第一PPT，www.1ppt.com">
  <a:themeElements>
    <a:clrScheme name="自定义 4">
      <a:dk1>
        <a:sysClr val="windowText" lastClr="000000"/>
      </a:dk1>
      <a:lt1>
        <a:sysClr val="window" lastClr="FFFFFF"/>
      </a:lt1>
      <a:dk2>
        <a:srgbClr val="373545"/>
      </a:dk2>
      <a:lt2>
        <a:srgbClr val="000000"/>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1567</Words>
  <Application>WPS 演示</Application>
  <PresentationFormat>自定义</PresentationFormat>
  <Paragraphs>76</Paragraphs>
  <Slides>10</Slides>
  <Notes>24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10</vt:i4>
      </vt:variant>
    </vt:vector>
  </HeadingPairs>
  <TitlesOfParts>
    <vt:vector size="30" baseType="lpstr">
      <vt:lpstr>Arial</vt:lpstr>
      <vt:lpstr>宋体</vt:lpstr>
      <vt:lpstr>Wingdings</vt:lpstr>
      <vt:lpstr>Calibri</vt:lpstr>
      <vt:lpstr>微软雅黑</vt:lpstr>
      <vt:lpstr>冬青黑体简体中文 W3</vt:lpstr>
      <vt:lpstr>Arial</vt:lpstr>
      <vt:lpstr>DFGothic-EB</vt:lpstr>
      <vt:lpstr>★日文毛笔</vt:lpstr>
      <vt:lpstr>Roboto</vt:lpstr>
      <vt:lpstr>Arial Unicode MS</vt:lpstr>
      <vt:lpstr>Calibri Light</vt:lpstr>
      <vt:lpstr>Lato Regular</vt:lpstr>
      <vt:lpstr>HelveticaNeue LT 43 LightEx</vt:lpstr>
      <vt:lpstr>FontAwesome</vt:lpstr>
      <vt:lpstr>方正超粗黑简体</vt:lpstr>
      <vt:lpstr>Franklin Gothic Book</vt:lpstr>
      <vt:lpstr>Segoe UI Emoji</vt:lpstr>
      <vt:lpstr>League Gothic Regular</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简洁蓝色工作总结</dc:title>
  <dc:creator/>
  <cp:keywords>第一PPT模板网：www.1ppt.com</cp:keywords>
  <cp:lastModifiedBy>Administrator</cp:lastModifiedBy>
  <cp:revision>4</cp:revision>
  <dcterms:created xsi:type="dcterms:W3CDTF">2016-09-13T15:23:00Z</dcterms:created>
  <dcterms:modified xsi:type="dcterms:W3CDTF">2024-06-29T07:23:40Z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5F710B6ABF384A1FB1F25D9E7F0F91BD_13</vt:lpwstr>
  </property>
  <property fmtid="{D5CDD505-2E9C-101B-9397-08002B2CF9AE}" pid="3" name="KSOProductBuildVer">
    <vt:lpwstr>2052-12.1.0.16929</vt:lpwstr>
  </property>
</Properties>
</file>