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8268" r:id="rId1"/>
    <p:sldMasterId id="2147518305" r:id="rId2"/>
  </p:sldMasterIdLst>
  <p:notesMasterIdLst>
    <p:notesMasterId r:id="rId3"/>
  </p:notesMasterIdLst>
  <p:sldIdLst>
    <p:sldId id="15575" r:id="rId4"/>
    <p:sldId id="15580" r:id="rId5"/>
    <p:sldId id="15584" r:id="rId6"/>
    <p:sldId id="15587" r:id="rId7"/>
    <p:sldId id="15590" r:id="rId8"/>
    <p:sldId id="15593" r:id="rId9"/>
    <p:sldId id="15596" r:id="rId10"/>
    <p:sldId id="15599" r:id="rId11"/>
    <p:sldId id="15602" r:id="rId12"/>
    <p:sldId id="15605" r:id="rId13"/>
    <p:sldId id="15608" r:id="rId14"/>
    <p:sldId id="15611" r:id="rId15"/>
    <p:sldId id="15614" r:id="rId16"/>
    <p:sldId id="15617" r:id="rId17"/>
    <p:sldId id="15620" r:id="rId18"/>
    <p:sldId id="15623" r:id="rId19"/>
    <p:sldId id="15626" r:id="rId20"/>
    <p:sldId id="15629" r:id="rId21"/>
    <p:sldId id="15632" r:id="rId22"/>
    <p:sldId id="15635" r:id="rId23"/>
    <p:sldId id="15638" r:id="rId24"/>
    <p:sldId id="15641" r:id="rId25"/>
    <p:sldId id="15644" r:id="rId26"/>
    <p:sldId id="15647" r:id="rId27"/>
    <p:sldId id="15650" r:id="rId28"/>
    <p:sldId id="1565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8269" r:id="rId1"/>
    <p:sldLayoutId id="2147518270" r:id="rId2"/>
    <p:sldLayoutId id="2147518271" r:id="rId3"/>
    <p:sldLayoutId id="2147518272" r:id="rId4"/>
    <p:sldLayoutId id="2147518273" r:id="rId5"/>
    <p:sldLayoutId id="2147518274" r:id="rId6"/>
    <p:sldLayoutId id="2147518275" r:id="rId7"/>
    <p:sldLayoutId id="2147518276" r:id="rId8"/>
    <p:sldLayoutId id="2147518277" r:id="rId9"/>
    <p:sldLayoutId id="2147518278" r:id="rId10"/>
    <p:sldLayoutId id="21475182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8306" r:id="rId1"/>
    <p:sldLayoutId id="2147518307" r:id="rId2"/>
    <p:sldLayoutId id="2147518308" r:id="rId3"/>
    <p:sldLayoutId id="2147518309" r:id="rId4"/>
    <p:sldLayoutId id="2147518310" r:id="rId5"/>
    <p:sldLayoutId id="2147518311" r:id="rId6"/>
    <p:sldLayoutId id="2147518312" r:id="rId7"/>
    <p:sldLayoutId id="2147518313" r:id="rId8"/>
    <p:sldLayoutId id="2147518314" r:id="rId9"/>
    <p:sldLayoutId id="2147518315" r:id="rId10"/>
    <p:sldLayoutId id="214751831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tags" Target="../tags/tag332.xml"/><Relationship Id="rId22" Type="http://schemas.openxmlformats.org/officeDocument/2006/relationships/tags" Target="../tags/tag333.xml"/><Relationship Id="rId23" Type="http://schemas.openxmlformats.org/officeDocument/2006/relationships/tags" Target="../tags/tag334.xml"/><Relationship Id="rId24" Type="http://schemas.openxmlformats.org/officeDocument/2006/relationships/tags" Target="../tags/tag335.xml"/><Relationship Id="rId25" Type="http://schemas.openxmlformats.org/officeDocument/2006/relationships/tags" Target="../tags/tag336.xml"/><Relationship Id="rId26" Type="http://schemas.openxmlformats.org/officeDocument/2006/relationships/tags" Target="../tags/tag337.xml"/><Relationship Id="rId27" Type="http://schemas.openxmlformats.org/officeDocument/2006/relationships/tags" Target="../tags/tag338.xml"/><Relationship Id="rId28" Type="http://schemas.openxmlformats.org/officeDocument/2006/relationships/tags" Target="../tags/tag339.xml"/><Relationship Id="rId29" Type="http://schemas.openxmlformats.org/officeDocument/2006/relationships/tags" Target="../tags/tag340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tags" Target="../tags/tag396.xml"/><Relationship Id="rId18" Type="http://schemas.openxmlformats.org/officeDocument/2006/relationships/tags" Target="../tags/tag397.xml"/><Relationship Id="rId19" Type="http://schemas.openxmlformats.org/officeDocument/2006/relationships/tags" Target="../tags/tag398.xml"/><Relationship Id="rId20" Type="http://schemas.openxmlformats.org/officeDocument/2006/relationships/tags" Target="../tags/tag399.xml"/><Relationship Id="rId21" Type="http://schemas.openxmlformats.org/officeDocument/2006/relationships/tags" Target="../tags/tag400.xml"/><Relationship Id="rId22" Type="http://schemas.openxmlformats.org/officeDocument/2006/relationships/tags" Target="../tags/tag401.xml"/><Relationship Id="rId23" Type="http://schemas.openxmlformats.org/officeDocument/2006/relationships/tags" Target="../tags/tag402.xml"/><Relationship Id="rId24" Type="http://schemas.openxmlformats.org/officeDocument/2006/relationships/tags" Target="../tags/tag403.xml"/><Relationship Id="rId25" Type="http://schemas.openxmlformats.org/officeDocument/2006/relationships/tags" Target="../tags/tag404.xml"/><Relationship Id="rId26" Type="http://schemas.openxmlformats.org/officeDocument/2006/relationships/tags" Target="../tags/tag405.xml"/><Relationship Id="rId27" Type="http://schemas.openxmlformats.org/officeDocument/2006/relationships/tags" Target="../tags/tag406.xml"/><Relationship Id="rId28" Type="http://schemas.openxmlformats.org/officeDocument/2006/relationships/tags" Target="../tags/tag407.xml"/><Relationship Id="rId29" Type="http://schemas.openxmlformats.org/officeDocument/2006/relationships/tags" Target="../tags/tag408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初中生写作创作与表达能力培养的教学方法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42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7849870" y="389191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7215505" y="381698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7945120" y="389191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教学方法的注意事项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47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4658360" y="389191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4023995" y="381698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4753610" y="389191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教学方法的运用与实施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2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306260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242824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315785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教学方法的分类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7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625411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561975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634936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写作创作教学方法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62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9445625" y="1915795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6"/>
            </p:custDataLst>
          </p:nvPr>
        </p:nvSpPr>
        <p:spPr>
          <a:xfrm>
            <a:off x="8811260" y="1840865"/>
            <a:ext cx="628650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7"/>
            </p:custDataLst>
          </p:nvPr>
        </p:nvSpPr>
        <p:spPr>
          <a:xfrm>
            <a:off x="9540875" y="1915795"/>
            <a:ext cx="2411730" cy="11811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表达能力培养的教学方法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教学方法的分类</a:t>
            </a:r>
            <a:endParaRPr altLang="en-US" lang="zh-CN"/>
          </a:p>
        </p:txBody>
      </p:sp>
      <p:sp>
        <p:nvSpPr>
          <p:cNvPr id="1049002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传统教学法</a:t>
            </a:r>
            <a:endParaRPr altLang="en-US" lang="zh-CN"/>
          </a:p>
        </p:txBody>
      </p:sp>
      <p:sp>
        <p:nvSpPr>
          <p:cNvPr id="10490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定义：以教师讲授为主，学生被动接受知识的教学方法。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缺点：忽视学生的个体差异和主动性，容易造成学生学习动力不足。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应用场景：适用于基础知识的学习和巩固，但不适用于创新性和实践性较强的内容。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优点：知识传授系统性强，有利于大面积提高学生知识水平。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创新教学法</a:t>
            </a:r>
            <a:endParaRPr altLang="en-US" lang="zh-CN"/>
          </a:p>
        </p:txBody>
      </p:sp>
      <p:sp>
        <p:nvSpPr>
          <p:cNvPr id="1049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定义：创新教学法是一种注重培养学生的创新思维和创造力的教学方法。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实施方式：采用项目式学习、翻转课堂、合作学习等教学方式，引导学生自主学习、合作学习和探究学习。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优势：能够激发学生的学习兴趣，培养学生的创新思维和创造力，提高学生的学习效果。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特点：强调学生的主动性和创造性，鼓励学生自主探索、发现和解决问题。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混合教学法</a:t>
            </a:r>
            <a:endParaRPr altLang="en-US" lang="zh-CN"/>
          </a:p>
        </p:txBody>
      </p:sp>
      <p:sp>
        <p:nvSpPr>
          <p:cNvPr id="10491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实施方式：根据教学内容和学生特点选择合适的教学方法和手段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优势：可以充分发挥教师的主导作用和学生的主体作用，提高学生的学习兴趣和积极性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定义：结合传统教学和在线教学的优势，实现线下线上有机结合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目的：提高教学效果和学生学习效果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写作创作教学方法</a:t>
            </a:r>
            <a:endParaRPr altLang="en-US" lang="zh-CN"/>
          </a:p>
        </p:txBody>
      </p:sp>
      <p:sp>
        <p:nvSpPr>
          <p:cNvPr id="1049248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激发创作灵感</a:t>
            </a:r>
            <a:endParaRPr altLang="en-US" lang="zh-CN"/>
          </a:p>
        </p:txBody>
      </p:sp>
      <p:sp>
        <p:nvSpPr>
          <p:cNvPr id="10492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引导观察：引导学生观察生活，从生活中汲取创作素材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创设情境：通过情境创设激发学生的创作灵感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鼓励想象：鼓励学生大胆想象，拓展创作空间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分享交流：组织学生分享交流，互相启发灵感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教授写作技巧</a:t>
            </a:r>
            <a:endParaRPr altLang="en-US" lang="zh-CN"/>
          </a:p>
        </p:txBody>
      </p:sp>
      <p:sp>
        <p:nvSpPr>
          <p:cNvPr id="10493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教授学生如何构思文章结构，包括开头、中间和结尾的布局。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教授学生如何运用语言和修辞手法，使文章表达更生动、形象。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教授学生如何进行写作实践，通过多写多练提高写作能力。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教授学生如何修改文章，通过反复推敲和修改提高文章质量。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范文解析与模仿</a:t>
            </a:r>
            <a:endParaRPr altLang="en-US" lang="zh-CN"/>
          </a:p>
        </p:txBody>
      </p:sp>
      <p:sp>
        <p:nvSpPr>
          <p:cNvPr id="10493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选取适合学生的范文，进行深入解析，让学生理解文章结构和语言特点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指导学生模仿范文进行写作，培养语言表达能力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鼓励学生创新，在模仿的基础上发挥自己的想象力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通过范文解析和模仿，提高学生的写作兴趣和自信心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写作实践与反馈</a:t>
            </a:r>
            <a:endParaRPr altLang="en-US" lang="zh-CN"/>
          </a:p>
        </p:txBody>
      </p:sp>
      <p:sp>
        <p:nvSpPr>
          <p:cNvPr id="10494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写作任务布置：设计多样化的写作任务，激发学生的创作兴趣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写作指导：提供有针对性的指导和建议，帮助学生提高写作水平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写作反馈：及时给予学生反馈和评价，引导学生不断改进和提升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分享交流：鼓励学生分享作品和交流心得，促进互相学习和进步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表达能力培养的教学方法</a:t>
            </a:r>
            <a:endParaRPr altLang="en-US" lang="zh-CN"/>
          </a:p>
        </p:txBody>
      </p:sp>
      <p:sp>
        <p:nvSpPr>
          <p:cNvPr id="104949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口语表达训练</a:t>
            </a:r>
            <a:endParaRPr altLang="en-US" lang="zh-CN"/>
          </a:p>
        </p:txBody>
      </p:sp>
      <p:sp>
        <p:nvSpPr>
          <p:cNvPr id="10495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朗读训练：通过朗读课文、诗歌等材料，培养学生的语感和语音、语调的准确性。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口头作文：组织学生进行口头作文，提高学生的思维能力和表达能力。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小组讨论：通过小组讨论的形式，鼓励学生发表自己的观点和看法，提高学生的口语表达能力和沟通技巧。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角色扮演：通过角色扮演的方式，让学生模拟不同情境下的口语表达，提高其应对能力和表达能力。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听力理解训练</a:t>
            </a:r>
            <a:endParaRPr altLang="en-US" lang="zh-CN"/>
          </a:p>
        </p:txBody>
      </p:sp>
      <p:sp>
        <p:nvSpPr>
          <p:cNvPr id="10495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目的：提高学生的听力理解能力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方法：选择合适的听力材料，如新闻、故事、演讲等，并设计相关问题让学生回答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作用：帮助学生理解听力材料中的信息，提高他们的听力水平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注意事项：根据学生的实际情况选择合适的听力材料，并逐步提高难度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阅读理解训练</a:t>
            </a:r>
            <a:endParaRPr altLang="en-US" lang="zh-CN"/>
          </a:p>
        </p:txBody>
      </p:sp>
      <p:sp>
        <p:nvSpPr>
          <p:cNvPr id="10496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技巧：教授学生阅读技巧，如略读、精读、归纳总结等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目的：提高学生的阅读理解能力，培养其分析、判断和推理能力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方法：选择适合初中生水平的阅读材料，引导学生阅读并回答问题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评估：对学生的阅读理解能力进行评估，根据评估结果调整教学方法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写作实践与反馈</a:t>
            </a:r>
            <a:endParaRPr altLang="en-US" lang="zh-CN"/>
          </a:p>
        </p:txBody>
      </p:sp>
      <p:sp>
        <p:nvSpPr>
          <p:cNvPr id="1049702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写作实践：通过写作练习、作文训练等方式提高学生的写作能力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06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反馈机制：教师对学生的写作进行及时评价和指导，帮助学生改进和提高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教学方法的运用与实施</a:t>
            </a:r>
            <a:endParaRPr altLang="en-US" lang="zh-CN"/>
          </a:p>
        </p:txBody>
      </p:sp>
      <p:sp>
        <p:nvSpPr>
          <p:cNvPr id="104974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针对不同学生的特点选择合适的教学方法</a:t>
            </a:r>
            <a:endParaRPr altLang="en-US" lang="zh-CN"/>
          </a:p>
        </p:txBody>
      </p:sp>
      <p:sp>
        <p:nvSpPr>
          <p:cNvPr id="10497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针对不同学生的个性特点，采用不同的教学方法，激发他们的学习兴趣和动力。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根据学生的学习能力和水平，采用分层教学的方法，满足不同层次学生的需求。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针对学生的学习风格和偏好，采用多样化的教学方法，如小组讨论、角色扮演、案例分析等，提高学生的学习效果。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针对学生的学习需求和目标，采用有针对性的教学方法，如写作指导、口语训练、阅读理解等，提高学生的写作创作与表达能力。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结合教材内容进行教学方法的调整和优化</a:t>
            </a:r>
            <a:endParaRPr altLang="en-US" lang="zh-CN"/>
          </a:p>
        </p:txBody>
      </p:sp>
      <p:sp>
        <p:nvSpPr>
          <p:cNvPr id="10498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深入分析教材，根据教材特点选择合适的教学方法。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及时反馈教学效果，对教学方法进行持续优化和改进。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注重教学方法的多样性和综合性，提高学生的学习兴趣和积极性。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结合学生的实际情况，对教学方法进行个性化调整。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注重教学过程中的互动与反馈</a:t>
            </a:r>
            <a:endParaRPr altLang="en-US" lang="zh-CN"/>
          </a:p>
        </p:txBody>
      </p:sp>
      <p:sp>
        <p:nvSpPr>
          <p:cNvPr id="10499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反馈：及时给予学生写作上的指导和建议，帮助他们改进和提高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互动：鼓励学生积极参与课堂讨论，提出问题和建议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小组合作：组织学生进行小组讨论和合作写作，培养协作能力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利用信息技术：利用多媒体和网络资源，丰富教学手段，提高学生的学习兴趣和参与度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教学方法的评估与改进</a:t>
            </a:r>
            <a:endParaRPr altLang="en-US" lang="zh-CN"/>
          </a:p>
        </p:txBody>
      </p:sp>
      <p:sp>
        <p:nvSpPr>
          <p:cNvPr id="10499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教学方法的创新：不断探索新的教学方法，结合学生实际情况，进行创新。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教学方法的有效性评估：通过考试成绩、作品评价等方式，对教学方法的效果进行评估。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教学方法的改进：根据评估结果，对教学方法进行改进，提高教学效果。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教学方法的推广：将优秀的教学方法推广到更多的学校和班级，提高教学质量。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教学方法的注意事项</a:t>
            </a:r>
            <a:endParaRPr altLang="en-US" lang="zh-CN"/>
          </a:p>
        </p:txBody>
      </p:sp>
      <p:sp>
        <p:nvSpPr>
          <p:cNvPr id="105003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教学方法应符合学生的认知规律和心理特点</a:t>
            </a:r>
            <a:endParaRPr altLang="en-US" lang="zh-CN"/>
          </a:p>
        </p:txBody>
      </p:sp>
      <p:sp>
        <p:nvSpPr>
          <p:cNvPr id="10500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了解学生的认知发展阶段，选择合适的教学方法。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关注学生的兴趣和需求，激发学生的写作兴趣。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根据学生的个性差异，采用多样化的教学方法。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结合学生的生活经验，引导学生观察和思考。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教学方法应注重培养学生的思维能力和创造力</a:t>
            </a:r>
            <a:endParaRPr altLang="en-US" lang="zh-CN"/>
          </a:p>
        </p:txBody>
      </p:sp>
      <p:sp>
        <p:nvSpPr>
          <p:cNvPr id="10501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鼓励学生独立思考，培养批判性思维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强调写作实践，提高学生的写作技巧和表达能力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激发学生的创造力，培养创新思维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引导学生发现和解决问题，培养解决问题的能力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教学方法应注重培养学生的自主学习能力和合作精神</a:t>
            </a:r>
            <a:endParaRPr altLang="en-US" lang="zh-CN"/>
          </a:p>
        </p:txBody>
      </p:sp>
      <p:sp>
        <p:nvSpPr>
          <p:cNvPr id="10502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自主学习能力：鼓励学生独立思考，培养自学能力，使学生能够自主发现问题、解决问题。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合作精神：通过小组讨论、合作学习等方式，培养学生的团队协作能力，提高沟通交流能力。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激发兴趣：采用多样化的教学方法，激发学生的学习兴趣，增强学习动力。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因材施教：针对不同学生的特点，采用个性化的教学方法，发挥学生的特长和优势。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70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5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5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5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5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5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1_1"/>
  <p:tag name="KSO_WM_DIAGRAM_VERSION" val="3"/>
  <p:tag name="KSO_WM_UNIT_PRESET_TEXT" val="添加目录标题"/>
  <p:tag name="KSO_WM_DIAGRAM_COLOR_TRICK" val="1"/>
  <p:tag name="KSO_WM_DIAGRAM_COLOR_TEXT_CAN_REMOVE" val="n"/>
  <p:tag name="KSO_WM_UNIT_VALUE" val="27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5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5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SLIDE_ID" val="custom2023027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6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221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60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299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367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4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423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2023-12-31T17:13:07Z</dcterms:created>
  <dcterms:modified xsi:type="dcterms:W3CDTF">2023-12-31T17:13:07Z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7f76c452412c4549b84e746194a90883_21</vt:lpwstr>
  </property>
</Properties>
</file>