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6" r:id="rId5"/>
    <p:sldId id="270" r:id="rId6"/>
    <p:sldId id="273" r:id="rId7"/>
    <p:sldId id="276" r:id="rId8"/>
    <p:sldId id="279" r:id="rId9"/>
    <p:sldId id="282" r:id="rId10"/>
    <p:sldId id="285" r:id="rId11"/>
    <p:sldId id="288" r:id="rId12"/>
    <p:sldId id="291" r:id="rId13"/>
    <p:sldId id="294" r:id="rId14"/>
    <p:sldId id="297" r:id="rId15"/>
    <p:sldId id="300" r:id="rId16"/>
    <p:sldId id="303" r:id="rId17"/>
    <p:sldId id="306" r:id="rId18"/>
    <p:sldId id="309" r:id="rId19"/>
    <p:sldId id="312" r:id="rId20"/>
    <p:sldId id="315" r:id="rId21"/>
    <p:sldId id="318" r:id="rId22"/>
    <p:sldId id="321" r:id="rId23"/>
    <p:sldId id="324" r:id="rId24"/>
    <p:sldId id="327" r:id="rId25"/>
    <p:sldId id="330" r:id="rId26"/>
    <p:sldId id="333" r:id="rId27"/>
    <p:sldId id="336" r:id="rId28"/>
    <p:sldId id="339" r:id="rId29"/>
    <p:sldId id="342" r:id="rId30"/>
    <p:sldId id="345"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0" name="幻灯片图像占位符 1"/>
          <p:cNvSpPr>
            <a:spLocks noChangeAspect="1" noRot="1" noGrp="1"/>
          </p:cNvSpPr>
          <p:nvPr>
            <p:ph type="sldImg" idx="2"/>
          </p:nvPr>
        </p:nvSpPr>
        <p:spPr/>
      </p:sp>
      <p:sp>
        <p:nvSpPr>
          <p:cNvPr id="1048612"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slideLayout" Target="../slideLayouts/slideLayout14.xml"/><Relationship Id="rId19"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tags" Target="../tags/tag132.xml"/><Relationship Id="rId14" Type="http://schemas.openxmlformats.org/officeDocument/2006/relationships/tags" Target="../tags/tag133.xml"/><Relationship Id="rId15" Type="http://schemas.openxmlformats.org/officeDocument/2006/relationships/tags" Target="../tags/tag134.xml"/><Relationship Id="rId16" Type="http://schemas.openxmlformats.org/officeDocument/2006/relationships/tags" Target="../tags/tag135.xml"/><Relationship Id="rId17" Type="http://schemas.openxmlformats.org/officeDocument/2006/relationships/tags" Target="../tags/tag136.xml"/><Relationship Id="rId18" Type="http://schemas.openxmlformats.org/officeDocument/2006/relationships/tags" Target="../tags/tag137.xml"/><Relationship Id="rId19" Type="http://schemas.openxmlformats.org/officeDocument/2006/relationships/tags" Target="../tags/tag138.xml"/><Relationship Id="rId20" Type="http://schemas.openxmlformats.org/officeDocument/2006/relationships/tags" Target="../tags/tag139.xml"/><Relationship Id="rId21" Type="http://schemas.openxmlformats.org/officeDocument/2006/relationships/tags" Target="../tags/tag140.xml"/><Relationship Id="rId22" Type="http://schemas.openxmlformats.org/officeDocument/2006/relationships/tags" Target="../tags/tag141.xml"/><Relationship Id="rId23" Type="http://schemas.openxmlformats.org/officeDocument/2006/relationships/tags" Target="../tags/tag142.xml"/><Relationship Id="rId24" Type="http://schemas.openxmlformats.org/officeDocument/2006/relationships/tags" Target="../tags/tag143.xml"/><Relationship Id="rId25" Type="http://schemas.openxmlformats.org/officeDocument/2006/relationships/tags" Target="../tags/tag144.xml"/><Relationship Id="rId26" Type="http://schemas.openxmlformats.org/officeDocument/2006/relationships/tags" Target="../tags/tag145.xml"/><Relationship Id="rId27" Type="http://schemas.openxmlformats.org/officeDocument/2006/relationships/tags" Target="../tags/tag146.xml"/><Relationship Id="rId28" Type="http://schemas.openxmlformats.org/officeDocument/2006/relationships/tags" Target="../tags/tag147.xml"/><Relationship Id="rId29" Type="http://schemas.openxmlformats.org/officeDocument/2006/relationships/tags" Target="../tags/tag148.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tags" Target="../tags/tag165.xml"/><Relationship Id="rId18" Type="http://schemas.openxmlformats.org/officeDocument/2006/relationships/tags" Target="../tags/tag166.xml"/><Relationship Id="rId19" Type="http://schemas.openxmlformats.org/officeDocument/2006/relationships/tags" Target="../tags/tag167.xml"/><Relationship Id="rId2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tags" Target="../tags/tag184.xml"/><Relationship Id="rId18" Type="http://schemas.openxmlformats.org/officeDocument/2006/relationships/tags" Target="../tags/tag185.xml"/><Relationship Id="rId19" Type="http://schemas.openxmlformats.org/officeDocument/2006/relationships/tags" Target="../tags/tag186.xml"/><Relationship Id="rId20" Type="http://schemas.openxmlformats.org/officeDocument/2006/relationships/tags" Target="../tags/tag187.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tags" Target="../tags/tag250.xml"/><Relationship Id="rId14" Type="http://schemas.openxmlformats.org/officeDocument/2006/relationships/tags" Target="../tags/tag251.xml"/><Relationship Id="rId15" Type="http://schemas.openxmlformats.org/officeDocument/2006/relationships/tags" Target="../tags/tag252.xml"/><Relationship Id="rId16" Type="http://schemas.openxmlformats.org/officeDocument/2006/relationships/tags" Target="../tags/tag253.xml"/><Relationship Id="rId17" Type="http://schemas.openxmlformats.org/officeDocument/2006/relationships/tags" Target="../tags/tag254.xml"/><Relationship Id="rId18" Type="http://schemas.openxmlformats.org/officeDocument/2006/relationships/tags" Target="../tags/tag255.xml"/><Relationship Id="rId19" Type="http://schemas.openxmlformats.org/officeDocument/2006/relationships/tags" Target="../tags/tag256.xml"/><Relationship Id="rId20" Type="http://schemas.openxmlformats.org/officeDocument/2006/relationships/tags" Target="../tags/tag257.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tags" Target="../tags/tag301.xml"/><Relationship Id="rId14" Type="http://schemas.openxmlformats.org/officeDocument/2006/relationships/tags" Target="../tags/tag302.xml"/><Relationship Id="rId15" Type="http://schemas.openxmlformats.org/officeDocument/2006/relationships/tags" Target="../tags/tag303.xml"/><Relationship Id="rId16" Type="http://schemas.openxmlformats.org/officeDocument/2006/relationships/tags" Target="../tags/tag30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数字校园的科技孵化与创新教育</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2"/>
          <p:cNvSpPr>
            <a:spLocks noGrp="1"/>
          </p:cNvSpPr>
          <p:nvPr>
            <p:ph type="title" idx="1"/>
            <p:custDataLst>
              <p:tags r:id="rId1"/>
            </p:custDataLst>
          </p:nvPr>
        </p:nvSpPr>
        <p:spPr/>
        <p:txBody>
          <a:bodyPr>
            <a:normAutofit fontScale="99259"/>
          </a:bodyPr>
          <a:p>
            <a:r>
              <a:rPr altLang="en-US" lang="zh-CN"/>
              <a:t>目录</a:t>
            </a:r>
            <a:endParaRPr altLang="en-US" lang="zh-CN"/>
          </a:p>
        </p:txBody>
      </p:sp>
      <p:sp>
        <p:nvSpPr>
          <p:cNvPr id="1048806" name="序号"/>
          <p:cNvSpPr txBox="1"/>
          <p:nvPr>
            <p:custDataLst>
              <p:tags r:id="rId2"/>
            </p:custDataLst>
          </p:nvPr>
        </p:nvSpPr>
        <p:spPr>
          <a:xfrm>
            <a:off x="598712"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37971"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51837"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761243"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3300174" y="3190865"/>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数字校园的科技孵化</a:t>
            </a:r>
            <a:endParaRPr altLang="en-US" dirty="0" lang="zh-CN"/>
          </a:p>
        </p:txBody>
      </p:sp>
      <p:cxnSp>
        <p:nvCxnSpPr>
          <p:cNvPr id="3145777" name="直接连接符 50"/>
          <p:cNvCxnSpPr>
            <a:cxnSpLocks/>
          </p:cNvCxnSpPr>
          <p:nvPr>
            <p:custDataLst>
              <p:tags r:id="rId7"/>
            </p:custDataLst>
          </p:nvPr>
        </p:nvCxnSpPr>
        <p:spPr>
          <a:xfrm>
            <a:off x="3114368"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923774"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5462986"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创新教育的理念与实践</a:t>
            </a:r>
            <a:endParaRPr altLang="en-US" dirty="0" lang="zh-CN"/>
          </a:p>
        </p:txBody>
      </p:sp>
      <p:cxnSp>
        <p:nvCxnSpPr>
          <p:cNvPr id="3145779" name="直接连接符 55"/>
          <p:cNvCxnSpPr>
            <a:cxnSpLocks/>
          </p:cNvCxnSpPr>
          <p:nvPr>
            <p:custDataLst>
              <p:tags r:id="rId10"/>
            </p:custDataLst>
          </p:nvPr>
        </p:nvCxnSpPr>
        <p:spPr>
          <a:xfrm>
            <a:off x="5276899"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7086305"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7625190" y="3190865"/>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科技孵化与创新教育的融合</a:t>
            </a:r>
            <a:endParaRPr altLang="en-US" dirty="0" lang="zh-CN"/>
          </a:p>
        </p:txBody>
      </p:sp>
      <p:cxnSp>
        <p:nvCxnSpPr>
          <p:cNvPr id="3145781" name="直接连接符 60"/>
          <p:cNvCxnSpPr>
            <a:cxnSpLocks/>
          </p:cNvCxnSpPr>
          <p:nvPr>
            <p:custDataLst>
              <p:tags r:id="rId13"/>
            </p:custDataLst>
          </p:nvPr>
        </p:nvCxnSpPr>
        <p:spPr>
          <a:xfrm>
            <a:off x="7439430"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9248835"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9788002" y="2943582"/>
            <a:ext cx="1805287" cy="1802849"/>
          </a:xfrm>
          <a:prstGeom prst="rect"/>
          <a:noFill/>
        </p:spPr>
        <p:txBody>
          <a:bodyPr anchor="t" bIns="0" lIns="0" rIns="0" rtlCol="0" tIns="0" wrap="square">
            <a:normAutofit fontScale="100000"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数字校园科技孵化与创新教育的未来发展</a:t>
            </a:r>
            <a:endParaRPr altLang="en-US" dirty="0" lang="zh-CN"/>
          </a:p>
        </p:txBody>
      </p:sp>
      <p:cxnSp>
        <p:nvCxnSpPr>
          <p:cNvPr id="3145783" name="直接连接符 65"/>
          <p:cNvCxnSpPr>
            <a:cxnSpLocks/>
          </p:cNvCxnSpPr>
          <p:nvPr>
            <p:custDataLst>
              <p:tags r:id="rId16"/>
            </p:custDataLst>
          </p:nvPr>
        </p:nvCxnSpPr>
        <p:spPr>
          <a:xfrm>
            <a:off x="9601960"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4" name="文本占位符 1"/>
          <p:cNvSpPr>
            <a:spLocks noGrp="1"/>
          </p:cNvSpPr>
          <p:nvPr>
            <p:ph type="body" idx="2"/>
            <p:custDataLst>
              <p:tags r:id="rId1"/>
            </p:custDataLst>
          </p:nvPr>
        </p:nvSpPr>
        <p:spPr/>
        <p:txBody>
          <a:bodyPr/>
          <a:p>
            <a:r>
              <a:rPr altLang="en-US" lang="zh-CN"/>
              <a:t>PART ONE</a:t>
            </a:r>
            <a:endParaRPr altLang="en-US" lang="zh-CN"/>
          </a:p>
        </p:txBody>
      </p:sp>
      <p:sp>
        <p:nvSpPr>
          <p:cNvPr id="1048856" name="标题 2"/>
          <p:cNvSpPr>
            <a:spLocks noGrp="1"/>
          </p:cNvSpPr>
          <p:nvPr>
            <p:ph type="title" idx="1"/>
            <p:custDataLst>
              <p:tags r:id="rId2"/>
            </p:custDataLst>
          </p:nvPr>
        </p:nvSpPr>
        <p:spPr/>
        <p:txBody>
          <a:bodyPr>
            <a:normAutofit fontScale="93704"/>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898"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0" name="标题 2"/>
          <p:cNvSpPr>
            <a:spLocks noGrp="1"/>
          </p:cNvSpPr>
          <p:nvPr>
            <p:ph type="title" idx="1"/>
            <p:custDataLst>
              <p:tags r:id="rId2"/>
            </p:custDataLst>
          </p:nvPr>
        </p:nvSpPr>
        <p:spPr/>
        <p:txBody>
          <a:bodyPr>
            <a:normAutofit fontScale="93704"/>
          </a:bodyPr>
          <a:p>
            <a:r>
              <a:rPr altLang="en-US" lang="zh-CN"/>
              <a:t>数字校园的科技孵化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0" name="内容占位符 1"/>
          <p:cNvSpPr>
            <a:spLocks noGrp="1"/>
          </p:cNvSpPr>
          <p:nvPr>
            <p:ph idx="4"/>
          </p:nvPr>
        </p:nvSpPr>
        <p:spPr/>
        <p:txBody>
          <a:bodyPr>
            <a:normAutofit fontScale="47500"/>
          </a:bodyPr>
          <a:p>
            <a:r>
              <a:rPr altLang="en-US" lang="zh-CN"/>
              <a:t>科技孵化的定义：通过提供资金、技术支持、培训等资源，帮助初创企业或项目成长并实现商业化的过程。</a:t>
            </a:r>
            <a:endParaRPr altLang="en-US" lang="zh-CN"/>
          </a:p>
          <a:p>
            <a:r>
              <a:rPr altLang="en-US" lang="zh-CN"/>
              <a:t>科技孵化的意义：促进科技创新，推动产业升级，提高国家竞争力，培养创新人才，促进经济发展。  以下是用户提供的信息和标题： 我正在写一份主题为“数字校园的科技孵化与创新教育”的PPT,现在准备介绍“数字校园的科技孵化”,请帮我生成“科技孵化的目标与任务”为标题的内容 科技孵化的目标与任务</a:t>
            </a:r>
            <a:endParaRPr altLang="en-US" lang="zh-CN"/>
          </a:p>
          <a:p>
            <a:pPr lvl="1"/>
            <a:r>
              <a:rPr altLang="en-US" lang="zh-CN"/>
              <a:t>以下是用户提供的信息和标题：</a:t>
            </a:r>
            <a:endParaRPr altLang="en-US" lang="zh-CN"/>
          </a:p>
          <a:p>
            <a:pPr lvl="1"/>
            <a:r>
              <a:rPr altLang="en-US" lang="zh-CN"/>
              <a:t>我正在写一份主题为“数字校园的科技孵化与创新教育”的PPT,现在准备介绍“数字校园的科技孵化”,请帮我生成“科技孵化的目标与任务”为标题的内容</a:t>
            </a:r>
            <a:endParaRPr altLang="en-US" lang="zh-CN"/>
          </a:p>
          <a:p>
            <a:pPr lvl="1"/>
            <a:r>
              <a:rPr altLang="en-US" lang="zh-CN"/>
              <a:t>科技孵化的目标与任务</a:t>
            </a:r>
            <a:endParaRPr altLang="en-US" lang="zh-CN"/>
          </a:p>
          <a:p>
            <a:r>
              <a:rPr altLang="en-US" lang="zh-CN"/>
              <a:t>目标：培养创新人才，推动科技成果转化，促进产业升级。</a:t>
            </a:r>
            <a:endParaRPr altLang="en-US" lang="zh-CN"/>
          </a:p>
          <a:p>
            <a:r>
              <a:rPr altLang="en-US" lang="zh-CN"/>
              <a:t>任务：提供资金、技术支持、培训等资源，帮助初创企业或项目成长并实现商业化。  以下是用户提供的信息和标题： 我正在写一份主题为“数字校园的科技孵化与创新教育”的PPT,现在准备介绍“数字校园的科技孵化”,请帮我生成“科技孵化的实施过程”为标题的内容 科技孵化的实施过程</a:t>
            </a:r>
            <a:endParaRPr altLang="en-US" lang="zh-CN"/>
          </a:p>
          <a:p>
            <a:pPr lvl="1"/>
            <a:r>
              <a:rPr altLang="en-US" lang="zh-CN"/>
              <a:t>以下是用户提供的信息和标题：</a:t>
            </a:r>
            <a:endParaRPr altLang="en-US" lang="zh-CN"/>
          </a:p>
          <a:p>
            <a:pPr lvl="1"/>
            <a:r>
              <a:rPr altLang="en-US" lang="zh-CN"/>
              <a:t>我正在写一份主题为“数字校园的科技孵化与创新教育”的PPT,现在准备介绍“数字校园的科技孵化”,请帮我生成“科技孵化的实施过程”为标题的内容</a:t>
            </a:r>
            <a:endParaRPr altLang="en-US" lang="zh-CN"/>
          </a:p>
          <a:p>
            <a:pPr lvl="1"/>
            <a:r>
              <a:rPr altLang="en-US" lang="zh-CN"/>
              <a:t>科技孵化的实施过程</a:t>
            </a:r>
            <a:endParaRPr altLang="en-US" lang="zh-CN"/>
          </a:p>
          <a:p>
            <a:r>
              <a:rPr altLang="en-US" lang="zh-CN"/>
              <a:t>确定孵化对象：筛选具有潜力的初创企业或项目。</a:t>
            </a:r>
            <a:endParaRPr altLang="en-US" lang="zh-CN"/>
          </a:p>
          <a:p>
            <a:r>
              <a:rPr altLang="en-US" lang="zh-CN"/>
              <a:t>提供资源支持：提供资金、技术支持、培训等资源。</a:t>
            </a:r>
            <a:endParaRPr altLang="en-US" lang="zh-CN"/>
          </a:p>
          <a:p>
            <a:r>
              <a:rPr altLang="en-US" lang="zh-CN"/>
              <a:t>监控与评估：对孵化过程进行监控和评估，确保孵化效果。</a:t>
            </a:r>
            <a:endParaRPr altLang="en-US" lang="zh-CN"/>
          </a:p>
          <a:p>
            <a:r>
              <a:rPr altLang="en-US" lang="zh-CN"/>
              <a:t>毕业与退出：孵化成功后，帮助企业或项目实现商业化，退出孵化。  以下是用户提供的信息和标题： 我正在写一份主题为“数字校园的科技孵化与创新教育”的PPT,现在准备介绍“数字校园的科技孵化”,请帮我生成“科技孵化的优势与挑战”为标题的内容 科技孵化的优势与挑战</a:t>
            </a:r>
            <a:endParaRPr altLang="en-US" lang="zh-CN"/>
          </a:p>
          <a:p>
            <a:pPr lvl="1"/>
            <a:r>
              <a:rPr altLang="en-US" lang="zh-CN"/>
              <a:t>以下是用户提供的信息和标题：</a:t>
            </a:r>
            <a:endParaRPr altLang="en-US" lang="zh-CN"/>
          </a:p>
          <a:p>
            <a:pPr lvl="1"/>
            <a:r>
              <a:rPr altLang="en-US" lang="zh-CN"/>
              <a:t>我正在写一份主题为“数字校园的科技孵化与创新教育”的PPT,现在准备介绍“数字校园的科技孵化”,请帮我生成“科技孵化的优势与挑战”为标题的内容</a:t>
            </a:r>
            <a:endParaRPr altLang="en-US" lang="zh-CN"/>
          </a:p>
          <a:p>
            <a:pPr lvl="1"/>
            <a:r>
              <a:rPr altLang="en-US" lang="zh-CN"/>
              <a:t>科技孵化的优势与挑战</a:t>
            </a:r>
            <a:endParaRPr altLang="en-US" lang="zh-CN"/>
          </a:p>
          <a:p>
            <a:r>
              <a:rPr altLang="en-US" lang="zh-CN"/>
              <a:t>优势：提供全方位的支持，包括资金、技术支持、培训等资源；有助于初创企业或项目快速成长并实现商业化；培养创新人才，推动科技成果转化，促进产业升级。</a:t>
            </a:r>
            <a:endParaRPr altLang="en-US" lang="zh-CN"/>
          </a:p>
          <a:p>
            <a:r>
              <a:rPr altLang="en-US" lang="zh-CN"/>
              <a:t>挑战：如何筛选具有潜力的初创企业或项目；如何提供有效的资源支持；如何监控和评估孵化效果；如何帮助孵化成功后的企业或项目实现商业化。</a:t>
            </a:r>
            <a:endParaRPr altLang="en-US" lang="zh-CN"/>
          </a:p>
        </p:txBody>
      </p:sp>
      <p:sp>
        <p:nvSpPr>
          <p:cNvPr id="1048972" name="标题 2"/>
          <p:cNvSpPr>
            <a:spLocks noGrp="1"/>
          </p:cNvSpPr>
          <p:nvPr>
            <p:ph type="title" idx="3"/>
          </p:nvPr>
        </p:nvSpPr>
        <p:spPr/>
        <p:txBody>
          <a:bodyPr/>
          <a:p>
            <a:r>
              <a:rPr altLang="en-US" lang="zh-CN"/>
              <a:t>科技孵化的定义与意义</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6" name="标题 2"/>
          <p:cNvSpPr>
            <a:spLocks noGrp="1"/>
          </p:cNvSpPr>
          <p:nvPr>
            <p:ph type="title" idx="3"/>
          </p:nvPr>
        </p:nvSpPr>
        <p:spPr/>
        <p:txBody>
          <a:bodyPr/>
          <a:p>
            <a:r>
              <a:rPr altLang="en-US" lang="zh-CN"/>
              <a:t>数字校园科技孵化的背景</a:t>
            </a:r>
            <a:endParaRPr altLang="en-US" lang="zh-CN"/>
          </a:p>
        </p:txBody>
      </p:sp>
      <p:sp>
        <p:nvSpPr>
          <p:cNvPr id="104900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科技孵化器的定义和作用</a:t>
            </a:r>
            <a:endParaRPr altLang="en-US" dirty="0" sz="1200" lang="zh-CN" spc="150">
              <a:solidFill>
                <a:schemeClr val="tx1">
                  <a:lumMod val="65000"/>
                  <a:lumOff val="35000"/>
                </a:schemeClr>
              </a:solidFill>
              <a:latin typeface="+mn-ea"/>
              <a:sym typeface="+mn-ea"/>
            </a:endParaRPr>
          </a:p>
        </p:txBody>
      </p:sp>
      <p:sp>
        <p:nvSpPr>
          <p:cNvPr id="104904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数字校园科技孵化器在创新教育中的应用和影响</a:t>
            </a:r>
            <a:endParaRPr altLang="en-US" dirty="0" sz="1200" lang="zh-CN" spc="150">
              <a:solidFill>
                <a:schemeClr val="tx1">
                  <a:lumMod val="65000"/>
                  <a:lumOff val="35000"/>
                </a:schemeClr>
              </a:solidFill>
              <a:latin typeface="+mn-ea"/>
              <a:sym typeface="+mn-ea"/>
            </a:endParaRPr>
          </a:p>
        </p:txBody>
      </p:sp>
      <p:sp>
        <p:nvSpPr>
          <p:cNvPr id="104904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数字校园科技孵化器的运作模式和特点</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数字校园科技孵化的背景和意义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2"/>
          <p:cNvSpPr>
            <a:spLocks noGrp="1"/>
          </p:cNvSpPr>
          <p:nvPr>
            <p:ph type="title" idx="3"/>
          </p:nvPr>
        </p:nvSpPr>
        <p:spPr/>
        <p:txBody>
          <a:bodyPr/>
          <a:p>
            <a:r>
              <a:rPr altLang="en-US" lang="zh-CN"/>
              <a:t>数字校园科技孵化的实践案例</a:t>
            </a:r>
            <a:endParaRPr altLang="en-US" lang="zh-CN"/>
          </a:p>
        </p:txBody>
      </p:sp>
      <p:cxnSp>
        <p:nvCxnSpPr>
          <p:cNvPr id="3145851" name="直接连接符 24"/>
          <p:cNvCxnSpPr>
            <a:cxnSpLocks/>
          </p:cNvCxnSpPr>
          <p:nvPr>
            <p:custDataLst>
              <p:tags r:id="rId1"/>
            </p:custDataLst>
          </p:nvPr>
        </p:nvCxnSpPr>
        <p:spPr>
          <a:xfrm>
            <a:off x="2887271" y="2264553"/>
            <a:ext cx="0" cy="51911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sp>
        <p:nvSpPr>
          <p:cNvPr id="1049086" name="椭圆 21"/>
          <p:cNvSpPr/>
          <p:nvPr>
            <p:custDataLst>
              <p:tags r:id="rId2"/>
            </p:custDataLst>
          </p:nvPr>
        </p:nvSpPr>
        <p:spPr>
          <a:xfrm>
            <a:off x="2644501" y="1677643"/>
            <a:ext cx="484895" cy="484895"/>
          </a:xfrm>
          <a:prstGeom prst="ellipse"/>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088" name="文本框 34"/>
          <p:cNvSpPr txBox="1"/>
          <p:nvPr>
            <p:custDataLst>
              <p:tags r:id="rId3"/>
            </p:custDataLst>
          </p:nvPr>
        </p:nvSpPr>
        <p:spPr>
          <a:xfrm>
            <a:off x="2641273" y="1746729"/>
            <a:ext cx="491997" cy="331226"/>
          </a:xfrm>
          <a:prstGeom prst="rect"/>
          <a:noFill/>
        </p:spPr>
        <p:txBody>
          <a:bodyPr anchor="ctr" anchorCtr="0" rtlCol="0" wrap="square">
            <a:normAutofit fontScale="85556"/>
          </a:bodyPr>
          <a:p>
            <a:pPr algn="ctr"/>
            <a:r>
              <a:rPr altLang="zh-CN" b="1" dirty="0" lang="en-US">
                <a:solidFill>
                  <a:srgbClr val="FFFFFF"/>
                </a:solidFill>
                <a:latin typeface="+mj-lt"/>
                <a:ea typeface="微软雅黑" panose="020B0503020204020204" pitchFamily="34" charset="-122"/>
                <a:cs typeface="+mj-lt"/>
              </a:rPr>
              <a:t>01</a:t>
            </a:r>
            <a:endParaRPr altLang="zh-CN" b="1" dirty="0" lang="en-US">
              <a:solidFill>
                <a:srgbClr val="FFFFFF"/>
              </a:solidFill>
              <a:latin typeface="+mj-lt"/>
              <a:ea typeface="微软雅黑" panose="020B0503020204020204" pitchFamily="34" charset="-122"/>
              <a:cs typeface="+mj-lt"/>
            </a:endParaRPr>
          </a:p>
        </p:txBody>
      </p:sp>
      <p:sp>
        <p:nvSpPr>
          <p:cNvPr id="1049090" name="矩形 19"/>
          <p:cNvSpPr/>
          <p:nvPr>
            <p:custDataLst>
              <p:tags r:id="rId4"/>
            </p:custDataLst>
          </p:nvPr>
        </p:nvSpPr>
        <p:spPr bwMode="auto">
          <a:xfrm>
            <a:off x="3519378" y="1490400"/>
            <a:ext cx="6025350" cy="388045"/>
          </a:xfrm>
          <a:prstGeom prst="rect"/>
          <a:noFill/>
          <a:ln>
            <a:noFill/>
          </a:ln>
        </p:spPr>
        <p:txBody>
          <a:bodyPr anchor="b" anchorCtr="0" bIns="0" lIns="90170" rIns="90170" rtlCol="0" tIns="46990" wrap="square">
            <a:normAutofit fontScale="60000"/>
          </a:bodyPr>
          <a:p>
            <a:pPr algn="l" lvl="0">
              <a:buClrTx/>
              <a:buSzTx/>
              <a:buFontTx/>
            </a:pPr>
            <a:r>
              <a:rPr altLang="en-US" b="1"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案例一：XX大学数字校园科技孵化中心  * 介绍孵化中心的基本情况、目标、定位和运营模式 * 展示孵化中心在数字校园建设中的具体实践和成果</a:t>
            </a:r>
            <a:endParaRPr altLang="en-US" b="1"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092" name="文本框 26"/>
          <p:cNvSpPr txBox="1"/>
          <p:nvPr>
            <p:custDataLst>
              <p:tags r:id="rId5"/>
            </p:custDataLst>
          </p:nvPr>
        </p:nvSpPr>
        <p:spPr>
          <a:xfrm>
            <a:off x="3519378" y="1879091"/>
            <a:ext cx="6025350" cy="730893"/>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 介绍孵化中心的基本情况、目标、定位和运营模式</a:t>
            </a:r>
            <a:endParaRPr altLang="en-US" dirty="0" sz="1200" lang="zh-CN" spc="130">
              <a:ln>
                <a:noFill/>
                <a:prstDash val="sysDot"/>
              </a:ln>
              <a:sym typeface="+mn-ea"/>
            </a:endParaRPr>
          </a:p>
          <a:p>
            <a:pPr algn="l" indent="0" marL="0">
              <a:buNone/>
            </a:pPr>
            <a:r>
              <a:rPr altLang="en-US" dirty="0" sz="1200" lang="zh-CN" spc="130">
                <a:ln>
                  <a:noFill/>
                  <a:prstDash val="sysDot"/>
                </a:ln>
                <a:sym typeface="+mn-ea"/>
              </a:rPr>
              <a:t>* 展示孵化中心在数字校园建设中的具体实践和成果</a:t>
            </a:r>
            <a:endParaRPr altLang="en-US" dirty="0" sz="1200" lang="zh-CN" spc="130">
              <a:ln>
                <a:noFill/>
                <a:prstDash val="sysDot"/>
              </a:ln>
              <a:sym typeface="+mn-ea"/>
            </a:endParaRPr>
          </a:p>
        </p:txBody>
      </p:sp>
      <p:sp>
        <p:nvSpPr>
          <p:cNvPr id="1049094" name="椭圆 22"/>
          <p:cNvSpPr/>
          <p:nvPr>
            <p:custDataLst>
              <p:tags r:id="rId6"/>
            </p:custDataLst>
          </p:nvPr>
        </p:nvSpPr>
        <p:spPr>
          <a:xfrm>
            <a:off x="2644501" y="2891494"/>
            <a:ext cx="484895" cy="484895"/>
          </a:xfrm>
          <a:prstGeom prst="ellipse"/>
          <a:solidFill>
            <a:schemeClr val="accent2"/>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096" name="文本框 35"/>
          <p:cNvSpPr txBox="1"/>
          <p:nvPr>
            <p:custDataLst>
              <p:tags r:id="rId7"/>
            </p:custDataLst>
          </p:nvPr>
        </p:nvSpPr>
        <p:spPr>
          <a:xfrm>
            <a:off x="2641273" y="2970265"/>
            <a:ext cx="491997" cy="331226"/>
          </a:xfrm>
          <a:prstGeom prst="rect"/>
          <a:noFill/>
        </p:spPr>
        <p:txBody>
          <a:bodyPr anchor="ctr" anchorCtr="0" rtlCol="0" wrap="square">
            <a:normAutofit fontScale="85556"/>
          </a:bodyPr>
          <a:p>
            <a:pPr algn="ctr"/>
            <a:r>
              <a:rPr altLang="zh-CN" b="1" dirty="0" lang="en-US">
                <a:solidFill>
                  <a:srgbClr val="FFFFFF"/>
                </a:solidFill>
                <a:latin typeface="+mj-lt"/>
                <a:ea typeface="微软雅黑" panose="020B0503020204020204" pitchFamily="34" charset="-122"/>
                <a:cs typeface="+mj-lt"/>
              </a:rPr>
              <a:t>02</a:t>
            </a:r>
            <a:endParaRPr altLang="zh-CN" b="1" dirty="0" lang="en-US">
              <a:solidFill>
                <a:srgbClr val="FFFFFF"/>
              </a:solidFill>
              <a:latin typeface="+mj-lt"/>
              <a:ea typeface="微软雅黑" panose="020B0503020204020204" pitchFamily="34" charset="-122"/>
              <a:cs typeface="+mj-lt"/>
            </a:endParaRPr>
          </a:p>
        </p:txBody>
      </p:sp>
      <p:sp>
        <p:nvSpPr>
          <p:cNvPr id="1049098" name="矩形 29"/>
          <p:cNvSpPr/>
          <p:nvPr>
            <p:custDataLst>
              <p:tags r:id="rId8"/>
            </p:custDataLst>
          </p:nvPr>
        </p:nvSpPr>
        <p:spPr bwMode="auto">
          <a:xfrm>
            <a:off x="3519378" y="2704251"/>
            <a:ext cx="6025350" cy="388045"/>
          </a:xfrm>
          <a:prstGeom prst="rect"/>
          <a:noFill/>
          <a:ln>
            <a:noFill/>
          </a:ln>
        </p:spPr>
        <p:txBody>
          <a:bodyPr anchor="b" anchorCtr="0" bIns="0" lIns="90170" rIns="90170" rtlCol="0" tIns="46990" wrap="square">
            <a:normAutofit fontScale="60000"/>
          </a:bodyPr>
          <a:p>
            <a:pPr algn="l" lvl="0">
              <a:buClrTx/>
              <a:buSzTx/>
              <a:buFontTx/>
            </a:pPr>
            <a:r>
              <a:rPr altLang="en-US" b="1"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案例二：XX大学数字校园科技孵化项目  * 介绍孵化项目的背景、目的和意义 * 展示孵化项目在数字校园建设中的具体实施过程和成果</a:t>
            </a:r>
            <a:endParaRPr altLang="en-US" b="1"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100" name="文本框 31"/>
          <p:cNvSpPr txBox="1"/>
          <p:nvPr>
            <p:custDataLst>
              <p:tags r:id="rId9"/>
            </p:custDataLst>
          </p:nvPr>
        </p:nvSpPr>
        <p:spPr>
          <a:xfrm>
            <a:off x="3519378" y="3092296"/>
            <a:ext cx="6024704" cy="730893"/>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 介绍孵化项目的背景、目的和意义</a:t>
            </a:r>
            <a:endParaRPr altLang="en-US" dirty="0" sz="1200" lang="zh-CN" spc="130">
              <a:ln>
                <a:noFill/>
                <a:prstDash val="sysDot"/>
              </a:ln>
              <a:sym typeface="+mn-ea"/>
            </a:endParaRPr>
          </a:p>
          <a:p>
            <a:pPr algn="l" lvl="0" marL="0">
              <a:buClrTx/>
              <a:buSzTx/>
              <a:buNone/>
            </a:pPr>
            <a:r>
              <a:rPr altLang="en-US" dirty="0" sz="1200" lang="zh-CN" spc="130">
                <a:ln>
                  <a:noFill/>
                  <a:prstDash val="sysDot"/>
                </a:ln>
                <a:sym typeface="+mn-ea"/>
              </a:rPr>
              <a:t>* 展示孵化项目在数字校园建设中的具体实施过程和成果</a:t>
            </a:r>
            <a:endParaRPr altLang="en-US" dirty="0" sz="1200" lang="zh-CN" spc="130">
              <a:ln>
                <a:noFill/>
                <a:prstDash val="sysDot"/>
              </a:ln>
              <a:sym typeface="+mn-ea"/>
            </a:endParaRPr>
          </a:p>
        </p:txBody>
      </p:sp>
      <p:sp>
        <p:nvSpPr>
          <p:cNvPr id="1049102" name="椭圆 6"/>
          <p:cNvSpPr/>
          <p:nvPr>
            <p:custDataLst>
              <p:tags r:id="rId10"/>
            </p:custDataLst>
          </p:nvPr>
        </p:nvSpPr>
        <p:spPr>
          <a:xfrm>
            <a:off x="2644501" y="4107928"/>
            <a:ext cx="484895" cy="484895"/>
          </a:xfrm>
          <a:prstGeom prst="ellipse"/>
          <a:solidFill>
            <a:schemeClr val="accent3"/>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104" name="文本框 36"/>
          <p:cNvSpPr txBox="1"/>
          <p:nvPr>
            <p:custDataLst>
              <p:tags r:id="rId11"/>
            </p:custDataLst>
          </p:nvPr>
        </p:nvSpPr>
        <p:spPr>
          <a:xfrm>
            <a:off x="2641273" y="4177014"/>
            <a:ext cx="491997" cy="331226"/>
          </a:xfrm>
          <a:prstGeom prst="rect"/>
          <a:noFill/>
        </p:spPr>
        <p:txBody>
          <a:bodyPr anchor="ctr" anchorCtr="0" rtlCol="0" wrap="square">
            <a:normAutofit fontScale="85556"/>
          </a:bodyPr>
          <a:p>
            <a:pPr algn="ctr"/>
            <a:r>
              <a:rPr altLang="zh-CN" b="1" dirty="0" lang="en-US">
                <a:solidFill>
                  <a:srgbClr val="FFFFFF"/>
                </a:solidFill>
                <a:latin typeface="+mj-lt"/>
                <a:ea typeface="微软雅黑" panose="020B0503020204020204" pitchFamily="34" charset="-122"/>
                <a:cs typeface="+mj-lt"/>
              </a:rPr>
              <a:t>03</a:t>
            </a:r>
            <a:endParaRPr altLang="zh-CN" b="1" dirty="0" lang="en-US">
              <a:solidFill>
                <a:srgbClr val="FFFFFF"/>
              </a:solidFill>
              <a:latin typeface="+mj-lt"/>
              <a:ea typeface="微软雅黑" panose="020B0503020204020204" pitchFamily="34" charset="-122"/>
              <a:cs typeface="+mj-lt"/>
            </a:endParaRPr>
          </a:p>
        </p:txBody>
      </p:sp>
      <p:sp>
        <p:nvSpPr>
          <p:cNvPr id="1049106" name="矩形 32"/>
          <p:cNvSpPr/>
          <p:nvPr>
            <p:custDataLst>
              <p:tags r:id="rId12"/>
            </p:custDataLst>
          </p:nvPr>
        </p:nvSpPr>
        <p:spPr bwMode="auto">
          <a:xfrm>
            <a:off x="3519378" y="3917456"/>
            <a:ext cx="6025350" cy="388045"/>
          </a:xfrm>
          <a:prstGeom prst="rect"/>
          <a:noFill/>
          <a:ln>
            <a:noFill/>
          </a:ln>
        </p:spPr>
        <p:txBody>
          <a:bodyPr anchor="b" anchorCtr="0" bIns="0" lIns="90170" rIns="90170" rtlCol="0" tIns="46990" wrap="square">
            <a:normAutofit fontScale="60000"/>
          </a:bodyPr>
          <a:p>
            <a:pPr algn="l" lvl="0">
              <a:buClrTx/>
              <a:buSzTx/>
              <a:buFontTx/>
            </a:pPr>
            <a:r>
              <a:rPr altLang="en-US" b="1" lang="zh-CN" spc="10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案例三：XX大学数字校园科技孵化与企业合作  * 介绍孵化中心与企业合作的方式、合作内容和合作成果 * 展示孵化中心在推动产学研合作方面的作用和影响</a:t>
            </a:r>
            <a:endParaRPr altLang="en-US" b="1" lang="zh-CN" spc="10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108" name="文本框 33"/>
          <p:cNvSpPr txBox="1"/>
          <p:nvPr>
            <p:custDataLst>
              <p:tags r:id="rId13"/>
            </p:custDataLst>
          </p:nvPr>
        </p:nvSpPr>
        <p:spPr>
          <a:xfrm>
            <a:off x="3519378" y="4305501"/>
            <a:ext cx="6024704" cy="730893"/>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 介绍孵化中心与企业合作的方式、合作内容和合作成果</a:t>
            </a:r>
            <a:endParaRPr altLang="en-US" dirty="0" sz="1200" lang="zh-CN" spc="130">
              <a:ln>
                <a:noFill/>
                <a:prstDash val="sysDot"/>
              </a:ln>
              <a:sym typeface="+mn-ea"/>
            </a:endParaRPr>
          </a:p>
          <a:p>
            <a:pPr algn="l" lvl="0" marL="0">
              <a:buClrTx/>
              <a:buSzTx/>
              <a:buNone/>
            </a:pPr>
            <a:r>
              <a:rPr altLang="en-US" dirty="0" sz="1200" lang="zh-CN" spc="130">
                <a:ln>
                  <a:noFill/>
                  <a:prstDash val="sysDot"/>
                </a:ln>
                <a:sym typeface="+mn-ea"/>
              </a:rPr>
              <a:t>* 展示孵化中心在推动产学研合作方面的作用和影响</a:t>
            </a:r>
            <a:endParaRPr altLang="en-US" dirty="0" sz="1200" lang="zh-CN" spc="130">
              <a:ln>
                <a:noFill/>
                <a:prstDash val="sysDot"/>
              </a:ln>
              <a:sym typeface="+mn-ea"/>
            </a:endParaRPr>
          </a:p>
        </p:txBody>
      </p:sp>
      <p:sp>
        <p:nvSpPr>
          <p:cNvPr id="1049110" name="椭圆 8"/>
          <p:cNvSpPr/>
          <p:nvPr>
            <p:custDataLst>
              <p:tags r:id="rId14"/>
            </p:custDataLst>
          </p:nvPr>
        </p:nvSpPr>
        <p:spPr>
          <a:xfrm>
            <a:off x="2644501" y="5321133"/>
            <a:ext cx="484895" cy="484895"/>
          </a:xfrm>
          <a:prstGeom prst="ellipse"/>
          <a:solidFill>
            <a:schemeClr val="accent4"/>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112" name="文本框 9"/>
          <p:cNvSpPr txBox="1"/>
          <p:nvPr>
            <p:custDataLst>
              <p:tags r:id="rId15"/>
            </p:custDataLst>
          </p:nvPr>
        </p:nvSpPr>
        <p:spPr>
          <a:xfrm>
            <a:off x="2641273" y="5390219"/>
            <a:ext cx="491997" cy="331226"/>
          </a:xfrm>
          <a:prstGeom prst="rect"/>
          <a:noFill/>
        </p:spPr>
        <p:txBody>
          <a:bodyPr anchor="ctr" anchorCtr="0" rtlCol="0" wrap="square">
            <a:normAutofit fontScale="85556"/>
          </a:bodyPr>
          <a:p>
            <a:pPr algn="ctr"/>
            <a:r>
              <a:rPr altLang="zh-CN" b="1" dirty="0" lang="en-US">
                <a:solidFill>
                  <a:srgbClr val="FFFFFF"/>
                </a:solidFill>
                <a:latin typeface="+mj-lt"/>
                <a:ea typeface="微软雅黑" panose="020B0503020204020204" pitchFamily="34" charset="-122"/>
                <a:cs typeface="+mj-lt"/>
              </a:rPr>
              <a:t>04</a:t>
            </a:r>
            <a:endParaRPr altLang="zh-CN" b="1" dirty="0" lang="en-US">
              <a:solidFill>
                <a:srgbClr val="FFFFFF"/>
              </a:solidFill>
              <a:latin typeface="+mj-lt"/>
              <a:ea typeface="微软雅黑" panose="020B0503020204020204" pitchFamily="34" charset="-122"/>
              <a:cs typeface="+mj-lt"/>
            </a:endParaRPr>
          </a:p>
        </p:txBody>
      </p:sp>
      <p:sp>
        <p:nvSpPr>
          <p:cNvPr id="1049114" name="矩形 10"/>
          <p:cNvSpPr/>
          <p:nvPr>
            <p:custDataLst>
              <p:tags r:id="rId16"/>
            </p:custDataLst>
          </p:nvPr>
        </p:nvSpPr>
        <p:spPr bwMode="auto">
          <a:xfrm>
            <a:off x="3519378" y="5130662"/>
            <a:ext cx="6025350" cy="388045"/>
          </a:xfrm>
          <a:prstGeom prst="rect"/>
          <a:noFill/>
          <a:ln>
            <a:noFill/>
          </a:ln>
        </p:spPr>
        <p:txBody>
          <a:bodyPr anchor="b" anchorCtr="0" bIns="0" lIns="90170" rIns="90170" rtlCol="0" tIns="46990" wrap="square">
            <a:normAutofit fontScale="60000"/>
          </a:bodyPr>
          <a:p>
            <a:pPr algn="l" lvl="0">
              <a:buClrTx/>
              <a:buSzTx/>
              <a:buFontTx/>
            </a:pPr>
            <a:r>
              <a:rPr altLang="en-US" b="1" lang="zh-CN" spc="10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案例四：XX大学数字校园科技孵化的未来展望  * 分析当前数字校园科技孵化的趋势和未来发展方向 * 提出对未来数字校园科技孵化的展望和建议</a:t>
            </a:r>
            <a:endParaRPr altLang="en-US" b="1" lang="zh-CN" spc="10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116" name="文本框 11"/>
          <p:cNvSpPr txBox="1"/>
          <p:nvPr>
            <p:custDataLst>
              <p:tags r:id="rId17"/>
            </p:custDataLst>
          </p:nvPr>
        </p:nvSpPr>
        <p:spPr>
          <a:xfrm>
            <a:off x="3519378" y="5518707"/>
            <a:ext cx="6024704" cy="730893"/>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 分析当前数字校园科技孵化的趋势和未来发展方向</a:t>
            </a:r>
            <a:endParaRPr altLang="en-US" dirty="0" sz="1200" lang="zh-CN" spc="130">
              <a:ln>
                <a:noFill/>
                <a:prstDash val="sysDot"/>
              </a:ln>
              <a:sym typeface="+mn-ea"/>
            </a:endParaRPr>
          </a:p>
          <a:p>
            <a:pPr algn="l" lvl="0" marL="0">
              <a:buClrTx/>
              <a:buSzTx/>
              <a:buNone/>
            </a:pPr>
            <a:r>
              <a:rPr altLang="en-US" dirty="0" sz="1200" lang="zh-CN" spc="130">
                <a:ln>
                  <a:noFill/>
                  <a:prstDash val="sysDot"/>
                </a:ln>
                <a:sym typeface="+mn-ea"/>
              </a:rPr>
              <a:t>* 提出对未来数字校园科技孵化的展望和建议</a:t>
            </a:r>
            <a:endParaRPr altLang="en-US" dirty="0" sz="1200" lang="zh-CN" spc="130">
              <a:ln>
                <a:noFill/>
                <a:prstDash val="sysDot"/>
              </a:ln>
              <a:sym typeface="+mn-ea"/>
            </a:endParaRPr>
          </a:p>
        </p:txBody>
      </p:sp>
      <p:cxnSp>
        <p:nvCxnSpPr>
          <p:cNvPr id="3145853" name="直接连接符 3"/>
          <p:cNvCxnSpPr>
            <a:cxnSpLocks/>
          </p:cNvCxnSpPr>
          <p:nvPr>
            <p:custDataLst>
              <p:tags r:id="rId18"/>
            </p:custDataLst>
          </p:nvPr>
        </p:nvCxnSpPr>
        <p:spPr>
          <a:xfrm>
            <a:off x="2887271" y="3479695"/>
            <a:ext cx="0" cy="51911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cxnSp>
        <p:nvCxnSpPr>
          <p:cNvPr id="3145855" name="直接连接符 4"/>
          <p:cNvCxnSpPr>
            <a:cxnSpLocks/>
          </p:cNvCxnSpPr>
          <p:nvPr>
            <p:custDataLst>
              <p:tags r:id="rId19"/>
            </p:custDataLst>
          </p:nvPr>
        </p:nvCxnSpPr>
        <p:spPr>
          <a:xfrm>
            <a:off x="2887271" y="4689672"/>
            <a:ext cx="0" cy="51911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0" name="标题 2"/>
          <p:cNvSpPr>
            <a:spLocks noGrp="1"/>
          </p:cNvSpPr>
          <p:nvPr>
            <p:ph type="title" idx="3"/>
          </p:nvPr>
        </p:nvSpPr>
        <p:spPr/>
        <p:txBody>
          <a:bodyPr/>
          <a:p>
            <a:r>
              <a:rPr altLang="en-US" lang="zh-CN"/>
              <a:t>数字校园科技孵化的挑战与对策</a:t>
            </a:r>
            <a:endParaRPr altLang="en-US" lang="zh-CN"/>
          </a:p>
        </p:txBody>
      </p:sp>
      <p:sp>
        <p:nvSpPr>
          <p:cNvPr id="104915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挑战：技术更新迅速、资金压力大、市场竞争激烈</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案例分析：某高校数字校园科技孵化项目成功案例</a:t>
            </a:r>
            <a:endParaRPr dirty="0" sz="2000" err="1">
              <a:solidFill>
                <a:schemeClr val="tx1">
                  <a:lumMod val="75000"/>
                  <a:lumOff val="25000"/>
                </a:schemeClr>
              </a:solidFill>
              <a:latin typeface="+mn-ea"/>
              <a:ea typeface="+mn-ea"/>
              <a:cs typeface="+mn-ea"/>
              <a:sym typeface="+mn-lt"/>
            </a:endParaRPr>
          </a:p>
        </p:txBody>
      </p:sp>
      <p:sp>
        <p:nvSpPr>
          <p:cNvPr id="104917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7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结论：数字校园科技孵化需要不断创新和努力</a:t>
            </a:r>
            <a:endParaRPr dirty="0" sz="2000" err="1">
              <a:solidFill>
                <a:schemeClr val="tx1">
                  <a:lumMod val="75000"/>
                  <a:lumOff val="25000"/>
                </a:schemeClr>
              </a:solidFill>
              <a:latin typeface="+mn-ea"/>
              <a:ea typeface="+mn-ea"/>
              <a:cs typeface="+mn-ea"/>
              <a:sym typeface="+mn-lt"/>
            </a:endParaRPr>
          </a:p>
        </p:txBody>
      </p:sp>
      <p:sp>
        <p:nvSpPr>
          <p:cNvPr id="1049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对策：加强技术研发、寻求政府支持、建立合作联盟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21" name=""/>
        <p:cNvGrpSpPr/>
        <p:nvPr/>
      </p:nvGrpSpPr>
      <p:grpSpPr>
        <a:xfrm>
          <a:off x="0" y="0"/>
          <a:ext cx="0" cy="0"/>
          <a:chOff x="0" y="0"/>
          <a:chExt cx="0" cy="0"/>
        </a:xfrm>
      </p:grpSpPr>
      <p:sp>
        <p:nvSpPr>
          <p:cNvPr id="1049224"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26" name="标题 2"/>
          <p:cNvSpPr>
            <a:spLocks noGrp="1"/>
          </p:cNvSpPr>
          <p:nvPr>
            <p:ph type="title" idx="1"/>
            <p:custDataLst>
              <p:tags r:id="rId2"/>
            </p:custDataLst>
          </p:nvPr>
        </p:nvSpPr>
        <p:spPr/>
        <p:txBody>
          <a:bodyPr>
            <a:normAutofit fontScale="93704"/>
          </a:bodyPr>
          <a:p>
            <a:r>
              <a:rPr altLang="en-US" lang="zh-CN"/>
              <a:t>创新教育的理念与实践</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6" name="标题 2"/>
          <p:cNvSpPr>
            <a:spLocks noGrp="1"/>
          </p:cNvSpPr>
          <p:nvPr>
            <p:ph type="title" idx="3"/>
          </p:nvPr>
        </p:nvSpPr>
        <p:spPr/>
        <p:txBody>
          <a:bodyPr/>
          <a:p>
            <a:r>
              <a:rPr altLang="en-US" lang="zh-CN"/>
              <a:t>创新教育的理念</a:t>
            </a:r>
            <a:endParaRPr altLang="en-US" lang="zh-CN"/>
          </a:p>
        </p:txBody>
      </p:sp>
      <p:sp>
        <p:nvSpPr>
          <p:cNvPr id="104929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提倡自主学习和合作学习</a:t>
            </a:r>
            <a:endParaRPr altLang="zh-CN" dirty="0" lang="en-US">
              <a:solidFill>
                <a:schemeClr val="dk1">
                  <a:lumMod val="80000"/>
                  <a:lumOff val="20000"/>
                </a:schemeClr>
              </a:solidFill>
              <a:latin typeface="+mn-ea"/>
              <a:sym typeface="+mn-ea"/>
            </a:endParaRPr>
          </a:p>
        </p:txBody>
      </p:sp>
      <p:sp>
        <p:nvSpPr>
          <p:cNvPr id="104930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培养创新精神和实践能力</a:t>
            </a:r>
            <a:endParaRPr altLang="en-US" dirty="0" lang="zh-CN">
              <a:solidFill>
                <a:schemeClr val="dk1">
                  <a:lumMod val="80000"/>
                  <a:lumOff val="20000"/>
                </a:schemeClr>
              </a:solidFill>
              <a:latin typeface="+mn-ea"/>
              <a:sym typeface="+mn-ea"/>
            </a:endParaRPr>
          </a:p>
        </p:txBody>
      </p:sp>
      <p:sp>
        <p:nvSpPr>
          <p:cNvPr id="104931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注重个性发展和全面素质提升</a:t>
            </a:r>
            <a:endParaRPr altLang="en-US" dirty="0" lang="zh-CN">
              <a:solidFill>
                <a:schemeClr val="dk1">
                  <a:lumMod val="80000"/>
                  <a:lumOff val="20000"/>
                </a:schemeClr>
              </a:solidFill>
              <a:latin typeface="+mn-ea"/>
              <a:sym typeface="+mn-ea"/>
            </a:endParaRPr>
          </a:p>
        </p:txBody>
      </p:sp>
      <p:sp>
        <p:nvSpPr>
          <p:cNvPr id="104932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强调创新思维和解决问题的能力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2" name="标题 2"/>
          <p:cNvSpPr>
            <a:spLocks noGrp="1"/>
          </p:cNvSpPr>
          <p:nvPr>
            <p:ph type="title" idx="3"/>
          </p:nvPr>
        </p:nvSpPr>
        <p:spPr/>
        <p:txBody>
          <a:bodyPr/>
          <a:p>
            <a:r>
              <a:rPr altLang="en-US" lang="zh-CN"/>
              <a:t>创新教育的实践案例</a:t>
            </a:r>
            <a:endParaRPr altLang="en-US" lang="zh-CN"/>
          </a:p>
        </p:txBody>
      </p:sp>
      <p:sp>
        <p:nvSpPr>
          <p:cNvPr id="104936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6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案例一：斯坦福大学开设“设计思维”课程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7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7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案例二：麻省理工学院开展“黑客马拉松”活动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7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案例三：英国剑桥大学推出“创新实验室”项目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案例四：新加坡南洋理工大学建立“创新平台”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0" name="标题 2"/>
          <p:cNvSpPr>
            <a:spLocks noGrp="1"/>
          </p:cNvSpPr>
          <p:nvPr>
            <p:ph type="title" idx="3"/>
          </p:nvPr>
        </p:nvSpPr>
        <p:spPr/>
        <p:txBody>
          <a:bodyPr/>
          <a:p>
            <a:r>
              <a:rPr altLang="en-US" lang="zh-CN"/>
              <a:t>创新教育的挑战与对策</a:t>
            </a:r>
            <a:endParaRPr altLang="en-US" lang="zh-CN"/>
          </a:p>
        </p:txBody>
      </p:sp>
      <p:sp>
        <p:nvSpPr>
          <p:cNvPr id="104942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创新教育面临的挑战：传统教育观念的束缚、教育资源的不足、教育方法的单一等</a:t>
            </a:r>
            <a:endParaRPr altLang="en-US" dirty="0" sz="1200" lang="zh-CN" spc="150">
              <a:solidFill>
                <a:schemeClr val="tx1">
                  <a:lumMod val="65000"/>
                  <a:lumOff val="35000"/>
                </a:schemeClr>
              </a:solidFill>
              <a:latin typeface="+mn-ea"/>
              <a:sym typeface="+mn-ea"/>
            </a:endParaRPr>
          </a:p>
        </p:txBody>
      </p:sp>
      <p:sp>
        <p:nvSpPr>
          <p:cNvPr id="104942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创新教育的对策：更新教育观念、加强教育资源建设、创新教育方法、营造创新氛围等</a:t>
            </a:r>
            <a:endParaRPr altLang="en-US" dirty="0" sz="1200" lang="zh-CN" spc="150">
              <a:solidFill>
                <a:schemeClr val="tx1">
                  <a:lumMod val="65000"/>
                  <a:lumOff val="35000"/>
                </a:schemeClr>
              </a:solidFill>
              <a:latin typeface="+mn-ea"/>
              <a:sym typeface="+mn-ea"/>
            </a:endParaRPr>
          </a:p>
        </p:txBody>
      </p:sp>
      <p:sp>
        <p:nvSpPr>
          <p:cNvPr id="104942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创新教育的实践案例：介绍一些成功的创新教育实践案例，如创客教育、STEAM教育等</a:t>
            </a:r>
            <a:endParaRPr altLang="en-US" dirty="0" sz="1200" lang="zh-CN" spc="150">
              <a:solidFill>
                <a:schemeClr val="tx1">
                  <a:lumMod val="65000"/>
                  <a:lumOff val="35000"/>
                </a:schemeClr>
              </a:solidFill>
              <a:latin typeface="+mn-ea"/>
              <a:sym typeface="+mn-ea"/>
            </a:endParaRPr>
          </a:p>
        </p:txBody>
      </p:sp>
      <p:sp>
        <p:nvSpPr>
          <p:cNvPr id="104942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创新教育的未来展望：探讨创新教育的发展趋势和未来发展方向，如个性化教育、智能教育等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2" name="标题 2"/>
          <p:cNvSpPr>
            <a:spLocks noGrp="1"/>
          </p:cNvSpPr>
          <p:nvPr>
            <p:ph type="title" idx="3"/>
          </p:nvPr>
        </p:nvSpPr>
        <p:spPr/>
        <p:txBody>
          <a:bodyPr/>
          <a:p>
            <a:r>
              <a:rPr altLang="en-US" lang="zh-CN"/>
              <a:t>创新教育在数字校园的应用</a:t>
            </a:r>
            <a:endParaRPr altLang="en-US" lang="zh-CN"/>
          </a:p>
        </p:txBody>
      </p:sp>
      <p:sp>
        <p:nvSpPr>
          <p:cNvPr id="104946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创新教育理念在数字校园的推广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创新教育实践在数字校园的开展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创新教育在数字校园中的优势与挑战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8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未来创新教育在数字校园的发展趋势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9" name=""/>
        <p:cNvGrpSpPr/>
        <p:nvPr/>
      </p:nvGrpSpPr>
      <p:grpSpPr>
        <a:xfrm>
          <a:off x="0" y="0"/>
          <a:ext cx="0" cy="0"/>
          <a:chOff x="0" y="0"/>
          <a:chExt cx="0" cy="0"/>
        </a:xfrm>
      </p:grpSpPr>
      <p:sp>
        <p:nvSpPr>
          <p:cNvPr id="1049520"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22" name="标题 2"/>
          <p:cNvSpPr>
            <a:spLocks noGrp="1"/>
          </p:cNvSpPr>
          <p:nvPr>
            <p:ph type="title" idx="1"/>
            <p:custDataLst>
              <p:tags r:id="rId2"/>
            </p:custDataLst>
          </p:nvPr>
        </p:nvSpPr>
        <p:spPr/>
        <p:txBody>
          <a:bodyPr>
            <a:normAutofit fontScale="90000"/>
          </a:bodyPr>
          <a:p>
            <a:r>
              <a:rPr altLang="en-US" lang="zh-CN"/>
              <a:t>科技孵化与创新教育的融合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2" name="标题 2"/>
          <p:cNvSpPr>
            <a:spLocks noGrp="1"/>
          </p:cNvSpPr>
          <p:nvPr>
            <p:ph type="title" idx="3"/>
          </p:nvPr>
        </p:nvSpPr>
        <p:spPr/>
        <p:txBody>
          <a:bodyPr/>
          <a:p>
            <a:r>
              <a:rPr altLang="en-US" lang="zh-CN"/>
              <a:t>科技孵化与创新教育融合的必要性</a:t>
            </a:r>
            <a:endParaRPr altLang="en-US" lang="zh-CN"/>
          </a:p>
        </p:txBody>
      </p:sp>
      <p:sp>
        <p:nvSpPr>
          <p:cNvPr id="1049594" name="Freeform 27"/>
          <p:cNvSpPr/>
          <p:nvPr>
            <p:custDataLst>
              <p:tags r:id="rId1"/>
            </p:custDataLst>
          </p:nvPr>
        </p:nvSpPr>
        <p:spPr bwMode="auto">
          <a:xfrm>
            <a:off x="69095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596" name="矩形: 圆角 32"/>
          <p:cNvSpPr/>
          <p:nvPr>
            <p:custDataLst>
              <p:tags r:id="rId2"/>
            </p:custDataLst>
          </p:nvPr>
        </p:nvSpPr>
        <p:spPr>
          <a:xfrm flipH="1">
            <a:off x="81901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8" name="任意多边形: 形状 33"/>
          <p:cNvSpPr/>
          <p:nvPr>
            <p:custDataLst>
              <p:tags r:id="rId3"/>
            </p:custDataLst>
          </p:nvPr>
        </p:nvSpPr>
        <p:spPr bwMode="auto">
          <a:xfrm>
            <a:off x="69095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600" name="正文"/>
          <p:cNvSpPr txBox="1"/>
          <p:nvPr>
            <p:custDataLst>
              <p:tags r:id="rId4"/>
            </p:custDataLst>
          </p:nvPr>
        </p:nvSpPr>
        <p:spPr>
          <a:xfrm>
            <a:off x="952172"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培养创新人才：科技孵化与创新教育融合有助于培养具有创新精神和实践能力的人才，满足社会对高素质人才的需求。</a:t>
            </a:r>
            <a:endParaRPr altLang="en-US" dirty="0" sz="1600" lang="zh-CN" spc="150">
              <a:solidFill>
                <a:schemeClr val="tx1">
                  <a:lumMod val="65000"/>
                  <a:lumOff val="35000"/>
                </a:schemeClr>
              </a:solidFill>
              <a:latin typeface="+mn-ea"/>
            </a:endParaRPr>
          </a:p>
        </p:txBody>
      </p:sp>
      <p:sp>
        <p:nvSpPr>
          <p:cNvPr id="1049602" name="标题"/>
          <p:cNvSpPr txBox="1"/>
          <p:nvPr>
            <p:custDataLst>
              <p:tags r:id="rId5"/>
            </p:custDataLst>
          </p:nvPr>
        </p:nvSpPr>
        <p:spPr>
          <a:xfrm>
            <a:off x="75976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604" name="Freeform 27"/>
          <p:cNvSpPr/>
          <p:nvPr>
            <p:custDataLst>
              <p:tags r:id="rId6"/>
            </p:custDataLst>
          </p:nvPr>
        </p:nvSpPr>
        <p:spPr bwMode="auto">
          <a:xfrm>
            <a:off x="351334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606" name="矩形: 圆角 38"/>
          <p:cNvSpPr/>
          <p:nvPr>
            <p:custDataLst>
              <p:tags r:id="rId7"/>
            </p:custDataLst>
          </p:nvPr>
        </p:nvSpPr>
        <p:spPr>
          <a:xfrm flipH="1">
            <a:off x="364140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8" name="任意多边形: 形状 39"/>
          <p:cNvSpPr/>
          <p:nvPr>
            <p:custDataLst>
              <p:tags r:id="rId8"/>
            </p:custDataLst>
          </p:nvPr>
        </p:nvSpPr>
        <p:spPr bwMode="auto">
          <a:xfrm>
            <a:off x="351334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610" name="正文"/>
          <p:cNvSpPr txBox="1"/>
          <p:nvPr>
            <p:custDataLst>
              <p:tags r:id="rId9"/>
            </p:custDataLst>
          </p:nvPr>
        </p:nvSpPr>
        <p:spPr>
          <a:xfrm>
            <a:off x="377456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推动科技创新：通过科技孵化和创新教育的结合，可以促进科技创新成果的转化和应用，推动产业升级和经济发展。</a:t>
            </a:r>
            <a:endParaRPr altLang="en-US" dirty="0" sz="1600" lang="zh-CN" spc="150">
              <a:solidFill>
                <a:schemeClr val="tx1">
                  <a:lumMod val="65000"/>
                  <a:lumOff val="35000"/>
                </a:schemeClr>
              </a:solidFill>
              <a:latin typeface="+mn-ea"/>
            </a:endParaRPr>
          </a:p>
        </p:txBody>
      </p:sp>
      <p:sp>
        <p:nvSpPr>
          <p:cNvPr id="1049612" name="标题"/>
          <p:cNvSpPr txBox="1"/>
          <p:nvPr>
            <p:custDataLst>
              <p:tags r:id="rId10"/>
            </p:custDataLst>
          </p:nvPr>
        </p:nvSpPr>
        <p:spPr>
          <a:xfrm>
            <a:off x="358215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614" name="Freeform 27"/>
          <p:cNvSpPr/>
          <p:nvPr>
            <p:custDataLst>
              <p:tags r:id="rId11"/>
            </p:custDataLst>
          </p:nvPr>
        </p:nvSpPr>
        <p:spPr bwMode="auto">
          <a:xfrm>
            <a:off x="633573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616" name="矩形: 圆角 68"/>
          <p:cNvSpPr/>
          <p:nvPr>
            <p:custDataLst>
              <p:tags r:id="rId12"/>
            </p:custDataLst>
          </p:nvPr>
        </p:nvSpPr>
        <p:spPr>
          <a:xfrm flipH="1">
            <a:off x="646379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8" name="任意多边形: 形状 69"/>
          <p:cNvSpPr/>
          <p:nvPr>
            <p:custDataLst>
              <p:tags r:id="rId13"/>
            </p:custDataLst>
          </p:nvPr>
        </p:nvSpPr>
        <p:spPr bwMode="auto">
          <a:xfrm>
            <a:off x="633573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620" name="正文"/>
          <p:cNvSpPr txBox="1"/>
          <p:nvPr>
            <p:custDataLst>
              <p:tags r:id="rId14"/>
            </p:custDataLst>
          </p:nvPr>
        </p:nvSpPr>
        <p:spPr>
          <a:xfrm>
            <a:off x="659695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提升教育质量：科技孵化与创新教育的融合可以丰富教育内容和方法，提高教育质量和效果，培养更多具有创新意识和实践能力的人才。</a:t>
            </a:r>
            <a:endParaRPr altLang="en-US" dirty="0" sz="1600" lang="zh-CN" spc="150">
              <a:solidFill>
                <a:schemeClr val="tx1">
                  <a:lumMod val="65000"/>
                  <a:lumOff val="35000"/>
                </a:schemeClr>
              </a:solidFill>
              <a:latin typeface="+mn-ea"/>
            </a:endParaRPr>
          </a:p>
        </p:txBody>
      </p:sp>
      <p:sp>
        <p:nvSpPr>
          <p:cNvPr id="1049622" name="标题"/>
          <p:cNvSpPr txBox="1"/>
          <p:nvPr>
            <p:custDataLst>
              <p:tags r:id="rId15"/>
            </p:custDataLst>
          </p:nvPr>
        </p:nvSpPr>
        <p:spPr>
          <a:xfrm>
            <a:off x="640454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624" name="Freeform 27"/>
          <p:cNvSpPr/>
          <p:nvPr>
            <p:custDataLst>
              <p:tags r:id="rId16"/>
            </p:custDataLst>
          </p:nvPr>
        </p:nvSpPr>
        <p:spPr bwMode="auto">
          <a:xfrm>
            <a:off x="9158129"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626" name="矩形: 圆角 74"/>
          <p:cNvSpPr/>
          <p:nvPr>
            <p:custDataLst>
              <p:tags r:id="rId17"/>
            </p:custDataLst>
          </p:nvPr>
        </p:nvSpPr>
        <p:spPr>
          <a:xfrm flipH="1">
            <a:off x="9286825"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8" name="任意多边形: 形状 75"/>
          <p:cNvSpPr/>
          <p:nvPr>
            <p:custDataLst>
              <p:tags r:id="rId18"/>
            </p:custDataLst>
          </p:nvPr>
        </p:nvSpPr>
        <p:spPr bwMode="auto">
          <a:xfrm>
            <a:off x="9158129"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630" name="正文"/>
          <p:cNvSpPr txBox="1"/>
          <p:nvPr>
            <p:custDataLst>
              <p:tags r:id="rId19"/>
            </p:custDataLst>
          </p:nvPr>
        </p:nvSpPr>
        <p:spPr>
          <a:xfrm>
            <a:off x="941934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促进产学研合作：科技孵化和创新教育的结合可以促进高校、企业和科研机构之间的合作，推动产学研一体化发展，提高科技创新的效率和成果转化率。</a:t>
            </a:r>
            <a:endParaRPr altLang="en-US" dirty="0" sz="1600" lang="zh-CN" spc="150">
              <a:solidFill>
                <a:schemeClr val="tx1">
                  <a:lumMod val="65000"/>
                  <a:lumOff val="35000"/>
                </a:schemeClr>
              </a:solidFill>
              <a:latin typeface="+mn-ea"/>
            </a:endParaRPr>
          </a:p>
        </p:txBody>
      </p:sp>
      <p:sp>
        <p:nvSpPr>
          <p:cNvPr id="1049632" name="标题"/>
          <p:cNvSpPr txBox="1"/>
          <p:nvPr>
            <p:custDataLst>
              <p:tags r:id="rId20"/>
            </p:custDataLst>
          </p:nvPr>
        </p:nvSpPr>
        <p:spPr>
          <a:xfrm>
            <a:off x="9227573"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6" name="标题 2"/>
          <p:cNvSpPr>
            <a:spLocks noGrp="1"/>
          </p:cNvSpPr>
          <p:nvPr>
            <p:ph type="title" idx="3"/>
          </p:nvPr>
        </p:nvSpPr>
        <p:spPr/>
        <p:txBody>
          <a:bodyPr/>
          <a:p>
            <a:r>
              <a:rPr altLang="en-US" lang="zh-CN"/>
              <a:t>科技孵化与创新教育融合的实践案例</a:t>
            </a:r>
            <a:endParaRPr altLang="en-US" lang="zh-CN"/>
          </a:p>
        </p:txBody>
      </p:sp>
      <p:sp>
        <p:nvSpPr>
          <p:cNvPr id="104966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案例一：斯坦福大学创新实验室</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7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案例二：麻省理工学院媒体实验室</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8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案例三：清华大学iCenter</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8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案例四：北京大学数字人文实验室</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4" name="标题 2"/>
          <p:cNvSpPr>
            <a:spLocks noGrp="1"/>
          </p:cNvSpPr>
          <p:nvPr>
            <p:ph type="title" idx="3"/>
          </p:nvPr>
        </p:nvSpPr>
        <p:spPr/>
        <p:txBody>
          <a:bodyPr/>
          <a:p>
            <a:r>
              <a:rPr altLang="en-US" lang="zh-CN"/>
              <a:t>科技孵化与创新教育融合的挑战与对策</a:t>
            </a:r>
            <a:endParaRPr altLang="en-US" lang="zh-CN"/>
          </a:p>
        </p:txBody>
      </p:sp>
      <p:sp>
        <p:nvSpPr>
          <p:cNvPr id="10497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挑战：技术难度、教育资源分配、教育模式变革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对策：加强技术研发、优化教育资源配置、推动教育模式创新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实践案例：介绍一些成功的科技孵化与创新教育融合实践案例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未来展望：探讨科技孵化与创新教育融合的未来发展趋势和前景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2" name="标题 2"/>
          <p:cNvSpPr>
            <a:spLocks noGrp="1"/>
          </p:cNvSpPr>
          <p:nvPr>
            <p:ph type="title" idx="3"/>
          </p:nvPr>
        </p:nvSpPr>
        <p:spPr/>
        <p:txBody>
          <a:bodyPr/>
          <a:p>
            <a:r>
              <a:rPr altLang="en-US" lang="zh-CN"/>
              <a:t>科技孵化与创新教育融合的前景展望</a:t>
            </a:r>
            <a:endParaRPr altLang="en-US" lang="zh-CN"/>
          </a:p>
        </p:txBody>
      </p:sp>
      <p:sp>
        <p:nvSpPr>
          <p:cNvPr id="104978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科技孵化与创新教育融合的意义：提高人才培养质量，促进科技创新成果转化</a:t>
            </a:r>
            <a:endParaRPr altLang="en-US" dirty="0" sz="1200" lang="zh-CN" spc="150">
              <a:solidFill>
                <a:schemeClr val="tx1">
                  <a:lumMod val="65000"/>
                  <a:lumOff val="35000"/>
                </a:schemeClr>
              </a:solidFill>
              <a:latin typeface="+mn-ea"/>
              <a:sym typeface="+mn-ea"/>
            </a:endParaRPr>
          </a:p>
        </p:txBody>
      </p:sp>
      <p:sp>
        <p:nvSpPr>
          <p:cNvPr id="104978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科技孵化与创新教育融合的现状：政策支持、高校参与、企业合作等</a:t>
            </a:r>
            <a:endParaRPr altLang="en-US" dirty="0" sz="1200" lang="zh-CN" spc="150">
              <a:solidFill>
                <a:schemeClr val="tx1">
                  <a:lumMod val="65000"/>
                  <a:lumOff val="35000"/>
                </a:schemeClr>
              </a:solidFill>
              <a:latin typeface="+mn-ea"/>
              <a:sym typeface="+mn-ea"/>
            </a:endParaRPr>
          </a:p>
        </p:txBody>
      </p:sp>
      <p:sp>
        <p:nvSpPr>
          <p:cNvPr id="104978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科技孵化与创新教育融合的挑战：资源整合、人才培养、成果转化等</a:t>
            </a:r>
            <a:endParaRPr altLang="en-US" dirty="0" sz="1200" lang="zh-CN" spc="150">
              <a:solidFill>
                <a:schemeClr val="tx1">
                  <a:lumMod val="65000"/>
                  <a:lumOff val="35000"/>
                </a:schemeClr>
              </a:solidFill>
              <a:latin typeface="+mn-ea"/>
              <a:sym typeface="+mn-ea"/>
            </a:endParaRPr>
          </a:p>
        </p:txBody>
      </p:sp>
      <p:sp>
        <p:nvSpPr>
          <p:cNvPr id="104979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科技孵化与创新教育融合的未来趋势：智能化、个性化、国际化等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17" name=""/>
        <p:cNvGrpSpPr/>
        <p:nvPr/>
      </p:nvGrpSpPr>
      <p:grpSpPr>
        <a:xfrm>
          <a:off x="0" y="0"/>
          <a:ext cx="0" cy="0"/>
          <a:chOff x="0" y="0"/>
          <a:chExt cx="0" cy="0"/>
        </a:xfrm>
      </p:grpSpPr>
      <p:sp>
        <p:nvSpPr>
          <p:cNvPr id="1049824"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26" name="标题 2"/>
          <p:cNvSpPr>
            <a:spLocks noGrp="1"/>
          </p:cNvSpPr>
          <p:nvPr>
            <p:ph type="title" idx="1"/>
            <p:custDataLst>
              <p:tags r:id="rId2"/>
            </p:custDataLst>
          </p:nvPr>
        </p:nvSpPr>
        <p:spPr/>
        <p:txBody>
          <a:bodyPr>
            <a:normAutofit fontScale="90000"/>
          </a:bodyPr>
          <a:p>
            <a:r>
              <a:rPr altLang="en-US" lang="zh-CN"/>
              <a:t>数字校园科技孵化与创新教育的未来发展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6" name="标题 2"/>
          <p:cNvSpPr>
            <a:spLocks noGrp="1"/>
          </p:cNvSpPr>
          <p:nvPr>
            <p:ph type="title" idx="3"/>
          </p:nvPr>
        </p:nvSpPr>
        <p:spPr/>
        <p:txBody>
          <a:bodyPr/>
          <a:p>
            <a:r>
              <a:rPr altLang="en-US" lang="zh-CN"/>
              <a:t>未来发展的趋势预测</a:t>
            </a:r>
            <a:endParaRPr altLang="en-US" lang="zh-CN"/>
          </a:p>
        </p:txBody>
      </p:sp>
      <p:sp>
        <p:nvSpPr>
          <p:cNvPr id="104989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跨界合作与协同创新成为新常态</a:t>
            </a:r>
            <a:endParaRPr altLang="zh-CN" dirty="0" lang="en-US">
              <a:solidFill>
                <a:schemeClr val="dk1">
                  <a:lumMod val="80000"/>
                  <a:lumOff val="20000"/>
                </a:schemeClr>
              </a:solidFill>
              <a:latin typeface="+mn-ea"/>
              <a:sym typeface="+mn-ea"/>
            </a:endParaRPr>
          </a:p>
        </p:txBody>
      </p:sp>
      <p:sp>
        <p:nvSpPr>
          <p:cNvPr id="104990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科技孵化与创新教育深度融合</a:t>
            </a:r>
            <a:endParaRPr altLang="en-US" dirty="0" lang="zh-CN">
              <a:solidFill>
                <a:schemeClr val="dk1">
                  <a:lumMod val="80000"/>
                  <a:lumOff val="20000"/>
                </a:schemeClr>
              </a:solidFill>
              <a:latin typeface="+mn-ea"/>
              <a:sym typeface="+mn-ea"/>
            </a:endParaRPr>
          </a:p>
        </p:txBody>
      </p:sp>
      <p:sp>
        <p:nvSpPr>
          <p:cNvPr id="104991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数字化、智能化、个性化教育模式成为主流</a:t>
            </a:r>
            <a:endParaRPr altLang="en-US" dirty="0" lang="zh-CN">
              <a:solidFill>
                <a:schemeClr val="dk1">
                  <a:lumMod val="80000"/>
                  <a:lumOff val="20000"/>
                </a:schemeClr>
              </a:solidFill>
              <a:latin typeface="+mn-ea"/>
              <a:sym typeface="+mn-ea"/>
            </a:endParaRPr>
          </a:p>
        </p:txBody>
      </p:sp>
      <p:sp>
        <p:nvSpPr>
          <p:cNvPr id="104992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培养创新精神和实践能力成为核心目标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2" name="标题 2"/>
          <p:cNvSpPr>
            <a:spLocks noGrp="1"/>
          </p:cNvSpPr>
          <p:nvPr>
            <p:ph type="title" idx="3"/>
          </p:nvPr>
        </p:nvSpPr>
        <p:spPr/>
        <p:txBody>
          <a:bodyPr/>
          <a:p>
            <a:r>
              <a:rPr altLang="en-US" lang="zh-CN"/>
              <a:t>未来发展的关键技术</a:t>
            </a:r>
            <a:endParaRPr altLang="en-US" lang="zh-CN"/>
          </a:p>
        </p:txBody>
      </p:sp>
      <p:sp>
        <p:nvSpPr>
          <p:cNvPr id="104996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人工智能技术：为数字校园提供智能化的解决方案，提高教育效率和质量。</a:t>
            </a:r>
            <a:endParaRPr altLang="en-US" dirty="0" sz="2000" lang="zh-CN" spc="150">
              <a:solidFill>
                <a:schemeClr val="tx1">
                  <a:lumMod val="75000"/>
                  <a:lumOff val="25000"/>
                </a:schemeClr>
              </a:solidFill>
              <a:latin typeface="+mn-ea"/>
              <a:sym typeface="+mn-ea"/>
            </a:endParaRPr>
          </a:p>
        </p:txBody>
      </p:sp>
      <p:sp>
        <p:nvSpPr>
          <p:cNvPr id="104996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大数据分析技术：对数字校园中的各种数据进行分析和挖掘，为教育决策提供科学依据。</a:t>
            </a:r>
            <a:endParaRPr altLang="en-US" dirty="0" sz="2000" lang="zh-CN" spc="150">
              <a:solidFill>
                <a:schemeClr val="tx1">
                  <a:lumMod val="75000"/>
                  <a:lumOff val="25000"/>
                </a:schemeClr>
              </a:solidFill>
              <a:latin typeface="+mn-ea"/>
              <a:sym typeface="+mn-ea"/>
            </a:endParaRPr>
          </a:p>
        </p:txBody>
      </p:sp>
      <p:sp>
        <p:nvSpPr>
          <p:cNvPr id="104997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云计算技术：为数字校园提供稳定、高效、安全的数据存储和计算服务，保障教育教学的顺利进行。</a:t>
            </a:r>
            <a:endParaRPr altLang="en-US" dirty="0" sz="2000" lang="zh-CN" spc="150">
              <a:solidFill>
                <a:schemeClr val="tx1">
                  <a:lumMod val="75000"/>
                  <a:lumOff val="25000"/>
                </a:schemeClr>
              </a:solidFill>
              <a:latin typeface="+mn-ea"/>
              <a:sym typeface="+mn-ea"/>
            </a:endParaRPr>
          </a:p>
        </p:txBody>
      </p:sp>
      <p:sp>
        <p:nvSpPr>
          <p:cNvPr id="104998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物联网技术：实现数字校园中各种设备的互联互通，提高教育教学的便捷性和智能化水平。</a:t>
            </a:r>
            <a:endParaRPr altLang="en-US" dirty="0" sz="2000" lang="zh-CN" spc="150">
              <a:solidFill>
                <a:schemeClr val="tx1">
                  <a:lumMod val="75000"/>
                  <a:lumOff val="25000"/>
                </a:schemeClr>
              </a:solidFill>
              <a:latin typeface="+mn-ea"/>
              <a:sym typeface="+mn-ea"/>
            </a:endParaRPr>
          </a:p>
        </p:txBody>
      </p:sp>
      <p:sp>
        <p:nvSpPr>
          <p:cNvPr id="104998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0" name="标题 2"/>
          <p:cNvSpPr>
            <a:spLocks noGrp="1"/>
          </p:cNvSpPr>
          <p:nvPr>
            <p:ph type="title" idx="3"/>
          </p:nvPr>
        </p:nvSpPr>
        <p:spPr/>
        <p:txBody>
          <a:bodyPr/>
          <a:p>
            <a:r>
              <a:rPr altLang="en-US" lang="zh-CN"/>
              <a:t>未来发展的挑战与对策</a:t>
            </a:r>
            <a:endParaRPr altLang="en-US" lang="zh-CN"/>
          </a:p>
        </p:txBody>
      </p:sp>
      <p:sp>
        <p:nvSpPr>
          <p:cNvPr id="105002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挑战：技术更新迅速，需要不断跟进和创新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挑战：教育资源分布不均，需要优化资源配置</a:t>
            </a:r>
            <a:endParaRPr dirty="0" sz="2000" err="1">
              <a:solidFill>
                <a:schemeClr val="tx1">
                  <a:lumMod val="75000"/>
                  <a:lumOff val="25000"/>
                </a:schemeClr>
              </a:solidFill>
              <a:latin typeface="+mn-ea"/>
              <a:ea typeface="+mn-ea"/>
              <a:cs typeface="+mn-ea"/>
              <a:sym typeface="+mn-lt"/>
            </a:endParaRPr>
          </a:p>
        </p:txBody>
      </p:sp>
      <p:sp>
        <p:nvSpPr>
          <p:cNvPr id="105004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4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对策：推广在线教育，打破地域限制，实现资源共享</a:t>
            </a:r>
            <a:endParaRPr dirty="0" sz="2000" err="1">
              <a:solidFill>
                <a:schemeClr val="tx1">
                  <a:lumMod val="75000"/>
                  <a:lumOff val="25000"/>
                </a:schemeClr>
              </a:solidFill>
              <a:latin typeface="+mn-ea"/>
              <a:ea typeface="+mn-ea"/>
              <a:cs typeface="+mn-ea"/>
              <a:sym typeface="+mn-lt"/>
            </a:endParaRPr>
          </a:p>
        </p:txBody>
      </p:sp>
      <p:sp>
        <p:nvSpPr>
          <p:cNvPr id="1050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对策：加强技术研发，提高自主创新能力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94" name="标题 2"/>
          <p:cNvSpPr>
            <a:spLocks noGrp="1"/>
          </p:cNvSpPr>
          <p:nvPr>
            <p:ph type="title" idx="3"/>
          </p:nvPr>
        </p:nvSpPr>
        <p:spPr/>
        <p:txBody>
          <a:bodyPr/>
          <a:p>
            <a:r>
              <a:rPr altLang="en-US" lang="zh-CN"/>
              <a:t>未来发展的战略规划</a:t>
            </a:r>
            <a:endParaRPr altLang="en-US" lang="zh-CN"/>
          </a:p>
        </p:txBody>
      </p:sp>
      <p:sp>
        <p:nvSpPr>
          <p:cNvPr id="105009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建立完善的科技孵化体系：通过数字校园平台，为学生提供创业指导和支持，促进科技成果转化</a:t>
            </a:r>
            <a:endParaRPr altLang="en-US" dirty="0" sz="1200" lang="zh-CN" spc="150">
              <a:solidFill>
                <a:schemeClr val="tx1">
                  <a:lumMod val="85000"/>
                  <a:lumOff val="15000"/>
                </a:schemeClr>
              </a:solidFill>
              <a:latin typeface="+mn-ea"/>
              <a:sym typeface="+mn-ea"/>
            </a:endParaRPr>
          </a:p>
        </p:txBody>
      </p:sp>
      <p:sp>
        <p:nvSpPr>
          <p:cNvPr id="105009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加强创新教育：通过数字校园平台，开展创新教育课程和实践活动，培养学生的创新意识和能力</a:t>
            </a:r>
            <a:endParaRPr altLang="en-US" dirty="0" sz="1200" lang="zh-CN" spc="150">
              <a:solidFill>
                <a:schemeClr val="tx1">
                  <a:lumMod val="85000"/>
                  <a:lumOff val="15000"/>
                </a:schemeClr>
              </a:solidFill>
              <a:latin typeface="+mn-ea"/>
              <a:sym typeface="+mn-ea"/>
            </a:endParaRPr>
          </a:p>
        </p:txBody>
      </p:sp>
      <p:sp>
        <p:nvSpPr>
          <p:cNvPr id="105010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推动产学研合作：与企业和研究机构建立紧密的合作关系，共同开展科研项目和人才培养工作</a:t>
            </a:r>
            <a:endParaRPr altLang="en-US" dirty="0" sz="1200" lang="zh-CN" spc="150">
              <a:solidFill>
                <a:schemeClr val="tx1">
                  <a:lumMod val="85000"/>
                  <a:lumOff val="15000"/>
                </a:schemeClr>
              </a:solidFill>
              <a:latin typeface="+mn-ea"/>
              <a:sym typeface="+mn-ea"/>
            </a:endParaRPr>
          </a:p>
        </p:txBody>
      </p:sp>
      <p:sp>
        <p:nvSpPr>
          <p:cNvPr id="105011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拓展国际合作：加强与国际知名高校和企业的合作，引进国际先进的科技孵化理念和模式，推动数字校园科技孵化与创新教育的国际化发展</a:t>
            </a:r>
            <a:endParaRPr altLang="en-US" dirty="0" sz="1200" lang="zh-CN" spc="150">
              <a:solidFill>
                <a:schemeClr val="tx1">
                  <a:lumMod val="85000"/>
                  <a:lumOff val="15000"/>
                </a:schemeClr>
              </a:solidFill>
              <a:latin typeface="+mn-ea"/>
              <a:sym typeface="+mn-ea"/>
            </a:endParaRPr>
          </a:p>
        </p:txBody>
      </p:sp>
      <p:sp>
        <p:nvSpPr>
          <p:cNvPr id="105011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65" name=""/>
        <p:cNvGrpSpPr/>
        <p:nvPr/>
      </p:nvGrpSpPr>
      <p:grpSpPr>
        <a:xfrm>
          <a:off x="0" y="0"/>
          <a:ext cx="0" cy="0"/>
          <a:chOff x="0" y="0"/>
          <a:chExt cx="0" cy="0"/>
        </a:xfrm>
      </p:grpSpPr>
      <p:sp>
        <p:nvSpPr>
          <p:cNvPr id="1050152" name="标题 2"/>
          <p:cNvSpPr>
            <a:spLocks noGrp="1"/>
          </p:cNvSpPr>
          <p:nvPr>
            <p:ph type="title" idx="2"/>
            <p:custDataLst>
              <p:tags r:id="rId1"/>
            </p:custDataLst>
          </p:nvPr>
        </p:nvSpPr>
        <p:spPr/>
        <p:txBody>
          <a:bodyPr/>
          <a:p>
            <a:r>
              <a:rPr altLang="en-US" lang="zh-CN"/>
              <a:t>THANK YOU</a:t>
            </a:r>
            <a:endParaRPr altLang="en-US" lang="zh-CN"/>
          </a:p>
        </p:txBody>
      </p:sp>
      <p:sp>
        <p:nvSpPr>
          <p:cNvPr id="1050154"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5*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5*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5*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5*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5*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5*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SLIDE_ID" val="custom202302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17_3*l_h_i*1_2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17_3*l_h_i*1_1_2"/>
  <p:tag name="KSO_WM_TEMPLATE_CATEGORY" val="diagram"/>
  <p:tag name="KSO_WM_TEMPLATE_INDEX" val="20231017"/>
  <p:tag name="KSO_WM_UNIT_LAYERLEVEL" val="1_1_1"/>
  <p:tag name="KSO_WM_TAG_VERSION" val="3.0"/>
  <p:tag name="KSO_WM_BEAUTIFY_FLAG" val="#wm#"/>
  <p:tag name="KSO_WM_UNIT_FILL_FORE_SCHEMECOLOR_INDEX" val="5"/>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017_3*l_h_i*1_1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17_3*l_h_a*1_1_1"/>
  <p:tag name="KSO_WM_TEMPLATE_CATEGORY" val="diagram"/>
  <p:tag name="KSO_WM_TEMPLATE_INDEX" val="20231017"/>
  <p:tag name="KSO_WM_UNIT_LAYERLEVEL" val="1_1_1"/>
  <p:tag name="KSO_WM_TAG_VERSION" val="3.0"/>
  <p:tag name="KSO_WM_BEAUTIFY_FLAG" val="#wm#"/>
  <p:tag name="KSO_WM_UNIT_VALUE" val="25"/>
  <p:tag name="KSO_WM_UNIT_PRESET_TEXT" val="单击添加标题"/>
  <p:tag name="KSO_WM_UNIT_TEXT_FILL_FORE_SCHEMECOLOR_INDEX" val="5"/>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17_3*l_h_f*1_1_1"/>
  <p:tag name="KSO_WM_TEMPLATE_CATEGORY" val="diagram"/>
  <p:tag name="KSO_WM_TEMPLATE_INDEX" val="20231017"/>
  <p:tag name="KSO_WM_UNIT_LAYERLEVEL" val="1_1_1"/>
  <p:tag name="KSO_WM_TAG_VERSION" val="3.0"/>
  <p:tag name="KSO_WM_BEAUTIFY_FLAG" val="#wm#"/>
  <p:tag name="KSO_WM_UNIT_VALUE" val="111"/>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017_3*l_h_i*1_2_3"/>
  <p:tag name="KSO_WM_TEMPLATE_CATEGORY" val="diagram"/>
  <p:tag name="KSO_WM_TEMPLATE_INDEX" val="20231017"/>
  <p:tag name="KSO_WM_UNIT_LAYERLEVEL" val="1_1_1"/>
  <p:tag name="KSO_WM_TAG_VERSION" val="3.0"/>
  <p:tag name="KSO_WM_BEAUTIFY_FLAG" val="#wm#"/>
  <p:tag name="KSO_WM_UNIT_FILL_FORE_SCHEMECOLOR_INDEX" val="6"/>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31017_3*l_h_i*1_2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17_3*l_h_a*1_2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6"/>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17_3*l_h_f*1_2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017_3*l_h_i*1_3_3"/>
  <p:tag name="KSO_WM_TEMPLATE_CATEGORY" val="diagram"/>
  <p:tag name="KSO_WM_TEMPLATE_INDEX" val="20231017"/>
  <p:tag name="KSO_WM_UNIT_LAYERLEVEL" val="1_1_1"/>
  <p:tag name="KSO_WM_TAG_VERSION" val="3.0"/>
  <p:tag name="KSO_WM_BEAUTIFY_FLAG" val="#wm#"/>
  <p:tag name="KSO_WM_UNIT_FILL_FORE_SCHEMECOLOR_INDEX" val="7"/>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diagram20231017_3*l_h_i*1_3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017_3*l_h_a*1_3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7"/>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017_3*l_h_f*1_3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017_3*l_h_i*1_4_3"/>
  <p:tag name="KSO_WM_TEMPLATE_CATEGORY" val="diagram"/>
  <p:tag name="KSO_WM_TEMPLATE_INDEX" val="20231017"/>
  <p:tag name="KSO_WM_UNIT_LAYERLEVEL" val="1_1_1"/>
  <p:tag name="KSO_WM_TAG_VERSION" val="3.0"/>
  <p:tag name="KSO_WM_BEAUTIFY_FLAG" val="#wm#"/>
  <p:tag name="KSO_WM_UNIT_FILL_FORE_SCHEMECOLOR_INDEX" val="8"/>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diagram20231017_3*l_h_i*1_4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017_3*l_h_a*1_4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8"/>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017_3*l_h_f*1_4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017_3*l_h_i*1_3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017_3*l_h_i*1_4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90.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37.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8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5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51.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2023-12-15T14:29:15Z</dcterms:created>
  <dcterms:modified xsi:type="dcterms:W3CDTF">2023-12-15T14:29:15Z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9117ce6115354c9f8f4331f481846291_21</vt:lpwstr>
  </property>
</Properties>
</file>