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73" r:id="rId1"/>
    <p:sldMasterId id="2147489410" r:id="rId2"/>
  </p:sldMasterIdLst>
  <p:notesMasterIdLst>
    <p:notesMasterId r:id="rId3"/>
  </p:notesMasterIdLst>
  <p:sldIdLst>
    <p:sldId id="3008" r:id="rId4"/>
    <p:sldId id="3013" r:id="rId5"/>
    <p:sldId id="3017" r:id="rId6"/>
    <p:sldId id="3020" r:id="rId7"/>
    <p:sldId id="3026" r:id="rId9"/>
    <p:sldId id="3029" r:id="rId10"/>
    <p:sldId id="3032" r:id="rId11"/>
    <p:sldId id="3035" r:id="rId12"/>
    <p:sldId id="3041" r:id="rId14"/>
    <p:sldId id="3044" r:id="rId15"/>
    <p:sldId id="3047" r:id="rId16"/>
    <p:sldId id="3050" r:id="rId17"/>
    <p:sldId id="3053" r:id="rId18"/>
    <p:sldId id="3059" r:id="rId20"/>
    <p:sldId id="3062" r:id="rId21"/>
    <p:sldId id="3065" r:id="rId22"/>
    <p:sldId id="3068" r:id="rId23"/>
    <p:sldId id="3071" r:id="rId24"/>
    <p:sldId id="3077" r:id="rId26"/>
    <p:sldId id="3080" r:id="rId27"/>
    <p:sldId id="3083" r:id="rId28"/>
    <p:sldId id="3086" r:id="rId29"/>
    <p:sldId id="3089" r:id="rId30"/>
    <p:sldId id="3095" r:id="rId32"/>
    <p:sldId id="3098" r:id="rId33"/>
    <p:sldId id="3101" r:id="rId34"/>
    <p:sldId id="3104" r:id="rId35"/>
    <p:sldId id="3107" r:id="rId36"/>
    <p:sldId id="3113" r:id="rId38"/>
    <p:sldId id="3116" r:id="rId39"/>
    <p:sldId id="3120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74" r:id="rId1"/>
    <p:sldLayoutId id="2147489375" r:id="rId2"/>
    <p:sldLayoutId id="2147489376" r:id="rId3"/>
    <p:sldLayoutId id="2147489377" r:id="rId4"/>
    <p:sldLayoutId id="2147489378" r:id="rId5"/>
    <p:sldLayoutId id="2147489379" r:id="rId6"/>
    <p:sldLayoutId id="2147489380" r:id="rId7"/>
    <p:sldLayoutId id="2147489381" r:id="rId8"/>
    <p:sldLayoutId id="2147489382" r:id="rId9"/>
    <p:sldLayoutId id="2147489383" r:id="rId10"/>
    <p:sldLayoutId id="21474893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411" r:id="rId1"/>
    <p:sldLayoutId id="2147489412" r:id="rId2"/>
    <p:sldLayoutId id="2147489413" r:id="rId3"/>
    <p:sldLayoutId id="2147489414" r:id="rId4"/>
    <p:sldLayoutId id="2147489415" r:id="rId5"/>
    <p:sldLayoutId id="2147489416" r:id="rId6"/>
    <p:sldLayoutId id="2147489417" r:id="rId7"/>
    <p:sldLayoutId id="2147489418" r:id="rId8"/>
    <p:sldLayoutId id="2147489419" r:id="rId9"/>
    <p:sldLayoutId id="2147489420" r:id="rId10"/>
    <p:sldLayoutId id="21474894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tags" Target="../tags/tag144.xml"/><Relationship Id="rId22" Type="http://schemas.openxmlformats.org/officeDocument/2006/relationships/tags" Target="../tags/tag145.xml"/><Relationship Id="rId23" Type="http://schemas.openxmlformats.org/officeDocument/2006/relationships/tags" Target="../tags/tag146.xml"/><Relationship Id="rId24" Type="http://schemas.openxmlformats.org/officeDocument/2006/relationships/tags" Target="../tags/tag147.xml"/><Relationship Id="rId25" Type="http://schemas.openxmlformats.org/officeDocument/2006/relationships/tags" Target="../tags/tag148.xml"/><Relationship Id="rId26" Type="http://schemas.openxmlformats.org/officeDocument/2006/relationships/tags" Target="../tags/tag149.xml"/><Relationship Id="rId27" Type="http://schemas.openxmlformats.org/officeDocument/2006/relationships/tags" Target="../tags/tag150.xml"/><Relationship Id="rId28" Type="http://schemas.openxmlformats.org/officeDocument/2006/relationships/tags" Target="../tags/tag151.xml"/><Relationship Id="rId29" Type="http://schemas.openxmlformats.org/officeDocument/2006/relationships/tags" Target="../tags/tag15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人才管理与发展的最佳实践研究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人才管理的最佳实践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人才发展的最佳实践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人才管理与发展的未来趋势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实践案例分析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人才管理的重要性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人才管理的重要性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人才是企业发展的核心资源</a:t>
            </a:r>
            <a:endParaRPr altLang="en-US" lang="zh-CN"/>
          </a:p>
        </p:txBody>
      </p:sp>
      <p:sp>
        <p:nvSpPr>
          <p:cNvPr id="10489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人才是企业最重要的资产，能够创造价值并推动企业发展。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人才管理能够提高员工的工作效率、创造力和忠诚度。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优秀的人才管理能够吸引和留住顶尖人才，提高企业的竞争力。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人才管理需要与企业的战略目标相匹配，为企业的发展提供有力支持。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有效管理提升员工绩效与满意度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有效管理的方法：通过合理的招聘、培训、激励和评估等手段，提高员工的专业素质和工作效率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人才管理的重要性：提高员工绩效与满意度是企业的核心目标之一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员工绩效的提升：通过设定明确的目标、提供必要的资源和支持，以及及时反馈和调整，提高员工的工作绩效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员工满意度的提高：关注员工的需求和感受，建立良好的企业文化和工作环境，提高员工的满意度和忠诚度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人才管理策略对企业战略的影响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人才管理策略对企业绩效的影响：有效的人才管理策略能够提高员工的工作积极性和效率，从而提高企业的绩效。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人才管理是企业战略的核心：人才是企业最重要的资源，有效的人才管理能够为企业创造更多的价值。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人才管理策略与企业文化的关系：企业文化是企业战略的重要组成部分，有效的人才管理策略能够促进企业文化的形成和发展。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人才管理策略对企业可持续发展的影响：有效的人才管理策略能够为企业培养更多的优秀人才，从而为企业可持续发展提供保障。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人才管理的最佳实践</a:t>
            </a:r>
            <a:endParaRPr altLang="en-US" dirty="0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制定明确的人才战略</a:t>
            </a:r>
            <a:endParaRPr altLang="en-US" lang="zh-CN"/>
          </a:p>
        </p:txBody>
      </p:sp>
      <p:sp>
        <p:nvSpPr>
          <p:cNvPr id="10491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确定企业战略目标和人才需求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建立有效的人才激励机制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建立完善的人才培训和发展体系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制定针对性的人才招聘计划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建立科学的人才评估体系</a:t>
            </a:r>
            <a:endParaRPr altLang="en-US" lang="zh-CN"/>
          </a:p>
        </p:txBody>
      </p:sp>
      <p:sp>
        <p:nvSpPr>
          <p:cNvPr id="104923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明确评估目的和标准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3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定期进行评估和反馈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4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制定评估流程和方法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4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建立评估团队和专家库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实施个性化的人才发展计划</a:t>
            </a:r>
            <a:endParaRPr altLang="en-US" lang="zh-CN"/>
          </a:p>
        </p:txBody>
      </p:sp>
      <p:sp>
        <p:nvSpPr>
          <p:cNvPr id="10492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了解员工需求：通过沟通、问卷调查等方式，了解员工的发展需求和职业规划。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制定个性化计划：根据员工的特点、优势和发展需求，制定个性化的职业发展计划。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提供培训和支持：为员工提供必要的培训和支持，帮助他们提升技能和知识水平，实现个人和组织的发展目标。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激励和奖励：通过设立激励机制和奖励措施，激发员工的积极性和创造力，促进他们更好地发挥自己的潜力。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营造良好的企业文化氛围</a:t>
            </a:r>
            <a:endParaRPr altLang="en-US" lang="zh-CN"/>
          </a:p>
        </p:txBody>
      </p:sp>
      <p:sp>
        <p:nvSpPr>
          <p:cNvPr id="10493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建立积极向上的价值观和使命感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关注员工成长和发展，提供培训和晋升机会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培养员工的专业素养和创新能力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鼓励团队合作和沟通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人才发展的最佳实践</a:t>
            </a:r>
            <a:endParaRPr altLang="en-US" dirty="0" lang="zh-CN"/>
          </a:p>
        </p:txBody>
      </p:sp>
      <p:sp>
        <p:nvSpPr>
          <p:cNvPr id="10494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制定长期的人才培养计划</a:t>
            </a:r>
            <a:endParaRPr altLang="en-US" lang="zh-CN"/>
          </a:p>
        </p:txBody>
      </p:sp>
      <p:sp>
        <p:nvSpPr>
          <p:cNvPr id="1049484" name="矩形: 圆角 23"/>
          <p:cNvSpPr/>
          <p:nvPr>
            <p:custDataLst>
              <p:tags r:id="rId1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86" name="矩形: 圆角 27"/>
          <p:cNvSpPr/>
          <p:nvPr>
            <p:custDataLst>
              <p:tags r:id="rId2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88" name="矩形: 圆角 6"/>
          <p:cNvSpPr/>
          <p:nvPr>
            <p:custDataLst>
              <p:tags r:id="rId3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490" name="矩形: 圆角 9"/>
          <p:cNvSpPr/>
          <p:nvPr>
            <p:custDataLst>
              <p:tags r:id="rId4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5"/>
            </p:custDataLst>
          </p:nvPr>
        </p:nvSpPr>
        <p:spPr>
          <a:xfrm>
            <a:off x="1017173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建立人才梯队：通过制定人才梯队建设方案，为企业培养后备人才，确保企业人才的持续供给和良性循环。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4" name="矩形: 圆角 24"/>
          <p:cNvSpPr/>
          <p:nvPr>
            <p:custDataLst>
              <p:tags r:id="rId6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496" name="正文"/>
          <p:cNvSpPr txBox="1"/>
          <p:nvPr>
            <p:custDataLst>
              <p:tags r:id="rId7"/>
            </p:custDataLst>
          </p:nvPr>
        </p:nvSpPr>
        <p:spPr>
          <a:xfrm>
            <a:off x="1017173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明确人才培养目标：根据企业战略和业务发展需求，制定长期的人才培养目标，确保人才培养与企业发展相匹配。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8" name="矩形: 圆角 28"/>
          <p:cNvSpPr/>
          <p:nvPr>
            <p:custDataLst>
              <p:tags r:id="rId8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9"/>
            </p:custDataLst>
          </p:nvPr>
        </p:nvSpPr>
        <p:spPr>
          <a:xfrm>
            <a:off x="6553174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 fontScale="9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制定人才培养计划：根据人才培养目标，制定具体的人才培养计划，包括培训课程、实践项目、轮岗计划等，确保人才培养的全面性和系统性。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2" name="矩形: 圆角 6"/>
          <p:cNvSpPr/>
          <p:nvPr>
            <p:custDataLst>
              <p:tags r:id="rId10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04" name="矩形: 圆角 9"/>
          <p:cNvSpPr/>
          <p:nvPr>
            <p:custDataLst>
              <p:tags r:id="rId11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12"/>
            </p:custDataLst>
          </p:nvPr>
        </p:nvSpPr>
        <p:spPr>
          <a:xfrm>
            <a:off x="6552565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定期评估与调整：定期对人才培养计划进行评估和调整，确保人才培养计划的有效性和适应性，及时调整培养方向和重点。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鼓励员工自我发展与学习</a:t>
            </a:r>
            <a:endParaRPr altLang="en-US" lang="zh-CN"/>
          </a:p>
        </p:txBody>
      </p:sp>
      <p:sp>
        <p:nvSpPr>
          <p:cNvPr id="10495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建立学习型组织：提供培训、学习资源和机会，鼓励员工自我发展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激励机制：通过奖励、晋升等方式激励员工持续学习和成长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导师制度：建立导师制度，为员工提供指导和帮助，促进经验传承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跨界合作：鼓励员工跨部门、跨领域合作，拓宽视野，提升综合素质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提供多元化的职业发展路径</a:t>
            </a:r>
            <a:endParaRPr altLang="en-US" lang="zh-CN"/>
          </a:p>
        </p:txBody>
      </p:sp>
      <p:sp>
        <p:nvSpPr>
          <p:cNvPr id="10495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制定个性化的职业发展规划：根据员工的兴趣、能力和潜力，制定个性化的职业发展规划，提供更多的发展机会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建立多通道的职业发展路径：除了传统的晋升路径，还可以通过横向轮岗、项目参与等方式提供多元化的职业发展路径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鼓励员工自我发展：鼓励员工自我学习、自我提升，提供培训、学习资源和时间支持，激发员工的自我发展动力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建立激励机制：通过设立奖励制度、晋升机会等方式，激励员工积极追求职业发展，提高工作积极性和满意度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建立激励机制，激发员工潜力</a:t>
            </a:r>
            <a:endParaRPr altLang="en-US" lang="zh-CN"/>
          </a:p>
        </p:txBody>
      </p:sp>
      <p:sp>
        <p:nvSpPr>
          <p:cNvPr id="1049634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设定明确的目标和期望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提供具有竞争力的薪酬和福利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实施员工培训和发展计划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建立良好的工作环境和企业文化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鼓励员工参与决策和提供反馈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实施奖励和认可计划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人才管理与发展的未来趋势</a:t>
            </a:r>
            <a:endParaRPr altLang="en-US" dirty="0" lang="zh-CN"/>
          </a:p>
        </p:txBody>
      </p:sp>
      <p:sp>
        <p:nvSpPr>
          <p:cNvPr id="10497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数字化与智能化在人才管理中的应用</a:t>
            </a:r>
            <a:endParaRPr altLang="en-US" lang="zh-CN"/>
          </a:p>
        </p:txBody>
      </p:sp>
      <p:sp>
        <p:nvSpPr>
          <p:cNvPr id="10497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数字化人才管理：利用大数据、人工智能等技术，实现人才信息的数字化存储、分析和应用，提高人才管理的效率和准确性。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智能化人才发展：通过智能算法和机器学习等技术，对人才进行个性化评估和发展建议，实现人才的精准培养和职业规划。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数字化与智能化融合：将数字化和智能化技术相结合，构建全面的人才管理体系，实现人才信息的实时更新和共享，提高人才管理的整体效能。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未来趋势展望：随着技术的不断进步和应用，数字化与智能化在人才管理中的应用将更加广泛和深入，为组织的发展提供有力的人才保障。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跨界合作与共享经济对人才管理的影响</a:t>
            </a:r>
            <a:endParaRPr altLang="en-US" lang="zh-CN"/>
          </a:p>
        </p:txBody>
      </p:sp>
      <p:sp>
        <p:nvSpPr>
          <p:cNvPr id="10498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跨界合作：不同领域、行业之间的合作与交流，促进人才流动与共享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共享经济：资源共享、知识共享，提高人才利用效率，降低成本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人才管理：跨界合作与共享经济对人才管理的影响，如招聘、培训、激励等方面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未来趋势：跨界合作与共享经济在人才管理中的发展趋势，如数字化、智能化等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适应未来发展的创新型人才管理策略</a:t>
            </a:r>
            <a:endParaRPr altLang="en-US" lang="zh-CN"/>
          </a:p>
        </p:txBody>
      </p:sp>
      <p:sp>
        <p:nvSpPr>
          <p:cNvPr id="10498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培养员工的创新思维和创新能力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建立开放、包容、创新的企业文化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建立灵活、高效的人才管理机制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注重员工的个人成长和职业发展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关注员工心理健康与福祉的重要性</a:t>
            </a:r>
            <a:endParaRPr altLang="en-US" lang="zh-CN"/>
          </a:p>
        </p:txBody>
      </p:sp>
      <p:sp>
        <p:nvSpPr>
          <p:cNvPr id="10499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未来人才管理需要关注员工心理健康与福祉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企业应采取措施提高员工心理健康与福祉水平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员工心理健康对工作绩效的影响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员工福祉对员工满意度和忠诚度的影响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实践案例分析</a:t>
            </a:r>
            <a:endParaRPr altLang="en-US" dirty="0" lang="zh-CN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成功企业的人才管理案例分享</a:t>
            </a:r>
            <a:endParaRPr altLang="en-US" lang="zh-CN"/>
          </a:p>
        </p:txBody>
      </p:sp>
      <p:sp>
        <p:nvSpPr>
          <p:cNvPr id="10500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阿里巴巴：人才管理理念与实践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华为：人才选拔与任用策略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小米：快速扩张中的人才管理挑战与应对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腾讯：人才培养与激励机制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行业领先企业的人才发展策略探讨</a:t>
            </a:r>
            <a:endParaRPr altLang="en-US" lang="zh-CN"/>
          </a:p>
        </p:txBody>
      </p:sp>
      <p:sp>
        <p:nvSpPr>
          <p:cNvPr id="10501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阿里巴巴：人才发展与企业文化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腾讯：人才梯队建设与激励机制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华为：人才国际化与跨界融合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京东：人才供应链与数字化转型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跨行业合作在人才管理中的实践应用</a:t>
            </a:r>
            <a:endParaRPr altLang="en-US" lang="zh-CN"/>
          </a:p>
        </p:txBody>
      </p:sp>
      <p:sp>
        <p:nvSpPr>
          <p:cNvPr id="10501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合作模式与机制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跨行业合作背景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经验总结与启示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应对挑战，创新型企业的人才管理变革</a:t>
            </a:r>
            <a:endParaRPr altLang="en-US" lang="zh-CN"/>
          </a:p>
        </p:txBody>
      </p:sp>
      <p:sp>
        <p:nvSpPr>
          <p:cNvPr id="10502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挑战与问题：随着市场竞争的加剧，创新型企业面临着人才流失、招聘困难、员工培训等问题。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人才管理变革：为了应对这些挑战，创新型企业需要采取一系列措施，如优化招聘流程、加强员工培训、建立激励机制等。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实践案例分析：以某创新型企业为例，介绍其人才管理变革的具体措施和实施效果。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总结与展望：总结创新型企业人才管理变革的经验和教训，展望未来发展趋势和前景。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50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总结人才管理与发展的最佳实践研究</a:t>
            </a:r>
            <a:endParaRPr altLang="en-US" lang="zh-CN"/>
          </a:p>
        </p:txBody>
      </p:sp>
      <p:sp>
        <p:nvSpPr>
          <p:cNvPr id="105034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未来人才管理与发展的建议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5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人才发展的最佳实践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人才管理的最佳实践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6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对未来人才管理与发展的建议与展望</a:t>
            </a:r>
            <a:endParaRPr altLang="en-US" lang="zh-CN"/>
          </a:p>
        </p:txBody>
      </p:sp>
      <p:sp>
        <p:nvSpPr>
          <p:cNvPr id="1050406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8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10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建立完善的人才管理体系，包括招聘、培训、评估和激励机制等方面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4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6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加强人才培训和发展，提高员工的专业素质和创新能力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0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2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建立良好的企业文化，营造积极向上、和谐的工作氛围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6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8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推动数字化和智能化的人才管理与发展，提高工作效率和质量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2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4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加强国际合作与交流，引进国外先进的人才管理与发展理念和经验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8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0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关注员工心理健康和生活质量，促进员工身心健康的发展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7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7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2023-12-19T20:09:51Z</dcterms:created>
  <dcterms:modified xsi:type="dcterms:W3CDTF">2023-12-19T20:09:51Z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65dd44a4a15846ea8f2cac4208478e76_21</vt:lpwstr>
  </property>
</Properties>
</file>