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861" r:id="rId1"/>
    <p:sldMasterId id="2147485898" r:id="rId2"/>
  </p:sldMasterIdLst>
  <p:notesMasterIdLst>
    <p:notesMasterId r:id="rId3"/>
  </p:notesMasterIdLst>
  <p:sldIdLst>
    <p:sldId id="1303" r:id="rId4"/>
    <p:sldId id="1306" r:id="rId5"/>
    <p:sldId id="1309" r:id="rId6"/>
    <p:sldId id="1312" r:id="rId7"/>
    <p:sldId id="1315" r:id="rId8"/>
    <p:sldId id="1318" r:id="rId9"/>
    <p:sldId id="1321" r:id="rId10"/>
    <p:sldId id="1324" r:id="rId11"/>
    <p:sldId id="1327" r:id="rId12"/>
    <p:sldId id="1330" r:id="rId13"/>
    <p:sldId id="1333" r:id="rId14"/>
    <p:sldId id="1336" r:id="rId15"/>
    <p:sldId id="1339" r:id="rId16"/>
    <p:sldId id="1342" r:id="rId17"/>
    <p:sldId id="1345" r:id="rId18"/>
    <p:sldId id="1348" r:id="rId19"/>
    <p:sldId id="1351" r:id="rId20"/>
    <p:sldId id="1354" r:id="rId21"/>
    <p:sldId id="1357" r:id="rId22"/>
    <p:sldId id="1360" r:id="rId23"/>
    <p:sldId id="1363" r:id="rId24"/>
    <p:sldId id="1366" r:id="rId25"/>
    <p:sldId id="1369" r:id="rId26"/>
    <p:sldId id="1372" r:id="rId27"/>
    <p:sldId id="1375" r:id="rId28"/>
    <p:sldId id="1378" r:id="rId29"/>
    <p:sldId id="1381" r:id="rId30"/>
    <p:sldId id="1384" r:id="rId31"/>
    <p:sldId id="1387" r:id="rId32"/>
    <p:sldId id="1390" r:id="rId33"/>
    <p:sldId id="1393" r:id="rId34"/>
    <p:sldId id="1396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62" r:id="rId1"/>
    <p:sldLayoutId id="2147485863" r:id="rId2"/>
    <p:sldLayoutId id="2147485864" r:id="rId3"/>
    <p:sldLayoutId id="2147485865" r:id="rId4"/>
    <p:sldLayoutId id="2147485866" r:id="rId5"/>
    <p:sldLayoutId id="2147485867" r:id="rId6"/>
    <p:sldLayoutId id="2147485868" r:id="rId7"/>
    <p:sldLayoutId id="2147485869" r:id="rId8"/>
    <p:sldLayoutId id="2147485870" r:id="rId9"/>
    <p:sldLayoutId id="2147485871" r:id="rId10"/>
    <p:sldLayoutId id="214748587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899" r:id="rId1"/>
    <p:sldLayoutId id="2147485900" r:id="rId2"/>
    <p:sldLayoutId id="2147485901" r:id="rId3"/>
    <p:sldLayoutId id="2147485902" r:id="rId4"/>
    <p:sldLayoutId id="2147485903" r:id="rId5"/>
    <p:sldLayoutId id="2147485904" r:id="rId6"/>
    <p:sldLayoutId id="2147485905" r:id="rId7"/>
    <p:sldLayoutId id="2147485906" r:id="rId8"/>
    <p:sldLayoutId id="2147485907" r:id="rId9"/>
    <p:sldLayoutId id="2147485908" r:id="rId10"/>
    <p:sldLayoutId id="214748590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ags" Target="../tags/tag81.xml"/><Relationship Id="rId20" Type="http://schemas.openxmlformats.org/officeDocument/2006/relationships/tags" Target="../tags/tag8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tags" Target="../tags/tag90.xml"/><Relationship Id="rId6" Type="http://schemas.openxmlformats.org/officeDocument/2006/relationships/tags" Target="../tags/tag91.xml"/><Relationship Id="rId7" Type="http://schemas.openxmlformats.org/officeDocument/2006/relationships/tags" Target="../tags/tag92.xml"/><Relationship Id="rId8" Type="http://schemas.openxmlformats.org/officeDocument/2006/relationships/tags" Target="../tags/tag93.xml"/><Relationship Id="rId9" Type="http://schemas.openxmlformats.org/officeDocument/2006/relationships/tags" Target="../tags/tag94.xml"/><Relationship Id="rId10" Type="http://schemas.openxmlformats.org/officeDocument/2006/relationships/tags" Target="../tags/tag95.xml"/><Relationship Id="rId11" Type="http://schemas.openxmlformats.org/officeDocument/2006/relationships/tags" Target="../tags/tag96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ags" Target="../tags/tag105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tags" Target="../tags/tag237.xml"/><Relationship Id="rId14" Type="http://schemas.openxmlformats.org/officeDocument/2006/relationships/tags" Target="../tags/tag238.xml"/><Relationship Id="rId15" Type="http://schemas.openxmlformats.org/officeDocument/2006/relationships/tags" Target="../tags/tag239.xml"/><Relationship Id="rId16" Type="http://schemas.openxmlformats.org/officeDocument/2006/relationships/tags" Target="../tags/tag240.xml"/><Relationship Id="rId17" Type="http://schemas.openxmlformats.org/officeDocument/2006/relationships/tags" Target="../tags/tag241.xml"/><Relationship Id="rId18" Type="http://schemas.openxmlformats.org/officeDocument/2006/relationships/tags" Target="../tags/tag242.xml"/><Relationship Id="rId19" Type="http://schemas.openxmlformats.org/officeDocument/2006/relationships/tags" Target="../tags/tag243.xml"/><Relationship Id="rId20" Type="http://schemas.openxmlformats.org/officeDocument/2006/relationships/tags" Target="../tags/tag244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tags" Target="../tags/tag291.xml"/><Relationship Id="rId17" Type="http://schemas.openxmlformats.org/officeDocument/2006/relationships/tags" Target="../tags/tag292.xml"/><Relationship Id="rId18" Type="http://schemas.openxmlformats.org/officeDocument/2006/relationships/tags" Target="../tags/tag293.xml"/><Relationship Id="rId19" Type="http://schemas.openxmlformats.org/officeDocument/2006/relationships/tags" Target="../tags/tag294.xml"/><Relationship Id="rId20" Type="http://schemas.openxmlformats.org/officeDocument/2006/relationships/tags" Target="../tags/tag295.xml"/><Relationship Id="rId21" Type="http://schemas.openxmlformats.org/officeDocument/2006/relationships/tags" Target="../tags/tag296.xml"/><Relationship Id="rId22" Type="http://schemas.openxmlformats.org/officeDocument/2006/relationships/tags" Target="../tags/tag297.xml"/><Relationship Id="rId23" Type="http://schemas.openxmlformats.org/officeDocument/2006/relationships/tags" Target="../tags/tag298.xml"/><Relationship Id="rId24" Type="http://schemas.openxmlformats.org/officeDocument/2006/relationships/tags" Target="../tags/tag299.xml"/><Relationship Id="rId25" Type="http://schemas.openxmlformats.org/officeDocument/2006/relationships/tags" Target="../tags/tag300.xml"/><Relationship Id="rId26" Type="http://schemas.openxmlformats.org/officeDocument/2006/relationships/tags" Target="../tags/tag301.xml"/><Relationship Id="rId27" Type="http://schemas.openxmlformats.org/officeDocument/2006/relationships/tags" Target="../tags/tag302.xml"/><Relationship Id="rId28" Type="http://schemas.openxmlformats.org/officeDocument/2006/relationships/tags" Target="../tags/tag303.xml"/><Relationship Id="rId29" Type="http://schemas.openxmlformats.org/officeDocument/2006/relationships/tags" Target="../tags/tag304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tags" Target="../tags/tag374.xml"/><Relationship Id="rId14" Type="http://schemas.openxmlformats.org/officeDocument/2006/relationships/tags" Target="../tags/tag375.xml"/><Relationship Id="rId15" Type="http://schemas.openxmlformats.org/officeDocument/2006/relationships/tags" Target="../tags/tag376.xml"/><Relationship Id="rId16" Type="http://schemas.openxmlformats.org/officeDocument/2006/relationships/tags" Target="../tags/tag377.xml"/><Relationship Id="rId17" Type="http://schemas.openxmlformats.org/officeDocument/2006/relationships/tags" Target="../tags/tag378.xml"/><Relationship Id="rId18" Type="http://schemas.openxmlformats.org/officeDocument/2006/relationships/tags" Target="../tags/tag379.xml"/><Relationship Id="rId19" Type="http://schemas.openxmlformats.org/officeDocument/2006/relationships/tags" Target="../tags/tag380.xml"/><Relationship Id="rId20" Type="http://schemas.openxmlformats.org/officeDocument/2006/relationships/tags" Target="../tags/tag381.xml"/><Relationship Id="rId21" Type="http://schemas.openxmlformats.org/officeDocument/2006/relationships/tags" Target="../tags/tag382.xml"/><Relationship Id="rId22" Type="http://schemas.openxmlformats.org/officeDocument/2006/relationships/tags" Target="../tags/tag383.xml"/><Relationship Id="rId23" Type="http://schemas.openxmlformats.org/officeDocument/2006/relationships/tags" Target="../tags/tag384.xml"/><Relationship Id="rId24" Type="http://schemas.openxmlformats.org/officeDocument/2006/relationships/tags" Target="../tags/tag385.xml"/><Relationship Id="rId25" Type="http://schemas.openxmlformats.org/officeDocument/2006/relationships/tags" Target="../tags/tag386.xml"/><Relationship Id="rId26" Type="http://schemas.openxmlformats.org/officeDocument/2006/relationships/tags" Target="../tags/tag387.xml"/><Relationship Id="rId27" Type="http://schemas.openxmlformats.org/officeDocument/2006/relationships/tags" Target="../tags/tag388.xml"/><Relationship Id="rId28" Type="http://schemas.openxmlformats.org/officeDocument/2006/relationships/tags" Target="../tags/tag389.xml"/><Relationship Id="rId29" Type="http://schemas.openxmlformats.org/officeDocument/2006/relationships/tags" Target="../tags/tag390.xml"/><Relationship Id="rId30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>
            <a:normAutofit fontScale="90000"/>
          </a:bodyPr>
          <a:p>
            <a:r>
              <a:rPr altLang="en-US" lang="zh-CN"/>
              <a:t>2024年物流技术行业无人仓储发展计划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22809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32715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无人仓储的发展背景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193103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10058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19964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2024年无人仓储的发展目标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280352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297307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07213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无人仓储的关键技术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367601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38455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39446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无人仓储的实施方案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45485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471805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481711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无人仓储的效益评估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42099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17"/>
            </p:custDataLst>
          </p:nvPr>
        </p:nvSpPr>
        <p:spPr>
          <a:xfrm>
            <a:off x="4340225" y="559054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06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8" name="项标题"/>
          <p:cNvSpPr txBox="1"/>
          <p:nvPr>
            <p:custDataLst>
              <p:tags r:id="rId18"/>
            </p:custDataLst>
          </p:nvPr>
        </p:nvSpPr>
        <p:spPr>
          <a:xfrm>
            <a:off x="6745605" y="568960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未来展望与建议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0" name="Line 1"/>
          <p:cNvSpPr/>
          <p:nvPr>
            <p:custDataLst>
              <p:tags r:id="rId19"/>
            </p:custDataLst>
          </p:nvPr>
        </p:nvSpPr>
        <p:spPr>
          <a:xfrm>
            <a:off x="4688840" y="629348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无人仓储的发展背景</a:t>
            </a:r>
            <a:endParaRPr altLang="en-US" lang="zh-CN"/>
          </a:p>
        </p:txBody>
      </p:sp>
      <p:sp>
        <p:nvSpPr>
          <p:cNvPr id="1048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物流技术行业的发展趋势</a:t>
            </a:r>
            <a:endParaRPr altLang="en-US" lang="zh-CN"/>
          </a:p>
        </p:txBody>
      </p:sp>
      <p:sp>
        <p:nvSpPr>
          <p:cNvPr id="10488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4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自动化技术：提高物流运作效率，降低成本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物联网技术：实现设备间的互联互通，提升物流信息化水平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数据分析技术：对物流数据进行挖掘和分析，优化物流运作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人工智能：实现智能化的决策和优化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无人仓储技术的兴起</a:t>
            </a:r>
            <a:endParaRPr altLang="en-US" lang="zh-CN"/>
          </a:p>
        </p:txBody>
      </p:sp>
      <p:sp>
        <p:nvSpPr>
          <p:cNvPr id="104891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电子商务的迅猛发展，对物流效率提出更高要求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人工智能技术的突破，为无人仓储的实现提供了技术支持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劳动力成本上升，促使企业寻求自动化解决方案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环保法规日益严格，推动企业采用绿色物流技术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无人仓储的优势与挑战</a:t>
            </a:r>
            <a:endParaRPr altLang="en-US" lang="zh-CN"/>
          </a:p>
        </p:txBody>
      </p:sp>
      <p:sp>
        <p:nvSpPr>
          <p:cNvPr id="1048976" name="矩形 5"/>
          <p:cNvSpPr/>
          <p:nvPr>
            <p:custDataLst>
              <p:tags r:id="rId1"/>
            </p:custDataLst>
          </p:nvPr>
        </p:nvSpPr>
        <p:spPr>
          <a:xfrm>
            <a:off x="1020871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矩形 10"/>
          <p:cNvSpPr/>
          <p:nvPr>
            <p:custDataLst>
              <p:tags r:id="rId2"/>
            </p:custDataLst>
          </p:nvPr>
        </p:nvSpPr>
        <p:spPr>
          <a:xfrm>
            <a:off x="1670771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TextBox 2"/>
          <p:cNvSpPr txBox="1"/>
          <p:nvPr>
            <p:custDataLst>
              <p:tags r:id="rId3"/>
            </p:custDataLst>
          </p:nvPr>
        </p:nvSpPr>
        <p:spPr>
          <a:xfrm>
            <a:off x="1305120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优势：提高仓储效率，降低运营成本，减少人工干预，保证货物安全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2" name="矩形 6"/>
          <p:cNvSpPr/>
          <p:nvPr>
            <p:custDataLst>
              <p:tags r:id="rId4"/>
            </p:custDataLst>
          </p:nvPr>
        </p:nvSpPr>
        <p:spPr>
          <a:xfrm>
            <a:off x="6420950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矩形 11"/>
          <p:cNvSpPr/>
          <p:nvPr>
            <p:custDataLst>
              <p:tags r:id="rId5"/>
            </p:custDataLst>
          </p:nvPr>
        </p:nvSpPr>
        <p:spPr>
          <a:xfrm>
            <a:off x="7107612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TextBox 2"/>
          <p:cNvSpPr txBox="1"/>
          <p:nvPr>
            <p:custDataLst>
              <p:tags r:id="rId6"/>
            </p:custDataLst>
          </p:nvPr>
        </p:nvSpPr>
        <p:spPr>
          <a:xfrm>
            <a:off x="6705199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挑战：技术成熟度不足，设备维护成本高，法律法规限制，人员培训难度大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2024年无人仓储的发展目标</a:t>
            </a:r>
            <a:endParaRPr altLang="en-US" lang="zh-CN"/>
          </a:p>
        </p:txBody>
      </p:sp>
      <p:sp>
        <p:nvSpPr>
          <p:cNvPr id="10490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提高仓储效率</a:t>
            </a:r>
            <a:endParaRPr altLang="en-US" lang="zh-CN"/>
          </a:p>
        </p:txBody>
      </p:sp>
      <p:sp>
        <p:nvSpPr>
          <p:cNvPr id="10490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4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实现自动化：通过引入先进的物流技术和设备，提高仓储作业的自动化程度，减少人工干预，提高作业效率。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5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优化库存管理：利用大数据和人工智能技术，实时分析库存情况，预测需求，实现库存的精准控制，降低库存成本，提高仓储利用率。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6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提高订单处理速度：通过优化仓储作业流程，提高订单处理速度，缩短订单响应时间，提高客户满意度。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6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降低运营成本：通过提高仓储效率，降低仓储运营成本，提高企业的盈利能力。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降低运营成本</a:t>
            </a:r>
            <a:endParaRPr altLang="en-US" lang="zh-CN"/>
          </a:p>
        </p:txBody>
      </p:sp>
      <p:sp>
        <p:nvSpPr>
          <p:cNvPr id="10491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措施：优化仓储布局，提高仓储空间利用率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目标：通过自动化和智能化技术，减少人工干预，降低运营成本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实施计划：逐步推广无人仓储技术，提高仓储管理效率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预期效果：降低运营成本，提高企业竞争力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提升物流服务水平</a:t>
            </a:r>
            <a:endParaRPr altLang="en-US" lang="zh-CN"/>
          </a:p>
        </p:txBody>
      </p:sp>
      <p:sp>
        <p:nvSpPr>
          <p:cNvPr id="104915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减少人工干预，提高自动化水平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降低运营成本，提高仓储效率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提高货物准确率，减少差错率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7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优化库存管理，降低库存成本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促进物流行业的智能化转型</a:t>
            </a:r>
            <a:endParaRPr altLang="en-US" lang="zh-CN"/>
          </a:p>
        </p:txBody>
      </p:sp>
      <p:sp>
        <p:nvSpPr>
          <p:cNvPr id="104921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优化库存管理，降低库存成本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提升仓储管理效率，降低运营成本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实现24小时不间断运作，提升物流服务水平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提升物流行业的智能化水平，推动行业转型升级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无人仓储的关键技术</a:t>
            </a:r>
            <a:endParaRPr altLang="en-US" lang="zh-CN"/>
          </a:p>
        </p:txBody>
      </p:sp>
      <p:sp>
        <p:nvSpPr>
          <p:cNvPr id="10492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自动化技术</a:t>
            </a:r>
            <a:endParaRPr altLang="en-US" lang="zh-CN"/>
          </a:p>
        </p:txBody>
      </p:sp>
      <p:sp>
        <p:nvSpPr>
          <p:cNvPr id="10493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自动化设备：用于货物的存储、检索和运输，提高仓储效率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自动化控制系统：实现无人仓储的智能化管理，降低人工成本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自动化数据采集：实时监控仓储状态，提高库存准确性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自动化安全系统：保障货物和人员安全，提高仓储安全性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物联网技术</a:t>
            </a:r>
            <a:endParaRPr altLang="en-US" lang="zh-CN"/>
          </a:p>
        </p:txBody>
      </p:sp>
      <p:sp>
        <p:nvSpPr>
          <p:cNvPr id="104936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6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定义：物联网技术是一种基于互联网、通过信息传感器设备实现物品与物品之间全面感知、可靠传输和智能处理的网络技术。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7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应用场景：在无人仓储中，物联网技术主要用于物品的识别、追踪和监控，以及设备间的通信和协同工作。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7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关键技术：包括传感器技术、RFID技术、无线通信技术等，这些技术共同实现了物品信息的实时采集、传输和处理。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8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优势：物联网技术的应用可以大幅提高无人仓储的自动化和智能化水平，降低人工干预，提高仓储效率和准确性。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</a:t>
            </a:r>
            <a:endParaRPr altLang="en-US" lang="zh-CN"/>
          </a:p>
        </p:txBody>
      </p:sp>
      <p:sp>
        <p:nvSpPr>
          <p:cNvPr id="104941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自动化控制：通过AI算法实现仓储设备的自动化控制，提高仓储效率。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智能调度：利用AI技术对仓储任务进行智能调度，实现快速响应和高效处理。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机器学习：通过机器学习算法不断优化仓储策略，提高仓储空间利用率。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数据分析：利用AI技术对仓储数据进行实时分析，为决策提供有力支持。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数据处理与分析技术</a:t>
            </a:r>
            <a:endParaRPr altLang="en-US" lang="zh-CN"/>
          </a:p>
        </p:txBody>
      </p:sp>
      <p:sp>
        <p:nvSpPr>
          <p:cNvPr id="104947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数据采集：利用传感器、RFID等技术收集货物信息，确保数据的实时性和准确性。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数据存储：采用分布式存储系统，确保大量数据的可靠存储和快速访问。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数据处理：利用云计算、大数据分析等技术对海量数据进行处理，挖掘有价值的信息，为决策提供支持。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数据安全：采用加密技术、数据备份与恢复机制等措施保障数据的安全性和完整性。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无人仓储的实施方案</a:t>
            </a:r>
            <a:endParaRPr altLang="en-US" lang="zh-CN"/>
          </a:p>
        </p:txBody>
      </p:sp>
      <p:sp>
        <p:nvSpPr>
          <p:cNvPr id="10495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无人仓储的规划与设计</a:t>
            </a:r>
            <a:endParaRPr altLang="en-US" lang="zh-CN"/>
          </a:p>
        </p:txBody>
      </p:sp>
      <p:sp>
        <p:nvSpPr>
          <p:cNvPr id="104954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需求分析：了解业务需求和仓库布局，确定无人仓储的规模和功能。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方案设计：根据需求分析结果，设计无人仓储的布局、货架、设备等硬件设施。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技术选型：选择适合的自动化技术，如机器人、无人机、AGV等，实现货物的搬运和存储。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系统集成：将各种设备和系统进行集成，实现信息的共享和协同作业。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无人仓储的建设与部署</a:t>
            </a:r>
            <a:endParaRPr altLang="en-US" lang="zh-CN"/>
          </a:p>
        </p:txBody>
      </p:sp>
      <p:sp>
        <p:nvSpPr>
          <p:cNvPr id="10495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仓库选址与布局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软件系统搭建与优化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安全保障措施与监控系统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硬件设备选择与配置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无人仓储的运营与维护</a:t>
            </a:r>
            <a:endParaRPr altLang="en-US" lang="zh-CN"/>
          </a:p>
        </p:txBody>
      </p:sp>
      <p:sp>
        <p:nvSpPr>
          <p:cNvPr id="104965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6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数据安全保障：建立完善的数据备份和恢复机制，确保数据安全可靠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应急处理机制：制定应急预案，快速响应突发事件，保障仓库安全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自动化设备维护：定期检查设备运行状况，确保设备稳定可靠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智能监控系统：实时监控仓库情况，及时发现异常并处理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无人仓储的优化与升级</a:t>
            </a:r>
            <a:endParaRPr altLang="en-US" lang="zh-CN"/>
          </a:p>
        </p:txBody>
      </p:sp>
      <p:sp>
        <p:nvSpPr>
          <p:cNvPr id="10497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自动化技术应用：采用机器人、自动化设备等实现货物自动存储、拣选和运输。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数据分析与智能调度：利用大数据和人工智能技术，实现库存优化、订单智能匹配和智能调度。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物联网与智能感知：通过物联网技术实现货物、设备、人员等信息的实时感知与交互，提高仓储管理效率和准确性。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绿色环保与可持续发展：采用节能环保技术，降低能耗和排放，提高仓储设施的可持续性。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无人仓储的效益评估</a:t>
            </a:r>
            <a:endParaRPr altLang="en-US" lang="zh-CN"/>
          </a:p>
        </p:txBody>
      </p:sp>
      <p:sp>
        <p:nvSpPr>
          <p:cNvPr id="10497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提高仓储效率的效益评估</a:t>
            </a:r>
            <a:endParaRPr altLang="en-US" lang="zh-CN"/>
          </a:p>
        </p:txBody>
      </p:sp>
      <p:sp>
        <p:nvSpPr>
          <p:cNvPr id="104979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减少人工成本：无人仓储可以减少大量的人工成本，降低企业的运营成本。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提高仓储空间利用率：通过智能化的仓储管理系统，无人仓储可以更加合理地规划和管理仓储空间，提高仓储空间的利用率。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提升物流效率：无人仓储可以大幅提高物流效率，缩短物流时间，降低物流成本。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增强仓储安全性：无人仓储可以减少人为因素对仓储安全的影响，提高仓储安全性。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降低运营成本的效益评估</a:t>
            </a:r>
            <a:endParaRPr altLang="en-US" lang="zh-CN"/>
          </a:p>
        </p:txBody>
      </p:sp>
      <p:sp>
        <p:nvSpPr>
          <p:cNvPr id="104984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减少人力成本：无人仓储不需要人工操作，可以大幅降低人力成本。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降低管理难度：无人仓储可以简化管理流程，降低管理难度。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减少误差：机器的精确度高于人工，可以减少误差，提高库存准确性。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提高效率：自动化和智能化的运作方式可以提高仓储的运作效率。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提高物流服务水平的效益评估</a:t>
            </a:r>
            <a:endParaRPr altLang="en-US" lang="zh-CN"/>
          </a:p>
        </p:txBody>
      </p:sp>
      <p:sp>
        <p:nvSpPr>
          <p:cNvPr id="104991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提升存储容量：采用先进的存储技术，提高仓库的存储容量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减少人工成本：无人仓储可以降低人力成本，提高效率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提高作业效率：通过自动化和智能化技术，提高物流作业效率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减少错误率：采用精确的识别和定位技术，减少操作错误率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促进智能化转型的社会效益评估</a:t>
            </a:r>
            <a:endParaRPr altLang="en-US" lang="zh-CN"/>
          </a:p>
        </p:txBody>
      </p:sp>
      <p:sp>
        <p:nvSpPr>
          <p:cNvPr id="104996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提升物流服务水平，满足客户需求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7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促进智能化转型，提升仓储管理水平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减少人力成本，提升企业竞争力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9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提高仓储效率，降低物流成本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未来展望与建议</a:t>
            </a:r>
            <a:endParaRPr altLang="en-US" lang="zh-CN"/>
          </a:p>
        </p:txBody>
      </p:sp>
      <p:sp>
        <p:nvSpPr>
          <p:cNvPr id="10500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无人仓储技术的发展趋势预测</a:t>
            </a:r>
            <a:endParaRPr altLang="en-US" lang="zh-CN"/>
          </a:p>
        </p:txBody>
      </p:sp>
      <p:sp>
        <p:nvSpPr>
          <p:cNvPr id="1050054" name="文本框 5"/>
          <p:cNvSpPr txBox="1"/>
          <p:nvPr>
            <p:custDataLst>
              <p:tags r:id="rId1"/>
            </p:custDataLst>
          </p:nvPr>
        </p:nvSpPr>
        <p:spPr>
          <a:xfrm>
            <a:off x="3330462" y="2566892"/>
            <a:ext cx="5531077" cy="363785"/>
          </a:xfrm>
          <a:prstGeom prst="rect"/>
          <a:noFill/>
        </p:spPr>
        <p:txBody>
          <a:bodyPr anchor="b" anchorCtr="0" bIns="0" lIns="0" rtlCol="0" wrap="square">
            <a:normAutofit fontScale="9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50056" name="正文"/>
          <p:cNvSpPr txBox="1"/>
          <p:nvPr>
            <p:custDataLst>
              <p:tags r:id="rId2"/>
            </p:custDataLst>
          </p:nvPr>
        </p:nvSpPr>
        <p:spPr>
          <a:xfrm>
            <a:off x="3330462" y="2959754"/>
            <a:ext cx="5531077" cy="6720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柔性化：未来无人仓储系统的柔性化程度也将得到提升，能够更好地适应不同种类的货物和不同规模的仓库，提高仓储效率和空间利用率。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文本框 7"/>
          <p:cNvSpPr txBox="1"/>
          <p:nvPr>
            <p:custDataLst>
              <p:tags r:id="rId3"/>
            </p:custDataLst>
          </p:nvPr>
        </p:nvSpPr>
        <p:spPr>
          <a:xfrm>
            <a:off x="3330462" y="1364400"/>
            <a:ext cx="5531723" cy="354092"/>
          </a:xfrm>
          <a:prstGeom prst="rect"/>
          <a:noFill/>
        </p:spPr>
        <p:txBody>
          <a:bodyPr anchor="b" anchorCtr="0" bIns="0" lIns="0" rtlCol="0" wrap="square">
            <a:normAutofit fontScale="99091" lnSpcReduction="1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50060" name="正文"/>
          <p:cNvSpPr txBox="1"/>
          <p:nvPr>
            <p:custDataLst>
              <p:tags r:id="rId4"/>
            </p:custDataLst>
          </p:nvPr>
        </p:nvSpPr>
        <p:spPr>
          <a:xfrm>
            <a:off x="3330462" y="1741108"/>
            <a:ext cx="5531077" cy="653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智能化：随着人工智能技术的不断进步，无人仓储系统的智能化程度将越来越高，能够实现自主决策、自主学习和自主优化等功能。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文本框 12"/>
          <p:cNvSpPr txBox="1"/>
          <p:nvPr>
            <p:custDataLst>
              <p:tags r:id="rId5"/>
            </p:custDataLst>
          </p:nvPr>
        </p:nvSpPr>
        <p:spPr>
          <a:xfrm>
            <a:off x="3330462" y="3803631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 fontScale="9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50064" name="正文"/>
          <p:cNvSpPr txBox="1"/>
          <p:nvPr>
            <p:custDataLst>
              <p:tags r:id="rId6"/>
            </p:custDataLst>
          </p:nvPr>
        </p:nvSpPr>
        <p:spPr>
          <a:xfrm>
            <a:off x="3330462" y="4209415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绿色化：随着环保意识的不断提高，未来无人仓储系统将更加注重环保和节能，采用更加绿色和可持续的技术和设备，降低能源消耗和排放。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文本框 15"/>
          <p:cNvSpPr txBox="1"/>
          <p:nvPr>
            <p:custDataLst>
              <p:tags r:id="rId7"/>
            </p:custDataLst>
          </p:nvPr>
        </p:nvSpPr>
        <p:spPr>
          <a:xfrm>
            <a:off x="3330462" y="5076554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 fontScale="9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50068" name="正文"/>
          <p:cNvSpPr txBox="1"/>
          <p:nvPr>
            <p:custDataLst>
              <p:tags r:id="rId8"/>
            </p:custDataLst>
          </p:nvPr>
        </p:nvSpPr>
        <p:spPr>
          <a:xfrm>
            <a:off x="3330462" y="5482338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集成化：未来无人仓储系统将更加集成化，能够实现多种技术的融合和协同工作，提高整个仓储系统的效率和稳定性。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政策支持与法规完善建议</a:t>
            </a:r>
            <a:endParaRPr altLang="en-US" lang="zh-CN"/>
          </a:p>
        </p:txBody>
      </p:sp>
      <p:sp>
        <p:nvSpPr>
          <p:cNvPr id="10501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0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政策支持：政府应加大对无人仓储技术的支持力度，提供税收优惠、资金扶持等措施，促进无人仓储技术的研发和应用。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1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法规完善：完善无人仓储技术的相关法律法规，明确无人仓储技术的合法地位，规范无人仓储技术的安全标准和使用规范。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1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监管加强：加强对无人仓储技术的监管力度，确保无人仓储技术的安全可靠，防止因技术问题引发的安全事故。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2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2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行业标准：制定无人仓储技术的行业标准，推动无人仓储技术的标准化和规范化，提高无人仓储技术的可靠性和安全性。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企业如何应对无人仓储技术的发展</a:t>
            </a:r>
            <a:endParaRPr altLang="en-US" lang="zh-CN"/>
          </a:p>
        </p:txBody>
      </p:sp>
      <p:sp>
        <p:nvSpPr>
          <p:cNvPr id="105016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6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加大技术研发力度，提升仓储自动化水平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7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培养专业人才，提高员工技能水平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7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建立完善的仓储管理系统，提高仓储管理效率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8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关注新技术的发展趋势，及时调整战略方向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100000"/>
          </a:bodyPr>
          <a:p>
            <a:r>
              <a:rPr altLang="en-US" lang="zh-CN"/>
              <a:t>加强国际合作与交流，共同推进无人仓储技术的发展</a:t>
            </a:r>
            <a:endParaRPr altLang="en-US" lang="zh-CN"/>
          </a:p>
        </p:txBody>
      </p:sp>
      <p:sp>
        <p:nvSpPr>
          <p:cNvPr id="105022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合作领域：技术研发、标准制定、市场开拓等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推进措施：加大投入力度、加强人才培养、完善政策法规等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交流平台：建立行业交流平台，分享经验和技术成果，促进信息流通和知识共享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合作方式：建立合作伙伴关系、参加国际会议和展览、开展联合项目等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29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6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6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6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6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6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6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6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6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6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6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6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6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6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6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6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6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2_6*l_h_i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2_6*l_h_a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custom20231212_6*l_h_i*1_6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SLIDE_ID" val="custom2023121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2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6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7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0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1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3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9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1_3*l_h_a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1_3*l_h_f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1_3*l_h_a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1_3*l_h_f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61_3*l_h_a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1_3*l_h_f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61_3*l_h_a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1_3*l_h_f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93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2024-01-05T18:48:10Z</dcterms:created>
  <dcterms:modified xsi:type="dcterms:W3CDTF">2024-01-05T18:48:10Z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4924b9c7febb41ea9580ac022e0d4f19_21</vt:lpwstr>
  </property>
</Properties>
</file>