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689" r:id="rId1"/>
    <p:sldMasterId id="2147486726" r:id="rId2"/>
  </p:sldMasterIdLst>
  <p:notesMasterIdLst>
    <p:notesMasterId r:id="rId3"/>
  </p:notesMasterIdLst>
  <p:sldIdLst>
    <p:sldId id="1670" r:id="rId4"/>
    <p:sldId id="1675" r:id="rId5"/>
    <p:sldId id="1680" r:id="rId6"/>
    <p:sldId id="1684" r:id="rId7"/>
    <p:sldId id="1687" r:id="rId8"/>
    <p:sldId id="1690" r:id="rId9"/>
    <p:sldId id="1694" r:id="rId10"/>
    <p:sldId id="1698" r:id="rId11"/>
    <p:sldId id="1701" r:id="rId12"/>
    <p:sldId id="1704" r:id="rId13"/>
    <p:sldId id="1707" r:id="rId14"/>
    <p:sldId id="1711" r:id="rId15"/>
    <p:sldId id="1715" r:id="rId16"/>
    <p:sldId id="1718" r:id="rId17"/>
    <p:sldId id="1721" r:id="rId18"/>
    <p:sldId id="1725" r:id="rId19"/>
    <p:sldId id="1729" r:id="rId20"/>
    <p:sldId id="1732" r:id="rId21"/>
    <p:sldId id="1735" r:id="rId22"/>
    <p:sldId id="1738" r:id="rId23"/>
    <p:sldId id="1742" r:id="rId24"/>
    <p:sldId id="1746" r:id="rId25"/>
    <p:sldId id="1749" r:id="rId26"/>
    <p:sldId id="1752" r:id="rId27"/>
    <p:sldId id="1756"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690" r:id="rId1"/>
    <p:sldLayoutId id="2147486691" r:id="rId2"/>
    <p:sldLayoutId id="2147486692" r:id="rId3"/>
    <p:sldLayoutId id="2147486693" r:id="rId4"/>
    <p:sldLayoutId id="2147486694" r:id="rId5"/>
    <p:sldLayoutId id="2147486695" r:id="rId6"/>
    <p:sldLayoutId id="2147486696" r:id="rId7"/>
    <p:sldLayoutId id="2147486697" r:id="rId8"/>
    <p:sldLayoutId id="2147486698" r:id="rId9"/>
    <p:sldLayoutId id="2147486699" r:id="rId10"/>
    <p:sldLayoutId id="214748670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727" r:id="rId1"/>
    <p:sldLayoutId id="2147486728" r:id="rId2"/>
    <p:sldLayoutId id="2147486729" r:id="rId3"/>
    <p:sldLayoutId id="2147486730" r:id="rId4"/>
    <p:sldLayoutId id="2147486731" r:id="rId5"/>
    <p:sldLayoutId id="2147486732" r:id="rId6"/>
    <p:sldLayoutId id="2147486733" r:id="rId7"/>
    <p:sldLayoutId id="2147486734" r:id="rId8"/>
    <p:sldLayoutId id="2147486735" r:id="rId9"/>
    <p:sldLayoutId id="2147486736" r:id="rId10"/>
    <p:sldLayoutId id="2147486737"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广告与市场营销行业市场分析及2024年投资前景预测</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广告与市场营销行业概述</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广告与市场营销行业市场分析</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广告与市场营销行业投资前景预测</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广告与市场营销行业未来发展趋势</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广告与市场营销行业投资建议</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广告与市场营销行业概述</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行业定义与分类</a:t>
            </a:r>
            <a:endParaRPr altLang="en-US" lang="zh-CN"/>
          </a:p>
        </p:txBody>
      </p:sp>
      <p:sp>
        <p:nvSpPr>
          <p:cNvPr id="104889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行业特点：涉及面广、服务性强、竞争激烈。</a:t>
            </a:r>
            <a:endParaRPr altLang="zh-CN" dirty="0" sz="1600" lang="en-US">
              <a:solidFill>
                <a:schemeClr val="dk1">
                  <a:lumMod val="80000"/>
                  <a:lumOff val="20000"/>
                </a:schemeClr>
              </a:solidFill>
              <a:latin typeface="+mn-ea"/>
              <a:sym typeface="+mn-ea"/>
            </a:endParaRPr>
          </a:p>
        </p:txBody>
      </p:sp>
      <p:sp>
        <p:nvSpPr>
          <p:cNvPr id="104889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4"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广告与市场营销行业定义：指通过各种传播手段，促进产品销售和品牌形象提升的行业。</a:t>
            </a:r>
            <a:endParaRPr altLang="en-US" dirty="0" lang="zh-CN">
              <a:solidFill>
                <a:schemeClr val="dk1">
                  <a:lumMod val="80000"/>
                  <a:lumOff val="20000"/>
                </a:schemeClr>
              </a:solidFill>
              <a:latin typeface="+mn-ea"/>
              <a:sym typeface="+mn-ea"/>
            </a:endParaRPr>
          </a:p>
        </p:txBody>
      </p:sp>
      <p:sp>
        <p:nvSpPr>
          <p:cNvPr id="104890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行业分类：广告业、公关业、市场营销策划业、直销业等。</a:t>
            </a:r>
            <a:endParaRPr altLang="en-US" dirty="0" sz="1600" lang="zh-CN">
              <a:solidFill>
                <a:schemeClr val="dk1">
                  <a:lumMod val="80000"/>
                  <a:lumOff val="20000"/>
                </a:schemeClr>
              </a:solidFill>
              <a:latin typeface="+mn-ea"/>
              <a:sym typeface="+mn-ea"/>
            </a:endParaRPr>
          </a:p>
        </p:txBody>
      </p:sp>
      <p:sp>
        <p:nvSpPr>
          <p:cNvPr id="104891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行业发展趋势：数字化、数据驱动、跨界融合。</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4" name="标题 2"/>
          <p:cNvSpPr>
            <a:spLocks noGrp="1"/>
          </p:cNvSpPr>
          <p:nvPr>
            <p:ph type="title" idx="2"/>
          </p:nvPr>
        </p:nvSpPr>
        <p:spPr/>
        <p:txBody>
          <a:bodyPr>
            <a:normAutofit fontScale="90000"/>
          </a:bodyPr>
          <a:p>
            <a:r>
              <a:rPr altLang="en-US" lang="zh-CN"/>
              <a:t>行业市场规模</a:t>
            </a:r>
            <a:endParaRPr altLang="en-US" lang="zh-CN"/>
          </a:p>
        </p:txBody>
      </p:sp>
      <p:sp>
        <p:nvSpPr>
          <p:cNvPr id="1048956"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58"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60" name="TextBox 2"/>
          <p:cNvSpPr txBox="1"/>
          <p:nvPr>
            <p:custDataLst>
              <p:tags r:id="rId3"/>
            </p:custDataLst>
          </p:nvPr>
        </p:nvSpPr>
        <p:spPr>
          <a:xfrm>
            <a:off x="763308" y="3108637"/>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2023年广告与市场营销行业市场规模达到约XX万亿元</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62"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4"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66" name="TextBox 2"/>
          <p:cNvSpPr txBox="1"/>
          <p:nvPr>
            <p:custDataLst>
              <p:tags r:id="rId6"/>
            </p:custDataLst>
          </p:nvPr>
        </p:nvSpPr>
        <p:spPr>
          <a:xfrm>
            <a:off x="3561201" y="3108637"/>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预计到2024年，行业市场规模将继续保持XX的增长率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68"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0"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2" name="TextBox 2"/>
          <p:cNvSpPr txBox="1"/>
          <p:nvPr>
            <p:custDataLst>
              <p:tags r:id="rId9"/>
            </p:custDataLst>
          </p:nvPr>
        </p:nvSpPr>
        <p:spPr>
          <a:xfrm>
            <a:off x="6355905" y="3108637"/>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随着互联网技术的发展，线上广告市场规模占比逐年提升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74"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6"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8" name="TextBox 2"/>
          <p:cNvSpPr txBox="1"/>
          <p:nvPr>
            <p:custDataLst>
              <p:tags r:id="rId12"/>
            </p:custDataLst>
          </p:nvPr>
        </p:nvSpPr>
        <p:spPr>
          <a:xfrm>
            <a:off x="9144231" y="3108637"/>
            <a:ext cx="2278909" cy="1840200"/>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广告与市场营销行业在国民经济中占据重要地位，对经济增长的贡献度逐年提高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2"/>
          <p:cNvSpPr>
            <a:spLocks noGrp="1"/>
          </p:cNvSpPr>
          <p:nvPr>
            <p:ph type="title" idx="2"/>
          </p:nvPr>
        </p:nvSpPr>
        <p:spPr/>
        <p:txBody>
          <a:bodyPr>
            <a:normAutofit fontScale="90000"/>
          </a:bodyPr>
          <a:p>
            <a:r>
              <a:rPr altLang="en-US" lang="zh-CN"/>
              <a:t>行业发展趋势</a:t>
            </a:r>
            <a:endParaRPr altLang="en-US" lang="zh-CN"/>
          </a:p>
        </p:txBody>
      </p:sp>
      <p:sp>
        <p:nvSpPr>
          <p:cNvPr id="1049014"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6"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8"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0"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2"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6"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0"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社交媒体和内容营销的地位不断提升</a:t>
            </a:r>
            <a:endParaRPr altLang="en-US" dirty="0" sz="2400" lang="zh-CN">
              <a:latin typeface="+mn-ea"/>
              <a:ea typeface="+mn-ea"/>
            </a:endParaRPr>
          </a:p>
        </p:txBody>
      </p:sp>
      <p:sp>
        <p:nvSpPr>
          <p:cNvPr id="1049032"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人工智能和机器学习在广告与市场营销中的应用逐渐普及</a:t>
            </a:r>
            <a:endParaRPr altLang="en-US" dirty="0" sz="2400" lang="zh-CN">
              <a:latin typeface="+mn-ea"/>
              <a:ea typeface="+mn-ea"/>
            </a:endParaRPr>
          </a:p>
        </p:txBody>
      </p:sp>
      <p:sp>
        <p:nvSpPr>
          <p:cNvPr id="1049034"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数字化转型加速</a:t>
            </a:r>
            <a:endParaRPr altLang="en-US" dirty="0" sz="2400" lang="zh-CN">
              <a:latin typeface="+mn-ea"/>
              <a:ea typeface="+mn-ea"/>
            </a:endParaRPr>
          </a:p>
        </p:txBody>
      </p:sp>
      <p:sp>
        <p:nvSpPr>
          <p:cNvPr id="1049036"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数据驱动的个性化营销成为主流</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1"/>
          <p:cNvSpPr>
            <a:spLocks noGrp="1"/>
          </p:cNvSpPr>
          <p:nvPr>
            <p:ph type="title" idx="2"/>
            <p:custDataLst>
              <p:tags r:id="rId1"/>
            </p:custDataLst>
          </p:nvPr>
        </p:nvSpPr>
        <p:spPr>
          <a:xfrm>
            <a:off x="1336040" y="1631315"/>
            <a:ext cx="5967095" cy="3479165"/>
          </a:xfrm>
        </p:spPr>
        <p:txBody>
          <a:bodyPr/>
          <a:p>
            <a:r>
              <a:rPr altLang="en-US" lang="zh-CN"/>
              <a:t>广告与市场营销行业市场分析</a:t>
            </a:r>
            <a:endParaRPr altLang="en-US" lang="zh-CN"/>
          </a:p>
        </p:txBody>
      </p:sp>
      <p:sp>
        <p:nvSpPr>
          <p:cNvPr id="1049072"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6" name="标题 2"/>
          <p:cNvSpPr>
            <a:spLocks noGrp="1"/>
          </p:cNvSpPr>
          <p:nvPr>
            <p:ph type="title" idx="2"/>
          </p:nvPr>
        </p:nvSpPr>
        <p:spPr/>
        <p:txBody>
          <a:bodyPr>
            <a:normAutofit fontScale="90000"/>
          </a:bodyPr>
          <a:p>
            <a:r>
              <a:rPr altLang="en-US" lang="zh-CN"/>
              <a:t>行业市场现状</a:t>
            </a:r>
            <a:endParaRPr altLang="en-US" lang="zh-CN"/>
          </a:p>
        </p:txBody>
      </p:sp>
      <p:sp>
        <p:nvSpPr>
          <p:cNvPr id="104910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1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市场规模：全球广告与市场营销行业市场规模持续增长，预计到2024年将达到XXXX亿美元。</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1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竞争格局：行业内竞争激烈，各大广告与市场营销公司通过技术创新、数据驱动和个性化营销手段来提升竞争力。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2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2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行业趋势：数字化、数据驱动和人工智能等技术的发展正在改变广告与市场营销行业的格局和运营模式。</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2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2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客户行为：随着社交媒体和移动互联网的普及，消费者行为和习惯发生了变化，广告与市场营销行业需要适应这些变化并制定相应的策略。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4" name="标题 2"/>
          <p:cNvSpPr>
            <a:spLocks noGrp="1"/>
          </p:cNvSpPr>
          <p:nvPr>
            <p:ph type="title" idx="2"/>
          </p:nvPr>
        </p:nvSpPr>
        <p:spPr/>
        <p:txBody>
          <a:bodyPr>
            <a:normAutofit fontScale="90000"/>
          </a:bodyPr>
          <a:p>
            <a:r>
              <a:rPr altLang="en-US" lang="zh-CN"/>
              <a:t>行业市场竞争格局</a:t>
            </a:r>
            <a:endParaRPr altLang="en-US" lang="zh-CN"/>
          </a:p>
        </p:txBody>
      </p:sp>
      <p:sp>
        <p:nvSpPr>
          <p:cNvPr id="104916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广告与市场营销行业技术水平不断提高，竞争格局发生变化</a:t>
            </a:r>
            <a:endParaRPr altLang="zh-CN" dirty="0" lang="en-US">
              <a:solidFill>
                <a:schemeClr val="dk1">
                  <a:lumMod val="80000"/>
                  <a:lumOff val="20000"/>
                </a:schemeClr>
              </a:solidFill>
              <a:latin typeface="+mn-ea"/>
              <a:sym typeface="+mn-ea"/>
            </a:endParaRPr>
          </a:p>
        </p:txBody>
      </p:sp>
      <p:sp>
        <p:nvSpPr>
          <p:cNvPr id="104917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广告与市场营销行业市场规模不断扩大，竞争激烈</a:t>
            </a:r>
            <a:endParaRPr altLang="en-US" dirty="0" lang="zh-CN">
              <a:solidFill>
                <a:schemeClr val="dk1">
                  <a:lumMod val="80000"/>
                  <a:lumOff val="20000"/>
                </a:schemeClr>
              </a:solidFill>
              <a:latin typeface="+mn-ea"/>
              <a:sym typeface="+mn-ea"/>
            </a:endParaRPr>
          </a:p>
        </p:txBody>
      </p:sp>
      <p:sp>
        <p:nvSpPr>
          <p:cNvPr id="104918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行业内企业数量众多，市场集中度较低</a:t>
            </a:r>
            <a:endParaRPr altLang="en-US" dirty="0" lang="zh-CN">
              <a:solidFill>
                <a:schemeClr val="dk1">
                  <a:lumMod val="80000"/>
                  <a:lumOff val="20000"/>
                </a:schemeClr>
              </a:solidFill>
              <a:latin typeface="+mn-ea"/>
              <a:sym typeface="+mn-ea"/>
            </a:endParaRPr>
          </a:p>
        </p:txBody>
      </p:sp>
      <p:sp>
        <p:nvSpPr>
          <p:cNvPr id="104919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行业内企业纷纷加大研发投入，提升自身竞争力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0" name="标题 2"/>
          <p:cNvSpPr>
            <a:spLocks noGrp="1"/>
          </p:cNvSpPr>
          <p:nvPr>
            <p:ph type="title" idx="2"/>
          </p:nvPr>
        </p:nvSpPr>
        <p:spPr/>
        <p:txBody>
          <a:bodyPr>
            <a:normAutofit fontScale="90000"/>
          </a:bodyPr>
          <a:p>
            <a:r>
              <a:rPr altLang="en-US" lang="zh-CN"/>
              <a:t>行业市场消费群体分析</a:t>
            </a:r>
            <a:endParaRPr altLang="en-US" lang="zh-CN"/>
          </a:p>
        </p:txBody>
      </p:sp>
      <p:sp>
        <p:nvSpPr>
          <p:cNvPr id="104923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年轻人：追求时尚、个性化，对品牌和广告有较高敏感度</a:t>
            </a:r>
            <a:endParaRPr altLang="en-US" dirty="0" sz="2000" lang="zh-CN" spc="150">
              <a:solidFill>
                <a:schemeClr val="tx1">
                  <a:lumMod val="85000"/>
                  <a:lumOff val="15000"/>
                </a:schemeClr>
              </a:solidFill>
              <a:latin typeface="+mn-ea"/>
              <a:sym typeface="+mn-ea"/>
            </a:endParaRPr>
          </a:p>
        </p:txBody>
      </p:sp>
      <p:sp>
        <p:nvSpPr>
          <p:cNvPr id="104923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中老年人：注重品质、实用性和性价比，对传统媒体和广告有较高信任度</a:t>
            </a:r>
            <a:endParaRPr altLang="en-US" dirty="0" sz="2000" lang="zh-CN" spc="150">
              <a:solidFill>
                <a:schemeClr val="tx1">
                  <a:lumMod val="85000"/>
                  <a:lumOff val="15000"/>
                </a:schemeClr>
              </a:solidFill>
              <a:latin typeface="+mn-ea"/>
              <a:sym typeface="+mn-ea"/>
            </a:endParaRPr>
          </a:p>
        </p:txBody>
      </p:sp>
      <p:sp>
        <p:nvSpPr>
          <p:cNvPr id="104924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女性消费者：关注美妆、服装、家居等领域的广告，注重情感体验和生活品质</a:t>
            </a:r>
            <a:endParaRPr altLang="en-US" dirty="0" sz="2000" lang="zh-CN" spc="150">
              <a:solidFill>
                <a:schemeClr val="tx1">
                  <a:lumMod val="85000"/>
                  <a:lumOff val="15000"/>
                </a:schemeClr>
              </a:solidFill>
              <a:latin typeface="+mn-ea"/>
              <a:sym typeface="+mn-ea"/>
            </a:endParaRPr>
          </a:p>
        </p:txBody>
      </p:sp>
      <p:sp>
        <p:nvSpPr>
          <p:cNvPr id="104925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男性消费者：关注科技、汽车、运动等领域的广告，注重功能和性能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8" name="标题 2"/>
          <p:cNvSpPr>
            <a:spLocks noGrp="1"/>
          </p:cNvSpPr>
          <p:nvPr>
            <p:ph type="title" idx="2"/>
          </p:nvPr>
        </p:nvSpPr>
        <p:spPr/>
        <p:txBody>
          <a:bodyPr>
            <a:normAutofit fontScale="90000"/>
          </a:bodyPr>
          <a:p>
            <a:r>
              <a:rPr altLang="en-US" lang="zh-CN"/>
              <a:t>行业市场发展瓶颈与机遇</a:t>
            </a:r>
            <a:endParaRPr altLang="en-US" lang="zh-CN"/>
          </a:p>
        </p:txBody>
      </p:sp>
      <p:sp>
        <p:nvSpPr>
          <p:cNvPr id="104929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瓶颈：缺乏创新和差异化，同质化竞争激烈</a:t>
            </a:r>
            <a:endParaRPr altLang="en-US" dirty="0" sz="2000" lang="zh-CN" spc="150">
              <a:solidFill>
                <a:schemeClr val="tx1">
                  <a:lumMod val="75000"/>
                  <a:lumOff val="25000"/>
                </a:schemeClr>
              </a:solidFill>
              <a:latin typeface="+mn-ea"/>
              <a:sym typeface="+mn-ea"/>
            </a:endParaRPr>
          </a:p>
        </p:txBody>
      </p:sp>
      <p:sp>
        <p:nvSpPr>
          <p:cNvPr id="104929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机遇：数字化和社交媒体的发展，为广告与市场营销行业提供了新的增长点</a:t>
            </a:r>
            <a:endParaRPr altLang="en-US" dirty="0" sz="2000" lang="zh-CN" spc="150">
              <a:solidFill>
                <a:schemeClr val="tx1">
                  <a:lumMod val="75000"/>
                  <a:lumOff val="25000"/>
                </a:schemeClr>
              </a:solidFill>
              <a:latin typeface="+mn-ea"/>
              <a:sym typeface="+mn-ea"/>
            </a:endParaRPr>
          </a:p>
        </p:txBody>
      </p:sp>
      <p:sp>
        <p:nvSpPr>
          <p:cNvPr id="104930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消费者行为变化：更加注重个性化和体验，对广告创意和质量要求更高</a:t>
            </a:r>
            <a:endParaRPr altLang="en-US" dirty="0" sz="2000" lang="zh-CN" spc="150">
              <a:solidFill>
                <a:schemeClr val="tx1">
                  <a:lumMod val="75000"/>
                  <a:lumOff val="25000"/>
                </a:schemeClr>
              </a:solidFill>
              <a:latin typeface="+mn-ea"/>
              <a:sym typeface="+mn-ea"/>
            </a:endParaRPr>
          </a:p>
        </p:txBody>
      </p:sp>
      <p:sp>
        <p:nvSpPr>
          <p:cNvPr id="104930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技术进步：大数据、人工智能等技术的应用，为精准营销和个性化推荐提供了支持</a:t>
            </a:r>
            <a:endParaRPr altLang="en-US" dirty="0" sz="2000" lang="zh-CN" spc="150">
              <a:solidFill>
                <a:schemeClr val="tx1">
                  <a:lumMod val="75000"/>
                  <a:lumOff val="25000"/>
                </a:schemeClr>
              </a:solidFill>
              <a:latin typeface="+mn-ea"/>
              <a:sym typeface="+mn-ea"/>
            </a:endParaRPr>
          </a:p>
        </p:txBody>
      </p:sp>
      <p:sp>
        <p:nvSpPr>
          <p:cNvPr id="104931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6" name="标题 1"/>
          <p:cNvSpPr>
            <a:spLocks noGrp="1"/>
          </p:cNvSpPr>
          <p:nvPr>
            <p:ph type="title" idx="2"/>
            <p:custDataLst>
              <p:tags r:id="rId1"/>
            </p:custDataLst>
          </p:nvPr>
        </p:nvSpPr>
        <p:spPr>
          <a:xfrm>
            <a:off x="1336040" y="1631315"/>
            <a:ext cx="5967095" cy="3479165"/>
          </a:xfrm>
        </p:spPr>
        <p:txBody>
          <a:bodyPr/>
          <a:p>
            <a:r>
              <a:rPr altLang="en-US" lang="zh-CN"/>
              <a:t>广告与市场营销行业投资前景预测</a:t>
            </a:r>
            <a:endParaRPr altLang="en-US" lang="zh-CN"/>
          </a:p>
        </p:txBody>
      </p:sp>
      <p:sp>
        <p:nvSpPr>
          <p:cNvPr id="104934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2" name="标题 2"/>
          <p:cNvSpPr>
            <a:spLocks noGrp="1"/>
          </p:cNvSpPr>
          <p:nvPr>
            <p:ph type="title" idx="2"/>
          </p:nvPr>
        </p:nvSpPr>
        <p:spPr/>
        <p:txBody>
          <a:bodyPr>
            <a:normAutofit fontScale="90000"/>
          </a:bodyPr>
          <a:p>
            <a:r>
              <a:rPr altLang="en-US" lang="zh-CN"/>
              <a:t>行业投资环境分析</a:t>
            </a:r>
            <a:endParaRPr altLang="en-US" lang="zh-CN"/>
          </a:p>
        </p:txBody>
      </p:sp>
      <p:sp>
        <p:nvSpPr>
          <p:cNvPr id="104938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政策环境：分析政府政策对行业投资的影响，如税收政策、产业政策等。</a:t>
            </a:r>
            <a:endParaRPr altLang="en-US" dirty="0" sz="2000" lang="zh-CN" spc="150">
              <a:solidFill>
                <a:schemeClr val="tx1">
                  <a:lumMod val="75000"/>
                  <a:lumOff val="25000"/>
                </a:schemeClr>
              </a:solidFill>
              <a:latin typeface="+mn-ea"/>
              <a:sym typeface="+mn-ea"/>
            </a:endParaRPr>
          </a:p>
        </p:txBody>
      </p:sp>
      <p:sp>
        <p:nvSpPr>
          <p:cNvPr id="104938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经济环境：评估宏观经济状况对行业投资的影响，如经济增长、失业率、通货膨胀等。</a:t>
            </a:r>
            <a:endParaRPr altLang="en-US" dirty="0" sz="2000" lang="zh-CN" spc="150">
              <a:solidFill>
                <a:schemeClr val="tx1">
                  <a:lumMod val="75000"/>
                  <a:lumOff val="25000"/>
                </a:schemeClr>
              </a:solidFill>
              <a:latin typeface="+mn-ea"/>
              <a:sym typeface="+mn-ea"/>
            </a:endParaRPr>
          </a:p>
        </p:txBody>
      </p:sp>
      <p:sp>
        <p:nvSpPr>
          <p:cNvPr id="104939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社会环境：分析社会文化因素对行业投资的影响，如消费者行为、生活方式变化等。</a:t>
            </a:r>
            <a:endParaRPr altLang="en-US" dirty="0" sz="2000" lang="zh-CN" spc="150">
              <a:solidFill>
                <a:schemeClr val="tx1">
                  <a:lumMod val="75000"/>
                  <a:lumOff val="25000"/>
                </a:schemeClr>
              </a:solidFill>
              <a:latin typeface="+mn-ea"/>
              <a:sym typeface="+mn-ea"/>
            </a:endParaRPr>
          </a:p>
        </p:txBody>
      </p:sp>
      <p:sp>
        <p:nvSpPr>
          <p:cNvPr id="104940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技术环境：探讨新技术的发展对行业投资的影响，如人工智能、大数据等。</a:t>
            </a:r>
            <a:endParaRPr altLang="en-US" dirty="0" sz="2000" lang="zh-CN" spc="150">
              <a:solidFill>
                <a:schemeClr val="tx1">
                  <a:lumMod val="75000"/>
                  <a:lumOff val="25000"/>
                </a:schemeClr>
              </a:solidFill>
              <a:latin typeface="+mn-ea"/>
              <a:sym typeface="+mn-ea"/>
            </a:endParaRPr>
          </a:p>
        </p:txBody>
      </p:sp>
      <p:sp>
        <p:nvSpPr>
          <p:cNvPr id="104940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0" name="标题 2"/>
          <p:cNvSpPr>
            <a:spLocks noGrp="1"/>
          </p:cNvSpPr>
          <p:nvPr>
            <p:ph type="title" idx="2"/>
          </p:nvPr>
        </p:nvSpPr>
        <p:spPr/>
        <p:txBody>
          <a:bodyPr>
            <a:normAutofit fontScale="90000"/>
          </a:bodyPr>
          <a:p>
            <a:r>
              <a:rPr altLang="en-US" lang="zh-CN"/>
              <a:t>行业投资风险分析</a:t>
            </a:r>
            <a:endParaRPr altLang="en-US" lang="zh-CN"/>
          </a:p>
        </p:txBody>
      </p:sp>
      <p:sp>
        <p:nvSpPr>
          <p:cNvPr id="1049442"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市场竞争风险：随着行业的快速发展，竞争日益激烈，企业需要不断提升自身竞争力以保持市场份额。</a:t>
            </a:r>
            <a:endParaRPr altLang="en-US" dirty="0" sz="1200" lang="zh-CN" spc="150">
              <a:solidFill>
                <a:schemeClr val="tx1">
                  <a:lumMod val="65000"/>
                  <a:lumOff val="35000"/>
                </a:schemeClr>
              </a:solidFill>
              <a:latin typeface="+mn-ea"/>
              <a:sym typeface="+mn-ea"/>
            </a:endParaRPr>
          </a:p>
        </p:txBody>
      </p:sp>
      <p:sp>
        <p:nvSpPr>
          <p:cNvPr id="1049444"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政策法规风险：广告与市场营销行业受到政策法规的严格监管，企业需要密切关注政策法规的变化，确保合规经营。</a:t>
            </a:r>
            <a:endParaRPr altLang="en-US" dirty="0" sz="1200" lang="zh-CN" spc="150">
              <a:solidFill>
                <a:schemeClr val="tx1">
                  <a:lumMod val="65000"/>
                  <a:lumOff val="35000"/>
                </a:schemeClr>
              </a:solidFill>
              <a:latin typeface="+mn-ea"/>
              <a:sym typeface="+mn-ea"/>
            </a:endParaRPr>
          </a:p>
        </p:txBody>
      </p:sp>
      <p:sp>
        <p:nvSpPr>
          <p:cNvPr id="1049446"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技术创新风险：广告与市场营销行业技术更新换代迅速，企业需要不断进行技术创新以适应市场需求。</a:t>
            </a:r>
            <a:endParaRPr altLang="en-US" dirty="0" sz="1200" lang="zh-CN" spc="150">
              <a:solidFill>
                <a:schemeClr val="tx1">
                  <a:lumMod val="65000"/>
                  <a:lumOff val="35000"/>
                </a:schemeClr>
              </a:solidFill>
              <a:latin typeface="+mn-ea"/>
              <a:sym typeface="+mn-ea"/>
            </a:endParaRPr>
          </a:p>
        </p:txBody>
      </p:sp>
      <p:sp>
        <p:nvSpPr>
          <p:cNvPr id="1049448"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宏观经济风险：广告与市场营销行业的发展与宏观经济环境密切相关，企业需要关注宏观经济形势的变化，做好风险防范。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2" name="标题 2"/>
          <p:cNvSpPr>
            <a:spLocks noGrp="1"/>
          </p:cNvSpPr>
          <p:nvPr>
            <p:ph type="title" idx="2"/>
          </p:nvPr>
        </p:nvSpPr>
        <p:spPr/>
        <p:txBody>
          <a:bodyPr>
            <a:normAutofit fontScale="90000"/>
          </a:bodyPr>
          <a:p>
            <a:r>
              <a:rPr altLang="en-US" lang="zh-CN"/>
              <a:t>行业投资前景预测</a:t>
            </a:r>
            <a:endParaRPr altLang="en-US" lang="zh-CN"/>
          </a:p>
        </p:txBody>
      </p:sp>
      <p:sp>
        <p:nvSpPr>
          <p:cNvPr id="1049484" name="矩形: 圆角 4"/>
          <p:cNvSpPr/>
          <p:nvPr>
            <p:custDataLst>
              <p:tags r:id="rId1"/>
            </p:custDataLst>
          </p:nvPr>
        </p:nvSpPr>
        <p:spPr>
          <a:xfrm>
            <a:off x="608330" y="3339863"/>
            <a:ext cx="2562081"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86" name="正文"/>
          <p:cNvSpPr txBox="1"/>
          <p:nvPr>
            <p:custDataLst>
              <p:tags r:id="rId2"/>
            </p:custDataLst>
          </p:nvPr>
        </p:nvSpPr>
        <p:spPr>
          <a:xfrm>
            <a:off x="778278" y="3545456"/>
            <a:ext cx="2221423" cy="60341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市场规模持续增长</a:t>
            </a:r>
            <a:endParaRPr altLang="en-US" dirty="0" sz="1600" lang="zh-CN" spc="150">
              <a:solidFill>
                <a:schemeClr val="tx1"/>
              </a:solidFill>
              <a:latin typeface="+mn-ea"/>
            </a:endParaRPr>
          </a:p>
        </p:txBody>
      </p:sp>
      <p:sp>
        <p:nvSpPr>
          <p:cNvPr id="1049488" name="矩形: 圆角 4"/>
          <p:cNvSpPr/>
          <p:nvPr>
            <p:custDataLst>
              <p:tags r:id="rId3"/>
            </p:custDataLst>
          </p:nvPr>
        </p:nvSpPr>
        <p:spPr>
          <a:xfrm>
            <a:off x="9016001" y="3340499"/>
            <a:ext cx="2561956"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90" name="正文"/>
          <p:cNvSpPr txBox="1"/>
          <p:nvPr>
            <p:custDataLst>
              <p:tags r:id="rId4"/>
            </p:custDataLst>
          </p:nvPr>
        </p:nvSpPr>
        <p:spPr>
          <a:xfrm>
            <a:off x="9185949" y="3546092"/>
            <a:ext cx="2221423" cy="60341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跨界合作成为新趋势</a:t>
            </a:r>
            <a:endParaRPr altLang="en-US" dirty="0" sz="1600" lang="zh-CN" spc="150">
              <a:solidFill>
                <a:schemeClr val="tx1"/>
              </a:solidFill>
              <a:latin typeface="+mn-ea"/>
            </a:endParaRPr>
          </a:p>
        </p:txBody>
      </p:sp>
      <p:sp>
        <p:nvSpPr>
          <p:cNvPr id="1049492" name="矩形: 圆角 4"/>
          <p:cNvSpPr/>
          <p:nvPr>
            <p:custDataLst>
              <p:tags r:id="rId5"/>
            </p:custDataLst>
          </p:nvPr>
        </p:nvSpPr>
        <p:spPr>
          <a:xfrm>
            <a:off x="3410887" y="3341136"/>
            <a:ext cx="2561956"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94" name="正文"/>
          <p:cNvSpPr txBox="1"/>
          <p:nvPr>
            <p:custDataLst>
              <p:tags r:id="rId6"/>
            </p:custDataLst>
          </p:nvPr>
        </p:nvSpPr>
        <p:spPr>
          <a:xfrm>
            <a:off x="3581472" y="3546729"/>
            <a:ext cx="2221423" cy="603412"/>
          </a:xfrm>
          <a:prstGeom prst="rect"/>
          <a:noFill/>
        </p:spPr>
        <p:txBody>
          <a:bodyPr anchor="t" anchorCtr="0" bIns="0" lIns="0" rIns="0" rtlCol="0" tIns="0" wrap="square">
            <a:normAutofit fontScale="93750" lnSpcReduction="10000"/>
          </a:bodyPr>
          <a:p>
            <a:pPr algn="l" fontAlgn="auto" indent="0">
              <a:lnSpc>
                <a:spcPct val="130000"/>
              </a:lnSpc>
            </a:pPr>
            <a:r>
              <a:rPr altLang="en-US" dirty="0" sz="1600" lang="zh-CN" spc="150">
                <a:solidFill>
                  <a:schemeClr val="tx1"/>
                </a:solidFill>
                <a:latin typeface="+mn-ea"/>
              </a:rPr>
              <a:t>技术创新推动行业变革</a:t>
            </a:r>
            <a:endParaRPr altLang="en-US" dirty="0" sz="1600" lang="zh-CN" spc="150">
              <a:solidFill>
                <a:schemeClr val="tx1"/>
              </a:solidFill>
              <a:latin typeface="+mn-ea"/>
            </a:endParaRPr>
          </a:p>
        </p:txBody>
      </p:sp>
      <p:sp>
        <p:nvSpPr>
          <p:cNvPr id="1049496" name="矩形: 圆角 4"/>
          <p:cNvSpPr/>
          <p:nvPr>
            <p:custDataLst>
              <p:tags r:id="rId7"/>
            </p:custDataLst>
          </p:nvPr>
        </p:nvSpPr>
        <p:spPr>
          <a:xfrm>
            <a:off x="6213444" y="3341772"/>
            <a:ext cx="2561956"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498" name="正文"/>
          <p:cNvSpPr txBox="1"/>
          <p:nvPr>
            <p:custDataLst>
              <p:tags r:id="rId8"/>
            </p:custDataLst>
          </p:nvPr>
        </p:nvSpPr>
        <p:spPr>
          <a:xfrm>
            <a:off x="6383392" y="3547365"/>
            <a:ext cx="2221423" cy="603412"/>
          </a:xfrm>
          <a:prstGeom prst="rect"/>
          <a:noFill/>
        </p:spPr>
        <p:txBody>
          <a:bodyPr anchor="t" anchorCtr="0" bIns="0" lIns="0" rIns="0" rtlCol="0" tIns="0" wrap="square">
            <a:normAutofit fontScale="93750" lnSpcReduction="10000"/>
          </a:bodyPr>
          <a:p>
            <a:pPr algn="l" fontAlgn="auto" indent="0">
              <a:lnSpc>
                <a:spcPct val="130000"/>
              </a:lnSpc>
            </a:pPr>
            <a:r>
              <a:rPr altLang="en-US" dirty="0" sz="1600" lang="zh-CN" spc="150">
                <a:solidFill>
                  <a:schemeClr val="tx1"/>
                </a:solidFill>
                <a:latin typeface="+mn-ea"/>
              </a:rPr>
              <a:t>市场竞争格局日益激烈</a:t>
            </a:r>
            <a:endParaRPr altLang="en-US" dirty="0" sz="1600" lang="zh-CN" spc="150">
              <a:solidFill>
                <a:schemeClr val="tx1"/>
              </a:solidFill>
              <a:latin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2" name="标题 1"/>
          <p:cNvSpPr>
            <a:spLocks noGrp="1"/>
          </p:cNvSpPr>
          <p:nvPr>
            <p:ph type="title" idx="2"/>
            <p:custDataLst>
              <p:tags r:id="rId1"/>
            </p:custDataLst>
          </p:nvPr>
        </p:nvSpPr>
        <p:spPr>
          <a:xfrm>
            <a:off x="1336040" y="1631315"/>
            <a:ext cx="5967095" cy="3479165"/>
          </a:xfrm>
        </p:spPr>
        <p:txBody>
          <a:bodyPr/>
          <a:p>
            <a:r>
              <a:rPr altLang="en-US" lang="zh-CN"/>
              <a:t>广告与市场营销行业未来发展趋势</a:t>
            </a:r>
            <a:endParaRPr altLang="en-US" lang="zh-CN"/>
          </a:p>
        </p:txBody>
      </p:sp>
      <p:sp>
        <p:nvSpPr>
          <p:cNvPr id="1049534"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68" name="标题 2"/>
          <p:cNvSpPr>
            <a:spLocks noGrp="1"/>
          </p:cNvSpPr>
          <p:nvPr>
            <p:ph type="title" idx="2"/>
          </p:nvPr>
        </p:nvSpPr>
        <p:spPr/>
        <p:txBody>
          <a:bodyPr>
            <a:normAutofit fontScale="90000"/>
          </a:bodyPr>
          <a:p>
            <a:r>
              <a:rPr altLang="en-US" lang="zh-CN"/>
              <a:t>行业技术发展趋势</a:t>
            </a:r>
            <a:endParaRPr altLang="en-US" lang="zh-CN"/>
          </a:p>
        </p:txBody>
      </p:sp>
      <p:sp>
        <p:nvSpPr>
          <p:cNvPr id="1049570"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2"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4"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6"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8"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2"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6"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虚拟现实和增强现实技术将改变广告与市场营销的呈现方式</a:t>
            </a:r>
            <a:endParaRPr altLang="en-US" dirty="0" sz="2400" lang="zh-CN">
              <a:latin typeface="+mn-ea"/>
              <a:ea typeface="+mn-ea"/>
            </a:endParaRPr>
          </a:p>
        </p:txBody>
      </p:sp>
      <p:sp>
        <p:nvSpPr>
          <p:cNvPr id="1049588"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数据分析和精准营销将成为广告与市场营销的核心竞争力</a:t>
            </a:r>
            <a:endParaRPr altLang="en-US" dirty="0" sz="2400" lang="zh-CN">
              <a:latin typeface="+mn-ea"/>
              <a:ea typeface="+mn-ea"/>
            </a:endParaRPr>
          </a:p>
        </p:txBody>
      </p:sp>
      <p:sp>
        <p:nvSpPr>
          <p:cNvPr id="1049590"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人工智能和机器学习在广告与市场营销中的应用将进一步深化</a:t>
            </a:r>
            <a:endParaRPr altLang="en-US" dirty="0" sz="2400" lang="zh-CN">
              <a:latin typeface="+mn-ea"/>
              <a:ea typeface="+mn-ea"/>
            </a:endParaRPr>
          </a:p>
        </p:txBody>
      </p:sp>
      <p:sp>
        <p:nvSpPr>
          <p:cNvPr id="1049592"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5G和物联网技术将为广告与市场营销带来更多创新机会</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6" name="标题 2"/>
          <p:cNvSpPr>
            <a:spLocks noGrp="1"/>
          </p:cNvSpPr>
          <p:nvPr>
            <p:ph type="title" idx="2"/>
          </p:nvPr>
        </p:nvSpPr>
        <p:spPr/>
        <p:txBody>
          <a:bodyPr>
            <a:normAutofit fontScale="90000"/>
          </a:bodyPr>
          <a:p>
            <a:r>
              <a:rPr altLang="en-US" lang="zh-CN"/>
              <a:t>行业产品发展趋势</a:t>
            </a:r>
            <a:endParaRPr altLang="en-US" lang="zh-CN"/>
          </a:p>
        </p:txBody>
      </p:sp>
      <p:sp>
        <p:nvSpPr>
          <p:cNvPr id="104962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数字化转型：随着技术的发展，广告与市场营销行业将加速数字化转型，实现更精准的目标定位和个性化营销。</a:t>
            </a:r>
            <a:endParaRPr altLang="en-US" dirty="0" lang="zh-CN" spc="150">
              <a:solidFill>
                <a:schemeClr val="tx1">
                  <a:lumMod val="75000"/>
                  <a:lumOff val="25000"/>
                </a:schemeClr>
              </a:solidFill>
              <a:latin typeface="+mn-ea"/>
              <a:sym typeface="+mn-ea"/>
            </a:endParaRPr>
          </a:p>
        </p:txBody>
      </p:sp>
      <p:sp>
        <p:nvSpPr>
          <p:cNvPr id="104963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数据驱动决策：数据将成为广告与市场营销决策的核心，通过对数据的分析和运用，实现更高效的营销效果。</a:t>
            </a:r>
            <a:endParaRPr altLang="en-US" dirty="0" lang="zh-CN" spc="150">
              <a:solidFill>
                <a:schemeClr val="tx1">
                  <a:lumMod val="75000"/>
                  <a:lumOff val="25000"/>
                </a:schemeClr>
              </a:solidFill>
              <a:latin typeface="+mn-ea"/>
              <a:sym typeface="+mn-ea"/>
            </a:endParaRPr>
          </a:p>
        </p:txBody>
      </p:sp>
      <p:sp>
        <p:nvSpPr>
          <p:cNvPr id="104963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社交媒体营销：社交媒体将继续在广告与市场营销中发挥重要作用，品牌将更加注重社交媒体营销策略的制定和实施。</a:t>
            </a:r>
            <a:endParaRPr altLang="en-US" dirty="0" sz="2000" lang="zh-CN" spc="150">
              <a:solidFill>
                <a:schemeClr val="tx1">
                  <a:lumMod val="75000"/>
                  <a:lumOff val="25000"/>
                </a:schemeClr>
              </a:solidFill>
              <a:latin typeface="+mn-ea"/>
              <a:sym typeface="+mn-ea"/>
            </a:endParaRPr>
          </a:p>
        </p:txBody>
      </p:sp>
      <p:sp>
        <p:nvSpPr>
          <p:cNvPr id="104964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人工智能技术应用：人工智能技术将在广告与市场营销中得到更广泛的应用，提升广告投放的精准度和营销策略的有效性。</a:t>
            </a:r>
            <a:endParaRPr altLang="en-US" dirty="0" sz="2000" lang="zh-CN" spc="150">
              <a:solidFill>
                <a:schemeClr val="tx1">
                  <a:lumMod val="75000"/>
                  <a:lumOff val="25000"/>
                </a:schemeClr>
              </a:solidFill>
              <a:latin typeface="+mn-ea"/>
              <a:sym typeface="+mn-ea"/>
            </a:endParaRPr>
          </a:p>
        </p:txBody>
      </p:sp>
      <p:sp>
        <p:nvSpPr>
          <p:cNvPr id="104965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4" name="标题 2"/>
          <p:cNvSpPr>
            <a:spLocks noGrp="1"/>
          </p:cNvSpPr>
          <p:nvPr>
            <p:ph type="title" idx="2"/>
          </p:nvPr>
        </p:nvSpPr>
        <p:spPr/>
        <p:txBody>
          <a:bodyPr>
            <a:normAutofit fontScale="90000"/>
          </a:bodyPr>
          <a:p>
            <a:r>
              <a:rPr altLang="en-US" lang="zh-CN"/>
              <a:t>行业市场竞争格局变化趋势</a:t>
            </a:r>
            <a:endParaRPr altLang="en-US" lang="zh-CN"/>
          </a:p>
        </p:txBody>
      </p:sp>
      <p:sp>
        <p:nvSpPr>
          <p:cNvPr id="1049686"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8"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90"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广告与市场营销行业市场竞争格局将进一步加剧，企业需要不断提升自身竞争力以保持市场份额。</a:t>
            </a:r>
            <a:endParaRPr altLang="en-US" dirty="0" sz="2000" lang="zh-CN" spc="200">
              <a:solidFill>
                <a:schemeClr val="tx1">
                  <a:lumMod val="85000"/>
                  <a:lumOff val="15000"/>
                </a:schemeClr>
              </a:solidFill>
              <a:latin typeface="+mn-ea"/>
              <a:sym typeface="+mn-ea"/>
            </a:endParaRPr>
          </a:p>
        </p:txBody>
      </p:sp>
      <p:sp>
        <p:nvSpPr>
          <p:cNvPr id="1049692"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4"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6" name="文本框 34"/>
          <p:cNvSpPr txBox="1"/>
          <p:nvPr>
            <p:custDataLst>
              <p:tags r:id="rId6"/>
            </p:custDataLst>
          </p:nvPr>
        </p:nvSpPr>
        <p:spPr>
          <a:xfrm>
            <a:off x="3557953" y="2261504"/>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随着数字化和互联网的快速发展，广告与市场营销行业将更加注重数据分析和精准营销，以提高营销效果和客户满意度。</a:t>
            </a:r>
            <a:endParaRPr altLang="en-US" dirty="0" sz="2000" lang="zh-CN" spc="200">
              <a:solidFill>
                <a:schemeClr val="tx1">
                  <a:lumMod val="85000"/>
                  <a:lumOff val="15000"/>
                </a:schemeClr>
              </a:solidFill>
              <a:latin typeface="+mn-ea"/>
              <a:sym typeface="+mn-ea"/>
            </a:endParaRPr>
          </a:p>
        </p:txBody>
      </p:sp>
      <p:sp>
        <p:nvSpPr>
          <p:cNvPr id="1049698"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0"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2"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广告与市场营销行业将更加注重创意和创新，以吸引消费者的眼球和提升品牌形象。</a:t>
            </a:r>
            <a:endParaRPr altLang="en-US" dirty="0" sz="2000" lang="zh-CN" spc="200">
              <a:solidFill>
                <a:schemeClr val="tx1">
                  <a:lumMod val="85000"/>
                  <a:lumOff val="15000"/>
                </a:schemeClr>
              </a:solidFill>
              <a:latin typeface="+mn-ea"/>
              <a:sym typeface="+mn-ea"/>
            </a:endParaRPr>
          </a:p>
        </p:txBody>
      </p:sp>
      <p:sp>
        <p:nvSpPr>
          <p:cNvPr id="1049704"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6"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8"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广告与市场营销行业将更加注重社会责任和可持续发展，以符合社会价值观和消费者需求。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2" name="标题 2"/>
          <p:cNvSpPr>
            <a:spLocks noGrp="1"/>
          </p:cNvSpPr>
          <p:nvPr>
            <p:ph type="title" idx="2"/>
          </p:nvPr>
        </p:nvSpPr>
        <p:spPr/>
        <p:txBody>
          <a:bodyPr>
            <a:normAutofit fontScale="90000"/>
          </a:bodyPr>
          <a:p>
            <a:r>
              <a:rPr altLang="en-US" lang="zh-CN"/>
              <a:t>行业市场消费需求变化趋势</a:t>
            </a:r>
            <a:endParaRPr altLang="en-US" lang="zh-CN"/>
          </a:p>
        </p:txBody>
      </p:sp>
      <p:sp>
        <p:nvSpPr>
          <p:cNvPr id="104974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社交媒体的影响力提升：随着社交媒体的普及，越来越多的消费者通过社交媒体获取信息，广告与市场营销行业将更加注重在社交媒体上的营销投入。</a:t>
            </a:r>
            <a:endParaRPr altLang="zh-CN" dirty="0" lang="en-US">
              <a:solidFill>
                <a:schemeClr val="dk1">
                  <a:lumMod val="80000"/>
                  <a:lumOff val="20000"/>
                </a:schemeClr>
              </a:solidFill>
              <a:latin typeface="+mn-ea"/>
              <a:sym typeface="+mn-ea"/>
            </a:endParaRPr>
          </a:p>
        </p:txBody>
      </p:sp>
      <p:sp>
        <p:nvSpPr>
          <p:cNvPr id="104975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数字化转型加速：随着互联网技术的发展，广告与市场营销行业将更加依赖于数字化手段，以满足消费者对于个性化、精准化的需求。</a:t>
            </a:r>
            <a:endParaRPr altLang="en-US" dirty="0" lang="zh-CN">
              <a:solidFill>
                <a:schemeClr val="dk1">
                  <a:lumMod val="80000"/>
                  <a:lumOff val="20000"/>
                </a:schemeClr>
              </a:solidFill>
              <a:latin typeface="+mn-ea"/>
              <a:sym typeface="+mn-ea"/>
            </a:endParaRPr>
          </a:p>
        </p:txBody>
      </p:sp>
      <p:sp>
        <p:nvSpPr>
          <p:cNvPr id="104976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数据驱动的营销策略：数据将成为广告与市场营销行业的重要资源，通过数据分析，企业可以更好地理解消费者需求，制定更有效的营销策略。</a:t>
            </a:r>
            <a:endParaRPr altLang="en-US" dirty="0" lang="zh-CN">
              <a:solidFill>
                <a:schemeClr val="dk1">
                  <a:lumMod val="80000"/>
                  <a:lumOff val="20000"/>
                </a:schemeClr>
              </a:solidFill>
              <a:latin typeface="+mn-ea"/>
              <a:sym typeface="+mn-ea"/>
            </a:endParaRPr>
          </a:p>
        </p:txBody>
      </p:sp>
      <p:sp>
        <p:nvSpPr>
          <p:cNvPr id="104976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内容营销的崛起：消费者对于广告的接受度逐渐降低，对于有价值的内容更加感兴趣，广告与市场营销行业将更加注重内容营销。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8" name="标题 1"/>
          <p:cNvSpPr>
            <a:spLocks noGrp="1"/>
          </p:cNvSpPr>
          <p:nvPr>
            <p:ph type="title" idx="2"/>
            <p:custDataLst>
              <p:tags r:id="rId1"/>
            </p:custDataLst>
          </p:nvPr>
        </p:nvSpPr>
        <p:spPr>
          <a:xfrm>
            <a:off x="1336040" y="1631315"/>
            <a:ext cx="5967095" cy="3479165"/>
          </a:xfrm>
        </p:spPr>
        <p:txBody>
          <a:bodyPr/>
          <a:p>
            <a:r>
              <a:rPr altLang="en-US" lang="zh-CN"/>
              <a:t>广告与市场营销行业投资建议</a:t>
            </a:r>
            <a:endParaRPr altLang="en-US" lang="zh-CN"/>
          </a:p>
        </p:txBody>
      </p:sp>
      <p:sp>
        <p:nvSpPr>
          <p:cNvPr id="104981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4" name="标题 2"/>
          <p:cNvSpPr>
            <a:spLocks noGrp="1"/>
          </p:cNvSpPr>
          <p:nvPr>
            <p:ph type="title" idx="2"/>
          </p:nvPr>
        </p:nvSpPr>
        <p:spPr/>
        <p:txBody>
          <a:bodyPr>
            <a:normAutofit fontScale="90000"/>
          </a:bodyPr>
          <a:p>
            <a:r>
              <a:rPr altLang="en-US" lang="zh-CN"/>
              <a:t>行业投资策略建议</a:t>
            </a:r>
            <a:endParaRPr altLang="en-US" lang="zh-CN"/>
          </a:p>
        </p:txBody>
      </p:sp>
      <p:sp>
        <p:nvSpPr>
          <p:cNvPr id="104984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注重品牌建设，提升品牌知名度和美誉度</a:t>
            </a:r>
            <a:endParaRPr altLang="en-US" dirty="0" sz="2400" lang="zh-CN">
              <a:latin typeface="+mn-ea"/>
              <a:ea typeface="+mn-ea"/>
            </a:endParaRPr>
          </a:p>
        </p:txBody>
      </p:sp>
      <p:sp>
        <p:nvSpPr>
          <p:cNvPr id="104986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创新广告形式和营销手段，提高广告效果和营销效果</a:t>
            </a:r>
            <a:endParaRPr altLang="en-US" dirty="0" sz="2400" lang="zh-CN">
              <a:latin typeface="+mn-ea"/>
              <a:ea typeface="+mn-ea"/>
            </a:endParaRPr>
          </a:p>
        </p:txBody>
      </p:sp>
      <p:sp>
        <p:nvSpPr>
          <p:cNvPr id="104986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关注行业发展趋势，选择具有潜力的细分市场进行投资</a:t>
            </a:r>
            <a:endParaRPr altLang="en-US" dirty="0" sz="2400" lang="zh-CN">
              <a:latin typeface="+mn-ea"/>
              <a:ea typeface="+mn-ea"/>
            </a:endParaRPr>
          </a:p>
        </p:txBody>
      </p:sp>
      <p:sp>
        <p:nvSpPr>
          <p:cNvPr id="104986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深入研究目标客户群体，制定有针对性的营销策略</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02" name="标题 2"/>
          <p:cNvSpPr>
            <a:spLocks noGrp="1"/>
          </p:cNvSpPr>
          <p:nvPr>
            <p:ph type="title" idx="2"/>
          </p:nvPr>
        </p:nvSpPr>
        <p:spPr/>
        <p:txBody>
          <a:bodyPr>
            <a:normAutofit fontScale="90000"/>
          </a:bodyPr>
          <a:p>
            <a:r>
              <a:rPr altLang="en-US" lang="zh-CN"/>
              <a:t>行业投资方向建议</a:t>
            </a:r>
            <a:endParaRPr altLang="en-US" lang="zh-CN"/>
          </a:p>
        </p:txBody>
      </p:sp>
      <p:sp>
        <p:nvSpPr>
          <p:cNvPr id="1049904"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数字营销：随着互联网的普及，数字营销成为广告与市场营销行业的重要趋势，投资者可以关注相关技术和服务提供商。</a:t>
            </a:r>
            <a:endParaRPr altLang="en-US" dirty="0" sz="1200" lang="zh-CN" spc="150">
              <a:solidFill>
                <a:schemeClr val="tx1">
                  <a:lumMod val="65000"/>
                  <a:lumOff val="35000"/>
                </a:schemeClr>
              </a:solidFill>
              <a:latin typeface="+mn-ea"/>
              <a:sym typeface="+mn-ea"/>
            </a:endParaRPr>
          </a:p>
        </p:txBody>
      </p:sp>
      <p:sp>
        <p:nvSpPr>
          <p:cNvPr id="1049906"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社交媒体营销：社交媒体在当今社会中占据重要地位，投资者可以关注社交媒体营销相关的公司和项目。</a:t>
            </a:r>
            <a:endParaRPr altLang="en-US" dirty="0" sz="1200" lang="zh-CN" spc="150">
              <a:solidFill>
                <a:schemeClr val="tx1">
                  <a:lumMod val="65000"/>
                  <a:lumOff val="35000"/>
                </a:schemeClr>
              </a:solidFill>
              <a:latin typeface="+mn-ea"/>
              <a:sym typeface="+mn-ea"/>
            </a:endParaRPr>
          </a:p>
        </p:txBody>
      </p:sp>
      <p:sp>
        <p:nvSpPr>
          <p:cNvPr id="1049908"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内容营销：内容营销成为品牌建设的重要手段，投资者可以关注内容创作和分发相关的公司和项目。</a:t>
            </a:r>
            <a:endParaRPr altLang="en-US" dirty="0" sz="1200" lang="zh-CN" spc="150">
              <a:solidFill>
                <a:schemeClr val="tx1">
                  <a:lumMod val="65000"/>
                  <a:lumOff val="35000"/>
                </a:schemeClr>
              </a:solidFill>
              <a:latin typeface="+mn-ea"/>
              <a:sym typeface="+mn-ea"/>
            </a:endParaRPr>
          </a:p>
        </p:txBody>
      </p:sp>
      <p:sp>
        <p:nvSpPr>
          <p:cNvPr id="1049910"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大数据分析：大数据技术可以帮助广告与市场营销行业更好地了解客户需求和市场趋势，投资者可以关注相关技术和解决方案提供商。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4" name="标题 2"/>
          <p:cNvSpPr>
            <a:spLocks noGrp="1"/>
          </p:cNvSpPr>
          <p:nvPr>
            <p:ph type="title" idx="2"/>
          </p:nvPr>
        </p:nvSpPr>
        <p:spPr/>
        <p:txBody>
          <a:bodyPr>
            <a:normAutofit fontScale="90000"/>
          </a:bodyPr>
          <a:p>
            <a:r>
              <a:rPr altLang="en-US" lang="zh-CN"/>
              <a:t>行业投资方式建议</a:t>
            </a:r>
            <a:endParaRPr altLang="en-US" lang="zh-CN"/>
          </a:p>
        </p:txBody>
      </p:sp>
      <p:sp>
        <p:nvSpPr>
          <p:cNvPr id="1049946"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关注行业趋势：了解广告与市场营销行业的最新动态，关注新兴技术、市场变化和政策调整。</a:t>
            </a:r>
            <a:endParaRPr altLang="en-US" dirty="0" sz="1200" lang="zh-CN" spc="150">
              <a:solidFill>
                <a:schemeClr val="tx1">
                  <a:lumMod val="65000"/>
                  <a:lumOff val="35000"/>
                </a:schemeClr>
              </a:solidFill>
              <a:latin typeface="+mn-ea"/>
              <a:sym typeface="+mn-ea"/>
            </a:endParaRPr>
          </a:p>
        </p:txBody>
      </p:sp>
      <p:sp>
        <p:nvSpPr>
          <p:cNvPr id="1049948"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多元化投资组合：在广告与市场营销行业中，可以选择多种投资方式，如股票、基金、债券等，以降低风险。</a:t>
            </a:r>
            <a:endParaRPr altLang="en-US" dirty="0" sz="1200" lang="zh-CN" spc="150">
              <a:solidFill>
                <a:schemeClr val="tx1">
                  <a:lumMod val="65000"/>
                  <a:lumOff val="35000"/>
                </a:schemeClr>
              </a:solidFill>
              <a:latin typeface="+mn-ea"/>
              <a:sym typeface="+mn-ea"/>
            </a:endParaRPr>
          </a:p>
        </p:txBody>
      </p:sp>
      <p:sp>
        <p:nvSpPr>
          <p:cNvPr id="1049950"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关注优质企业：选择行业内具有竞争优势、良好业绩和成长潜力的优质企业进行投资。</a:t>
            </a:r>
            <a:endParaRPr altLang="en-US" dirty="0" sz="1200" lang="zh-CN" spc="150">
              <a:solidFill>
                <a:schemeClr val="tx1">
                  <a:lumMod val="65000"/>
                  <a:lumOff val="35000"/>
                </a:schemeClr>
              </a:solidFill>
              <a:latin typeface="+mn-ea"/>
              <a:sym typeface="+mn-ea"/>
            </a:endParaRPr>
          </a:p>
        </p:txBody>
      </p:sp>
      <p:sp>
        <p:nvSpPr>
          <p:cNvPr id="1049952"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长期投资：广告与市场营销行业具有周期性，投资者应保持长期投资的心态，避免短期波动带来的损失。</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6"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49988"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5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20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3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8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0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10.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2024-01-05T03:00:31Z</dcterms:created>
  <dcterms:modified xsi:type="dcterms:W3CDTF">2024-01-05T03:00:31Z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7d083c9e5fd34944b91fe9ae0e6e5d33_21</vt:lpwstr>
  </property>
</Properties>
</file>