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389" r:id="rId1"/>
    <p:sldMasterId id="2147485426" r:id="rId2"/>
  </p:sldMasterIdLst>
  <p:notesMasterIdLst>
    <p:notesMasterId r:id="rId3"/>
  </p:notesMasterIdLst>
  <p:sldIdLst>
    <p:sldId id="1020" r:id="rId4"/>
    <p:sldId id="1024" r:id="rId5"/>
    <p:sldId id="1027" r:id="rId6"/>
    <p:sldId id="1030" r:id="rId7"/>
    <p:sldId id="1033" r:id="rId8"/>
    <p:sldId id="1036" r:id="rId9"/>
    <p:sldId id="1039" r:id="rId10"/>
    <p:sldId id="1042" r:id="rId11"/>
    <p:sldId id="1045" r:id="rId12"/>
    <p:sldId id="1048" r:id="rId13"/>
    <p:sldId id="1051" r:id="rId14"/>
    <p:sldId id="1054" r:id="rId15"/>
    <p:sldId id="1057" r:id="rId16"/>
    <p:sldId id="1060" r:id="rId17"/>
    <p:sldId id="1063" r:id="rId18"/>
    <p:sldId id="1066" r:id="rId19"/>
    <p:sldId id="1069" r:id="rId20"/>
    <p:sldId id="1072" r:id="rId21"/>
    <p:sldId id="1075" r:id="rId22"/>
    <p:sldId id="1078" r:id="rId23"/>
    <p:sldId id="1081" r:id="rId24"/>
    <p:sldId id="1084" r:id="rId25"/>
    <p:sldId id="1087" r:id="rId26"/>
    <p:sldId id="1090" r:id="rId27"/>
    <p:sldId id="1093" r:id="rId28"/>
    <p:sldId id="1096" r:id="rId29"/>
    <p:sldId id="1099" r:id="rId30"/>
    <p:sldId id="1102" r:id="rId31"/>
    <p:sldId id="1105" r:id="rId32"/>
    <p:sldId id="1108"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390" r:id="rId1"/>
    <p:sldLayoutId id="2147485391" r:id="rId2"/>
    <p:sldLayoutId id="2147485392" r:id="rId3"/>
    <p:sldLayoutId id="2147485393" r:id="rId4"/>
    <p:sldLayoutId id="2147485394" r:id="rId5"/>
    <p:sldLayoutId id="2147485395" r:id="rId6"/>
    <p:sldLayoutId id="2147485396" r:id="rId7"/>
    <p:sldLayoutId id="2147485397" r:id="rId8"/>
    <p:sldLayoutId id="2147485398" r:id="rId9"/>
    <p:sldLayoutId id="2147485399" r:id="rId10"/>
    <p:sldLayoutId id="214748540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5427" r:id="rId1"/>
    <p:sldLayoutId id="2147485428" r:id="rId2"/>
    <p:sldLayoutId id="2147485429" r:id="rId3"/>
    <p:sldLayoutId id="2147485430" r:id="rId4"/>
    <p:sldLayoutId id="2147485431" r:id="rId5"/>
    <p:sldLayoutId id="2147485432" r:id="rId6"/>
    <p:sldLayoutId id="2147485433" r:id="rId7"/>
    <p:sldLayoutId id="2147485434" r:id="rId8"/>
    <p:sldLayoutId id="2147485435" r:id="rId9"/>
    <p:sldLayoutId id="2147485436" r:id="rId10"/>
    <p:sldLayoutId id="2147485437"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tags" Target="../tags/tag185.xml"/><Relationship Id="rId14" Type="http://schemas.openxmlformats.org/officeDocument/2006/relationships/tags" Target="../tags/tag186.xml"/><Relationship Id="rId15" Type="http://schemas.openxmlformats.org/officeDocument/2006/relationships/tags" Target="../tags/tag187.xml"/><Relationship Id="rId16" Type="http://schemas.openxmlformats.org/officeDocument/2006/relationships/tags" Target="../tags/tag188.xml"/><Relationship Id="rId17"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tags" Target="../tags/tag298.xml"/><Relationship Id="rId18" Type="http://schemas.openxmlformats.org/officeDocument/2006/relationships/tags" Target="../tags/tag299.xml"/><Relationship Id="rId19" Type="http://schemas.openxmlformats.org/officeDocument/2006/relationships/tags" Target="../tags/tag300.xml"/><Relationship Id="rId20" Type="http://schemas.openxmlformats.org/officeDocument/2006/relationships/tags" Target="../tags/tag301.xml"/><Relationship Id="rId2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tags" Target="../tags/tag338.xml"/><Relationship Id="rId14" Type="http://schemas.openxmlformats.org/officeDocument/2006/relationships/tags" Target="../tags/tag339.xml"/><Relationship Id="rId15" Type="http://schemas.openxmlformats.org/officeDocument/2006/relationships/tags" Target="../tags/tag340.xml"/><Relationship Id="rId16" Type="http://schemas.openxmlformats.org/officeDocument/2006/relationships/tags" Target="../tags/tag341.xml"/><Relationship Id="rId17" Type="http://schemas.openxmlformats.org/officeDocument/2006/relationships/tags" Target="../tags/tag342.xml"/><Relationship Id="rId18" Type="http://schemas.openxmlformats.org/officeDocument/2006/relationships/tags" Target="../tags/tag343.xml"/><Relationship Id="rId19" Type="http://schemas.openxmlformats.org/officeDocument/2006/relationships/tags" Target="../tags/tag344.xml"/><Relationship Id="rId20" Type="http://schemas.openxmlformats.org/officeDocument/2006/relationships/tags" Target="../tags/tag345.xml"/><Relationship Id="rId21" Type="http://schemas.openxmlformats.org/officeDocument/2006/relationships/tags" Target="../tags/tag346.xml"/><Relationship Id="rId22" Type="http://schemas.openxmlformats.org/officeDocument/2006/relationships/tags" Target="../tags/tag347.xml"/><Relationship Id="rId23" Type="http://schemas.openxmlformats.org/officeDocument/2006/relationships/tags" Target="../tags/tag348.xml"/><Relationship Id="rId24" Type="http://schemas.openxmlformats.org/officeDocument/2006/relationships/tags" Target="../tags/tag349.xml"/><Relationship Id="rId25" Type="http://schemas.openxmlformats.org/officeDocument/2006/relationships/tags" Target="../tags/tag350.xml"/><Relationship Id="rId26" Type="http://schemas.openxmlformats.org/officeDocument/2006/relationships/tags" Target="../tags/tag351.xml"/><Relationship Id="rId27" Type="http://schemas.openxmlformats.org/officeDocument/2006/relationships/tags" Target="../tags/tag352.xml"/><Relationship Id="rId28" Type="http://schemas.openxmlformats.org/officeDocument/2006/relationships/tags" Target="../tags/tag353.xml"/><Relationship Id="rId29" Type="http://schemas.openxmlformats.org/officeDocument/2006/relationships/tags" Target="../tags/tag354.xml"/><Relationship Id="rId30"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tags" Target="../tags/tag366.xml"/><Relationship Id="rId10" Type="http://schemas.openxmlformats.org/officeDocument/2006/relationships/tags" Target="../tags/tag367.xml"/><Relationship Id="rId11" Type="http://schemas.openxmlformats.org/officeDocument/2006/relationships/tags" Target="../tags/tag368.xml"/><Relationship Id="rId12" Type="http://schemas.openxmlformats.org/officeDocument/2006/relationships/tags" Target="../tags/tag369.xml"/><Relationship Id="rId13" Type="http://schemas.openxmlformats.org/officeDocument/2006/relationships/tags" Target="../tags/tag370.xml"/><Relationship Id="rId14" Type="http://schemas.openxmlformats.org/officeDocument/2006/relationships/tags" Target="../tags/tag371.xml"/><Relationship Id="rId15" Type="http://schemas.openxmlformats.org/officeDocument/2006/relationships/tags" Target="../tags/tag372.xml"/><Relationship Id="rId16" Type="http://schemas.openxmlformats.org/officeDocument/2006/relationships/tags" Target="../tags/tag373.xml"/><Relationship Id="rId17" Type="http://schemas.openxmlformats.org/officeDocument/2006/relationships/tags" Target="../tags/tag374.xml"/><Relationship Id="rId18" Type="http://schemas.openxmlformats.org/officeDocument/2006/relationships/tags" Target="../tags/tag375.xml"/><Relationship Id="rId19" Type="http://schemas.openxmlformats.org/officeDocument/2006/relationships/tags" Target="../tags/tag376.xml"/><Relationship Id="rId20" Type="http://schemas.openxmlformats.org/officeDocument/2006/relationships/tags" Target="../tags/tag377.xml"/><Relationship Id="rId2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tags" Target="../tags/tag381.xml"/><Relationship Id="rId5" Type="http://schemas.openxmlformats.org/officeDocument/2006/relationships/tags" Target="../tags/tag382.xml"/><Relationship Id="rId6" Type="http://schemas.openxmlformats.org/officeDocument/2006/relationships/tags" Target="../tags/tag383.xml"/><Relationship Id="rId7" Type="http://schemas.openxmlformats.org/officeDocument/2006/relationships/tags" Target="../tags/tag384.xml"/><Relationship Id="rId8" Type="http://schemas.openxmlformats.org/officeDocument/2006/relationships/tags" Target="../tags/tag385.xml"/><Relationship Id="rId9" Type="http://schemas.openxmlformats.org/officeDocument/2006/relationships/tags" Target="../tags/tag386.xml"/><Relationship Id="rId10" Type="http://schemas.openxmlformats.org/officeDocument/2006/relationships/tags" Target="../tags/tag387.xml"/><Relationship Id="rId11" Type="http://schemas.openxmlformats.org/officeDocument/2006/relationships/tags" Target="../tags/tag388.xml"/><Relationship Id="rId12" Type="http://schemas.openxmlformats.org/officeDocument/2006/relationships/tags" Target="../tags/tag389.xml"/><Relationship Id="rId13" Type="http://schemas.openxmlformats.org/officeDocument/2006/relationships/tags" Target="../tags/tag390.xml"/><Relationship Id="rId14" Type="http://schemas.openxmlformats.org/officeDocument/2006/relationships/tags" Target="../tags/tag391.xml"/><Relationship Id="rId15" Type="http://schemas.openxmlformats.org/officeDocument/2006/relationships/tags" Target="../tags/tag392.xml"/><Relationship Id="rId16" Type="http://schemas.openxmlformats.org/officeDocument/2006/relationships/tags" Target="../tags/tag393.xml"/><Relationship Id="rId17" Type="http://schemas.openxmlformats.org/officeDocument/2006/relationships/tags" Target="../tags/tag394.xml"/><Relationship Id="rId18" Type="http://schemas.openxmlformats.org/officeDocument/2006/relationships/tags" Target="../tags/tag395.xml"/><Relationship Id="rId19"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tags" Target="../tags/tag400.xml"/><Relationship Id="rId6" Type="http://schemas.openxmlformats.org/officeDocument/2006/relationships/tags" Target="../tags/tag401.xml"/><Relationship Id="rId7" Type="http://schemas.openxmlformats.org/officeDocument/2006/relationships/tags" Target="../tags/tag402.xml"/><Relationship Id="rId8" Type="http://schemas.openxmlformats.org/officeDocument/2006/relationships/tags" Target="../tags/tag403.xml"/><Relationship Id="rId9" Type="http://schemas.openxmlformats.org/officeDocument/2006/relationships/tags" Target="../tags/tag404.xml"/><Relationship Id="rId10" Type="http://schemas.openxmlformats.org/officeDocument/2006/relationships/tags" Target="../tags/tag405.xml"/><Relationship Id="rId11" Type="http://schemas.openxmlformats.org/officeDocument/2006/relationships/tags" Target="../tags/tag406.xml"/><Relationship Id="rId12" Type="http://schemas.openxmlformats.org/officeDocument/2006/relationships/tags" Target="../tags/tag407.xml"/><Relationship Id="rId13"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2024年教育科技行业智能教育计划</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5"/>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800" lang="zh-CN">
                <a:solidFill>
                  <a:schemeClr val="lt1">
                    <a:lumMod val="100000"/>
                  </a:schemeClr>
                </a:solidFill>
                <a:latin typeface="+mj-ea"/>
                <a:ea typeface="+mj-ea"/>
                <a:cs typeface="汉仪粗圆简" panose="02010600000101010101" charset="-122"/>
                <a:sym typeface="+mn-ea"/>
              </a:rPr>
              <a:t>智能教育计划背景</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智能教育计划目标</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智能教育计划实施策略</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智能教育计划预期成果</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智能教育计划实施保障</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6" name="序号"/>
          <p:cNvSpPr txBox="1"/>
          <p:nvPr>
            <p:custDataLst>
              <p:tags r:id="rId12"/>
            </p:custDataLst>
          </p:nvPr>
        </p:nvSpPr>
        <p:spPr>
          <a:xfrm>
            <a:off x="858329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Six</a:t>
            </a:r>
            <a:endParaRPr dirty="0" lang="en-US">
              <a:solidFill>
                <a:schemeClr val="accent5"/>
              </a:solidFill>
              <a:latin typeface="+mj-ea"/>
              <a:ea typeface="+mj-ea"/>
              <a:cs typeface="汉仪粗圆简" panose="02010600000101010101" charset="-122"/>
            </a:endParaRPr>
          </a:p>
        </p:txBody>
      </p:sp>
      <p:sp>
        <p:nvSpPr>
          <p:cNvPr id="1048868" name="标题"/>
          <p:cNvSpPr txBox="1"/>
          <p:nvPr>
            <p:custDataLst>
              <p:tags r:id="rId13"/>
            </p:custDataLst>
          </p:nvPr>
        </p:nvSpPr>
        <p:spPr>
          <a:xfrm>
            <a:off x="8583295" y="517144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智能教育计划未来展望</a:t>
            </a:r>
            <a:endParaRPr altLang="en-US" dirty="0" sz="2800" lang="zh-CN">
              <a:solidFill>
                <a:schemeClr val="lt1">
                  <a:lumMod val="100000"/>
                </a:schemeClr>
              </a:solidFill>
              <a:latin typeface="+mj-ea"/>
              <a:ea typeface="+mj-ea"/>
              <a:cs typeface="汉仪粗圆简" panose="02010600000101010101" charset="-122"/>
              <a:sym typeface="+mn-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10" name="文本占位符 2"/>
          <p:cNvSpPr>
            <a:spLocks noGrp="1"/>
          </p:cNvSpPr>
          <p:nvPr>
            <p:ph type="body" idx="2"/>
            <p:custDataLst>
              <p:tags r:id="rId1"/>
            </p:custDataLst>
          </p:nvPr>
        </p:nvSpPr>
        <p:spPr/>
        <p:txBody>
          <a:bodyPr/>
          <a:p>
            <a:r>
              <a:rPr altLang="en-US" lang="zh-CN"/>
              <a:t>PART ONE</a:t>
            </a:r>
            <a:endParaRPr altLang="en-US" lang="zh-CN"/>
          </a:p>
        </p:txBody>
      </p:sp>
      <p:sp>
        <p:nvSpPr>
          <p:cNvPr id="1048912" name="标题 4"/>
          <p:cNvSpPr>
            <a:spLocks noGrp="1"/>
          </p:cNvSpPr>
          <p:nvPr>
            <p:ph type="title" idx="1"/>
            <p:custDataLst>
              <p:tags r:id="rId2"/>
            </p:custDataLst>
          </p:nvPr>
        </p:nvSpPr>
        <p:spPr/>
        <p:txBody>
          <a:bodyPr/>
          <a:p>
            <a:r>
              <a:rPr altLang="en-US" lang="zh-CN"/>
              <a:t>智能教育计划背景</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974" name="标题 2"/>
          <p:cNvSpPr>
            <a:spLocks noGrp="1"/>
          </p:cNvSpPr>
          <p:nvPr>
            <p:ph type="title" idx="2"/>
          </p:nvPr>
        </p:nvSpPr>
        <p:spPr/>
        <p:txBody>
          <a:bodyPr/>
          <a:p>
            <a:r>
              <a:rPr altLang="en-US" lang="zh-CN"/>
              <a:t>教育行业现状与挑战</a:t>
            </a:r>
            <a:endParaRPr altLang="en-US" lang="zh-CN"/>
          </a:p>
        </p:txBody>
      </p:sp>
      <p:sp>
        <p:nvSpPr>
          <p:cNvPr id="1048976"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当前教育资源分布不均，导致教育质量参差不齐</a:t>
            </a:r>
            <a:endParaRPr altLang="en-US" dirty="0" sz="1200" lang="zh-CN" spc="150">
              <a:solidFill>
                <a:schemeClr val="tx1">
                  <a:lumMod val="65000"/>
                  <a:lumOff val="35000"/>
                </a:schemeClr>
              </a:solidFill>
              <a:latin typeface="+mn-ea"/>
              <a:sym typeface="+mn-ea"/>
            </a:endParaRPr>
          </a:p>
        </p:txBody>
      </p:sp>
      <p:sp>
        <p:nvSpPr>
          <p:cNvPr id="1048978"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传统教育模式难以满足个性化需求，限制了学生的发展</a:t>
            </a:r>
            <a:endParaRPr altLang="en-US" dirty="0" sz="1200" lang="zh-CN" spc="150">
              <a:solidFill>
                <a:schemeClr val="tx1">
                  <a:lumMod val="65000"/>
                  <a:lumOff val="35000"/>
                </a:schemeClr>
              </a:solidFill>
              <a:latin typeface="+mn-ea"/>
              <a:sym typeface="+mn-ea"/>
            </a:endParaRPr>
          </a:p>
        </p:txBody>
      </p:sp>
      <p:sp>
        <p:nvSpPr>
          <p:cNvPr id="1048980"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教育信息化程度较低，影响了教学效果和效率</a:t>
            </a:r>
            <a:endParaRPr altLang="en-US" dirty="0" sz="1200" lang="zh-CN" spc="150">
              <a:solidFill>
                <a:schemeClr val="tx1">
                  <a:lumMod val="65000"/>
                  <a:lumOff val="35000"/>
                </a:schemeClr>
              </a:solidFill>
              <a:latin typeface="+mn-ea"/>
              <a:sym typeface="+mn-ea"/>
            </a:endParaRPr>
          </a:p>
        </p:txBody>
      </p:sp>
      <p:sp>
        <p:nvSpPr>
          <p:cNvPr id="1048982"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教师资源紧缺，尤其是高质量的教师资源</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9028" name="标题 2"/>
          <p:cNvSpPr>
            <a:spLocks noGrp="1"/>
          </p:cNvSpPr>
          <p:nvPr>
            <p:ph type="title" idx="2"/>
          </p:nvPr>
        </p:nvSpPr>
        <p:spPr/>
        <p:txBody>
          <a:bodyPr/>
          <a:p>
            <a:r>
              <a:rPr altLang="en-US" lang="zh-CN"/>
              <a:t>科技发展推动教育变革</a:t>
            </a:r>
            <a:endParaRPr altLang="en-US" lang="zh-CN"/>
          </a:p>
        </p:txBody>
      </p:sp>
      <p:sp>
        <p:nvSpPr>
          <p:cNvPr id="1049030"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32"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4"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人工智能技术：提高教育效率，个性化教学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36"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38"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大数据技术：精准评估教学效果，优化教学资源</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42"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44"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云计算技术：实现教育资源共享，降低教育成本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46"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8"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50"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2"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5G技术：提升远程教育体验，扩大优质教育资源覆盖范围</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9098" name="标题 2"/>
          <p:cNvSpPr>
            <a:spLocks noGrp="1"/>
          </p:cNvSpPr>
          <p:nvPr>
            <p:ph type="title" idx="2"/>
          </p:nvPr>
        </p:nvSpPr>
        <p:spPr/>
        <p:txBody>
          <a:bodyPr/>
          <a:p>
            <a:r>
              <a:rPr altLang="en-US" lang="zh-CN"/>
              <a:t>智能教育计划的意义与价值</a:t>
            </a:r>
            <a:endParaRPr altLang="en-US" lang="zh-CN"/>
          </a:p>
        </p:txBody>
      </p:sp>
      <p:sp>
        <p:nvSpPr>
          <p:cNvPr id="1049100" name="正文"/>
          <p:cNvSpPr txBox="1"/>
          <p:nvPr>
            <p:custDataLst>
              <p:tags r:id="rId1"/>
            </p:custDataLst>
          </p:nvPr>
        </p:nvSpPr>
        <p:spPr>
          <a:xfrm>
            <a:off x="668143" y="3530693"/>
            <a:ext cx="2371773" cy="1379016"/>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提高教育质量和效率：通过智能化技术，优化教育资源配置，提高教育教学的针对性和个性化，从而提高教育质量和效率。</a:t>
            </a:r>
            <a:endParaRPr altLang="en-US" dirty="0" sz="1200" lang="zh-CN" spc="150">
              <a:latin typeface="+mn-ea"/>
            </a:endParaRPr>
          </a:p>
        </p:txBody>
      </p:sp>
      <p:sp>
        <p:nvSpPr>
          <p:cNvPr id="1049102" name="标题"/>
          <p:cNvSpPr txBox="1"/>
          <p:nvPr>
            <p:custDataLst>
              <p:tags r:id="rId2"/>
            </p:custDataLst>
          </p:nvPr>
        </p:nvSpPr>
        <p:spPr>
          <a:xfrm>
            <a:off x="654755" y="2975071"/>
            <a:ext cx="2385831" cy="393622"/>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49104" name="正文"/>
          <p:cNvSpPr txBox="1"/>
          <p:nvPr>
            <p:custDataLst>
              <p:tags r:id="rId3"/>
            </p:custDataLst>
          </p:nvPr>
        </p:nvSpPr>
        <p:spPr>
          <a:xfrm>
            <a:off x="3529267" y="3530693"/>
            <a:ext cx="2371773" cy="1379016"/>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促进教育公平：智能化技术可以突破地域限制，让更多地区和层次的学生享受到优质的教育资源，从而缩小教育资源差距，促进教育公平。</a:t>
            </a:r>
            <a:endParaRPr altLang="en-US" dirty="0" sz="1200" lang="zh-CN" spc="150">
              <a:latin typeface="+mn-ea"/>
            </a:endParaRPr>
          </a:p>
        </p:txBody>
      </p:sp>
      <p:sp>
        <p:nvSpPr>
          <p:cNvPr id="1049106" name="标题"/>
          <p:cNvSpPr txBox="1"/>
          <p:nvPr>
            <p:custDataLst>
              <p:tags r:id="rId4"/>
            </p:custDataLst>
          </p:nvPr>
        </p:nvSpPr>
        <p:spPr>
          <a:xfrm>
            <a:off x="3515878" y="2975071"/>
            <a:ext cx="2385831" cy="393622"/>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
        <p:nvSpPr>
          <p:cNvPr id="1049108" name="正文"/>
          <p:cNvSpPr txBox="1"/>
          <p:nvPr>
            <p:custDataLst>
              <p:tags r:id="rId5"/>
            </p:custDataLst>
          </p:nvPr>
        </p:nvSpPr>
        <p:spPr>
          <a:xfrm>
            <a:off x="6390390" y="3530693"/>
            <a:ext cx="2371773" cy="1379016"/>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培养创新人才：智能教育计划注重培养学生的创新精神和实践能力，通过智能化手段引导学生自主学习和探究，提高学生的综合素质和创新能力。</a:t>
            </a:r>
            <a:endParaRPr altLang="en-US" dirty="0" sz="1200" lang="zh-CN" spc="150">
              <a:latin typeface="+mn-ea"/>
            </a:endParaRPr>
          </a:p>
        </p:txBody>
      </p:sp>
      <p:sp>
        <p:nvSpPr>
          <p:cNvPr id="1049110" name="标题"/>
          <p:cNvSpPr txBox="1"/>
          <p:nvPr>
            <p:custDataLst>
              <p:tags r:id="rId6"/>
            </p:custDataLst>
          </p:nvPr>
        </p:nvSpPr>
        <p:spPr>
          <a:xfrm>
            <a:off x="6377001" y="2975071"/>
            <a:ext cx="2385831" cy="393622"/>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49112" name="正文"/>
          <p:cNvSpPr txBox="1"/>
          <p:nvPr>
            <p:custDataLst>
              <p:tags r:id="rId7"/>
            </p:custDataLst>
          </p:nvPr>
        </p:nvSpPr>
        <p:spPr>
          <a:xfrm>
            <a:off x="9251513" y="3530693"/>
            <a:ext cx="2371773" cy="1379016"/>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推动教育行业变革：智能教育计划的发展将引发教育行业的深刻变革，推动教育理念、模式、方法和手段的创新，促进教育行业的可持续发展。</a:t>
            </a:r>
            <a:endParaRPr altLang="en-US" dirty="0" sz="1200" lang="zh-CN" spc="150">
              <a:latin typeface="+mn-ea"/>
            </a:endParaRPr>
          </a:p>
        </p:txBody>
      </p:sp>
      <p:sp>
        <p:nvSpPr>
          <p:cNvPr id="1049114" name="标题"/>
          <p:cNvSpPr txBox="1"/>
          <p:nvPr>
            <p:custDataLst>
              <p:tags r:id="rId8"/>
            </p:custDataLst>
          </p:nvPr>
        </p:nvSpPr>
        <p:spPr>
          <a:xfrm>
            <a:off x="9238124" y="2975071"/>
            <a:ext cx="2385831" cy="393622"/>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03" name=""/>
        <p:cNvGrpSpPr/>
        <p:nvPr/>
      </p:nvGrpSpPr>
      <p:grpSpPr>
        <a:xfrm>
          <a:off x="0" y="0"/>
          <a:ext cx="0" cy="0"/>
          <a:chOff x="0" y="0"/>
          <a:chExt cx="0" cy="0"/>
        </a:xfrm>
      </p:grpSpPr>
      <p:sp>
        <p:nvSpPr>
          <p:cNvPr id="1049160" name="文本占位符 2"/>
          <p:cNvSpPr>
            <a:spLocks noGrp="1"/>
          </p:cNvSpPr>
          <p:nvPr>
            <p:ph type="body" idx="2"/>
            <p:custDataLst>
              <p:tags r:id="rId1"/>
            </p:custDataLst>
          </p:nvPr>
        </p:nvSpPr>
        <p:spPr/>
        <p:txBody>
          <a:bodyPr/>
          <a:p>
            <a:r>
              <a:rPr altLang="en-US" lang="zh-CN"/>
              <a:t>PART TWO</a:t>
            </a:r>
            <a:endParaRPr altLang="en-US" lang="zh-CN"/>
          </a:p>
        </p:txBody>
      </p:sp>
      <p:sp>
        <p:nvSpPr>
          <p:cNvPr id="1049162" name="标题 4"/>
          <p:cNvSpPr>
            <a:spLocks noGrp="1"/>
          </p:cNvSpPr>
          <p:nvPr>
            <p:ph type="title" idx="1"/>
            <p:custDataLst>
              <p:tags r:id="rId2"/>
            </p:custDataLst>
          </p:nvPr>
        </p:nvSpPr>
        <p:spPr/>
        <p:txBody>
          <a:bodyPr/>
          <a:p>
            <a:r>
              <a:rPr altLang="en-US" lang="zh-CN"/>
              <a:t>智能教育计划目标</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24" name="标题 2"/>
          <p:cNvSpPr>
            <a:spLocks noGrp="1"/>
          </p:cNvSpPr>
          <p:nvPr>
            <p:ph type="title" idx="2"/>
          </p:nvPr>
        </p:nvSpPr>
        <p:spPr/>
        <p:txBody>
          <a:bodyPr/>
          <a:p>
            <a:r>
              <a:rPr altLang="en-US" lang="zh-CN"/>
              <a:t>提高教育质量与效率</a:t>
            </a:r>
            <a:endParaRPr altLang="en-US" lang="zh-CN"/>
          </a:p>
        </p:txBody>
      </p:sp>
      <p:sp>
        <p:nvSpPr>
          <p:cNvPr id="1049226"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8"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目标：通过智能教育计划，提高教育质量和效率，满足学生个性化需求。</a:t>
            </a:r>
            <a:endParaRPr altLang="en-US" dirty="0" sz="2000" lang="zh-CN" spc="150">
              <a:solidFill>
                <a:schemeClr val="tx1">
                  <a:lumMod val="75000"/>
                  <a:lumOff val="25000"/>
                </a:schemeClr>
              </a:solidFill>
              <a:latin typeface="+mn-ea"/>
              <a:sym typeface="+mn-ea"/>
            </a:endParaRPr>
          </a:p>
        </p:txBody>
      </p:sp>
      <p:sp>
        <p:nvSpPr>
          <p:cNvPr id="1049230"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2"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4"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重点：利用人工智能、大数据等技术手段，优化教育资源配置，提高教育资源利用效率。</a:t>
            </a:r>
            <a:endParaRPr altLang="en-US" dirty="0" sz="2000" lang="zh-CN" spc="150">
              <a:solidFill>
                <a:schemeClr val="tx1">
                  <a:lumMod val="75000"/>
                  <a:lumOff val="25000"/>
                </a:schemeClr>
              </a:solidFill>
              <a:latin typeface="+mn-ea"/>
              <a:sym typeface="+mn-ea"/>
            </a:endParaRPr>
          </a:p>
        </p:txBody>
      </p:sp>
      <p:sp>
        <p:nvSpPr>
          <p:cNvPr id="1049236"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8"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0"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措施：制定科学的教育计划，加强教师培训，推广智能教育应用，完善教育评价体系。</a:t>
            </a:r>
            <a:endParaRPr altLang="en-US" dirty="0" sz="2000" lang="zh-CN" spc="150">
              <a:solidFill>
                <a:schemeClr val="tx1">
                  <a:lumMod val="75000"/>
                  <a:lumOff val="25000"/>
                </a:schemeClr>
              </a:solidFill>
              <a:latin typeface="+mn-ea"/>
              <a:sym typeface="+mn-ea"/>
            </a:endParaRPr>
          </a:p>
        </p:txBody>
      </p:sp>
      <p:sp>
        <p:nvSpPr>
          <p:cNvPr id="1049242"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4"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6"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预期成果：提高学生的学习成绩和综合素质，促进教育公平和均衡发展。</a:t>
            </a:r>
            <a:endParaRPr altLang="en-US" dirty="0" sz="2000" lang="zh-CN" spc="150">
              <a:solidFill>
                <a:schemeClr val="tx1">
                  <a:lumMod val="75000"/>
                  <a:lumOff val="25000"/>
                </a:schemeClr>
              </a:solidFill>
              <a:latin typeface="+mn-ea"/>
              <a:sym typeface="+mn-ea"/>
            </a:endParaRPr>
          </a:p>
        </p:txBody>
      </p:sp>
      <p:sp>
        <p:nvSpPr>
          <p:cNvPr id="1049248"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94" name="标题 2"/>
          <p:cNvSpPr>
            <a:spLocks noGrp="1"/>
          </p:cNvSpPr>
          <p:nvPr>
            <p:ph type="title" idx="2"/>
          </p:nvPr>
        </p:nvSpPr>
        <p:spPr/>
        <p:txBody>
          <a:bodyPr/>
          <a:p>
            <a:r>
              <a:rPr altLang="en-US" lang="zh-CN"/>
              <a:t>促进教育公平与普及</a:t>
            </a:r>
            <a:endParaRPr altLang="en-US" lang="zh-CN"/>
          </a:p>
        </p:txBody>
      </p:sp>
      <p:sp>
        <p:nvSpPr>
          <p:cNvPr id="1049296"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利用智能技术为更多学生提供个性化、定制化的学习方案，满足不同需求。</a:t>
            </a:r>
            <a:endParaRPr altLang="zh-CN" dirty="0" sz="1600" lang="en-US">
              <a:solidFill>
                <a:schemeClr val="dk1">
                  <a:lumMod val="80000"/>
                  <a:lumOff val="20000"/>
                </a:schemeClr>
              </a:solidFill>
              <a:latin typeface="+mn-ea"/>
              <a:sym typeface="+mn-ea"/>
            </a:endParaRPr>
          </a:p>
        </p:txBody>
      </p:sp>
      <p:sp>
        <p:nvSpPr>
          <p:cNvPr id="1049304"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提高教育资源分配的公平性，缩小城乡、区域和校际之间的教育差距。</a:t>
            </a:r>
            <a:endParaRPr altLang="en-US" dirty="0" sz="1600" lang="zh-CN">
              <a:solidFill>
                <a:schemeClr val="dk1">
                  <a:lumMod val="80000"/>
                  <a:lumOff val="20000"/>
                </a:schemeClr>
              </a:solidFill>
              <a:latin typeface="+mn-ea"/>
              <a:sym typeface="+mn-ea"/>
            </a:endParaRPr>
          </a:p>
        </p:txBody>
      </p:sp>
      <p:sp>
        <p:nvSpPr>
          <p:cNvPr id="1049312"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扩大优质教育资源的覆盖面，提高教育普及率和参与度。</a:t>
            </a:r>
            <a:endParaRPr altLang="en-US" dirty="0" sz="1600" lang="zh-CN">
              <a:solidFill>
                <a:schemeClr val="dk1">
                  <a:lumMod val="80000"/>
                  <a:lumOff val="20000"/>
                </a:schemeClr>
              </a:solidFill>
              <a:latin typeface="+mn-ea"/>
              <a:sym typeface="+mn-ea"/>
            </a:endParaRPr>
          </a:p>
        </p:txBody>
      </p:sp>
      <p:sp>
        <p:nvSpPr>
          <p:cNvPr id="1049320"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促进教育国际化，加强与世界各地的教育交流与合作，提升我国教育的国际影响力。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72" name="标题 2"/>
          <p:cNvSpPr>
            <a:spLocks noGrp="1"/>
          </p:cNvSpPr>
          <p:nvPr>
            <p:ph type="title" idx="2"/>
          </p:nvPr>
        </p:nvSpPr>
        <p:spPr/>
        <p:txBody>
          <a:bodyPr/>
          <a:p>
            <a:r>
              <a:rPr altLang="en-US" lang="zh-CN"/>
              <a:t>培养创新人才与技能</a:t>
            </a:r>
            <a:endParaRPr altLang="en-US" lang="zh-CN"/>
          </a:p>
        </p:txBody>
      </p:sp>
      <p:sp>
        <p:nvSpPr>
          <p:cNvPr id="1049374"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目标：通过智能教育计划，培养具备创新思维和技能的人才</a:t>
            </a:r>
            <a:endParaRPr altLang="en-US" dirty="0" sz="1200" lang="zh-CN" spc="150">
              <a:solidFill>
                <a:schemeClr val="tx1">
                  <a:lumMod val="65000"/>
                  <a:lumOff val="35000"/>
                </a:schemeClr>
              </a:solidFill>
              <a:latin typeface="+mn-ea"/>
              <a:sym typeface="+mn-ea"/>
            </a:endParaRPr>
          </a:p>
        </p:txBody>
      </p:sp>
      <p:sp>
        <p:nvSpPr>
          <p:cNvPr id="1049376"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重点：注重实践能力和创新精神的培养，鼓励学生自主探究、发现问题、解决问题</a:t>
            </a:r>
            <a:endParaRPr altLang="en-US" dirty="0" sz="1200" lang="zh-CN" spc="150">
              <a:solidFill>
                <a:schemeClr val="tx1">
                  <a:lumMod val="65000"/>
                  <a:lumOff val="35000"/>
                </a:schemeClr>
              </a:solidFill>
              <a:latin typeface="+mn-ea"/>
              <a:sym typeface="+mn-ea"/>
            </a:endParaRPr>
          </a:p>
        </p:txBody>
      </p:sp>
      <p:sp>
        <p:nvSpPr>
          <p:cNvPr id="1049378"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教学方法：采用线上线下相结合的方式，利用智能技术优化教学过程，提高教学质量和效果</a:t>
            </a:r>
            <a:endParaRPr altLang="en-US" dirty="0" sz="1200" lang="zh-CN" spc="150">
              <a:solidFill>
                <a:schemeClr val="tx1">
                  <a:lumMod val="65000"/>
                  <a:lumOff val="35000"/>
                </a:schemeClr>
              </a:solidFill>
              <a:latin typeface="+mn-ea"/>
              <a:sym typeface="+mn-ea"/>
            </a:endParaRPr>
          </a:p>
        </p:txBody>
      </p:sp>
      <p:sp>
        <p:nvSpPr>
          <p:cNvPr id="1049380"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评估与反馈：建立有效的评估机制，及时收集学生和教师的反馈，不断改进和优化智能教育计划</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39" name=""/>
        <p:cNvGrpSpPr/>
        <p:nvPr/>
      </p:nvGrpSpPr>
      <p:grpSpPr>
        <a:xfrm>
          <a:off x="0" y="0"/>
          <a:ext cx="0" cy="0"/>
          <a:chOff x="0" y="0"/>
          <a:chExt cx="0" cy="0"/>
        </a:xfrm>
      </p:grpSpPr>
      <p:sp>
        <p:nvSpPr>
          <p:cNvPr id="1049426"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428" name="标题 4"/>
          <p:cNvSpPr>
            <a:spLocks noGrp="1"/>
          </p:cNvSpPr>
          <p:nvPr>
            <p:ph type="title" idx="1"/>
            <p:custDataLst>
              <p:tags r:id="rId2"/>
            </p:custDataLst>
          </p:nvPr>
        </p:nvSpPr>
        <p:spPr/>
        <p:txBody>
          <a:bodyPr/>
          <a:p>
            <a:r>
              <a:rPr altLang="en-US" lang="zh-CN"/>
              <a:t>智能教育计划实施策略</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90" name="标题 2"/>
          <p:cNvSpPr>
            <a:spLocks noGrp="1"/>
          </p:cNvSpPr>
          <p:nvPr>
            <p:ph type="title" idx="2"/>
          </p:nvPr>
        </p:nvSpPr>
        <p:spPr/>
        <p:txBody>
          <a:bodyPr/>
          <a:p>
            <a:r>
              <a:rPr altLang="en-US" lang="zh-CN"/>
              <a:t>利用人工智能技术优化教育资源</a:t>
            </a:r>
            <a:endParaRPr altLang="en-US" lang="zh-CN"/>
          </a:p>
        </p:txBody>
      </p:sp>
      <p:sp>
        <p:nvSpPr>
          <p:cNvPr id="1049492"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4"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6"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8"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0"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智能辅导，利用AI进行在线答疑和学习辅导，提高学习效率</a:t>
            </a:r>
            <a:endParaRPr altLang="en-US" sz="1400" lang="zh-CN" spc="150">
              <a:solidFill>
                <a:schemeClr val="tx1"/>
              </a:solidFill>
              <a:effectLst/>
              <a:latin typeface="+mn-ea"/>
              <a:sym typeface="+mn-ea"/>
            </a:endParaRPr>
          </a:p>
        </p:txBody>
      </p:sp>
      <p:sp>
        <p:nvSpPr>
          <p:cNvPr id="1049502"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智能推荐学习资源，根据学生个性化需求进行精准匹配</a:t>
            </a:r>
            <a:endParaRPr altLang="en-US" dirty="0" sz="1400" lang="zh-CN" spc="150">
              <a:solidFill>
                <a:schemeClr val="tx1"/>
              </a:solidFill>
              <a:effectLst/>
              <a:latin typeface="+mn-ea"/>
              <a:sym typeface="+mn-ea"/>
            </a:endParaRPr>
          </a:p>
        </p:txBody>
      </p:sp>
      <p:sp>
        <p:nvSpPr>
          <p:cNvPr id="1049504"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智能评估，通过AI技术对学生的学习成果进行评估和反馈</a:t>
            </a:r>
            <a:endParaRPr altLang="en-US" sz="1400" lang="zh-CN" spc="150">
              <a:solidFill>
                <a:schemeClr val="tx1"/>
              </a:solidFill>
              <a:effectLst/>
              <a:latin typeface="+mn-ea"/>
              <a:sym typeface="+mn-ea"/>
            </a:endParaRPr>
          </a:p>
        </p:txBody>
      </p:sp>
      <p:sp>
        <p:nvSpPr>
          <p:cNvPr id="1049506"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智能管理，实现教育资源的集中管理和优化配置</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52" name="标题 2"/>
          <p:cNvSpPr>
            <a:spLocks noGrp="1"/>
          </p:cNvSpPr>
          <p:nvPr>
            <p:ph type="title" idx="2"/>
          </p:nvPr>
        </p:nvSpPr>
        <p:spPr/>
        <p:txBody>
          <a:bodyPr/>
          <a:p>
            <a:r>
              <a:rPr altLang="en-US" lang="zh-CN"/>
              <a:t>构建智能教育平台与生态系统</a:t>
            </a:r>
            <a:endParaRPr altLang="en-US" lang="zh-CN"/>
          </a:p>
        </p:txBody>
      </p:sp>
      <p:sp>
        <p:nvSpPr>
          <p:cNvPr id="1049554"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建立统一的智能教育平台，整合教育资源和技术，提供个性化学习体验。</a:t>
            </a:r>
            <a:endParaRPr altLang="en-US" dirty="0" sz="1200" lang="zh-CN" spc="150">
              <a:solidFill>
                <a:schemeClr val="tx1">
                  <a:lumMod val="85000"/>
                  <a:lumOff val="15000"/>
                </a:schemeClr>
              </a:solidFill>
              <a:latin typeface="+mn-ea"/>
              <a:sym typeface="+mn-ea"/>
            </a:endParaRPr>
          </a:p>
        </p:txBody>
      </p:sp>
      <p:sp>
        <p:nvSpPr>
          <p:cNvPr id="1049556"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58"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0"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引入人工智能技术，实现智能推荐学习内容、智能评估学习效果等功能。</a:t>
            </a:r>
            <a:endParaRPr altLang="en-US" dirty="0" sz="1200" lang="zh-CN" spc="150">
              <a:solidFill>
                <a:schemeClr val="tx1">
                  <a:lumMod val="85000"/>
                  <a:lumOff val="15000"/>
                </a:schemeClr>
              </a:solidFill>
              <a:latin typeface="+mn-ea"/>
              <a:sym typeface="+mn-ea"/>
            </a:endParaRPr>
          </a:p>
        </p:txBody>
      </p:sp>
      <p:sp>
        <p:nvSpPr>
          <p:cNvPr id="1049562"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4"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6"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构建开放的教育生态系统，鼓励教育机构、技术提供商和内容创作者等多方参与合作。</a:t>
            </a:r>
            <a:endParaRPr altLang="en-US" dirty="0" sz="1200" lang="zh-CN" spc="150">
              <a:solidFill>
                <a:schemeClr val="tx1">
                  <a:lumMod val="85000"/>
                  <a:lumOff val="15000"/>
                </a:schemeClr>
              </a:solidFill>
              <a:latin typeface="+mn-ea"/>
              <a:sym typeface="+mn-ea"/>
            </a:endParaRPr>
          </a:p>
        </p:txBody>
      </p:sp>
      <p:sp>
        <p:nvSpPr>
          <p:cNvPr id="1049568"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0"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2"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制定相关政策和技术标准，保障智能教育平台的可持续发展和数据安全。</a:t>
            </a:r>
            <a:endParaRPr altLang="en-US" dirty="0" sz="1200" lang="zh-CN" spc="150">
              <a:solidFill>
                <a:schemeClr val="tx1">
                  <a:lumMod val="85000"/>
                  <a:lumOff val="15000"/>
                </a:schemeClr>
              </a:solidFill>
              <a:latin typeface="+mn-ea"/>
              <a:sym typeface="+mn-ea"/>
            </a:endParaRPr>
          </a:p>
        </p:txBody>
      </p:sp>
      <p:sp>
        <p:nvSpPr>
          <p:cNvPr id="1049574"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6"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622" name="标题 2"/>
          <p:cNvSpPr>
            <a:spLocks noGrp="1"/>
          </p:cNvSpPr>
          <p:nvPr>
            <p:ph type="title" idx="2"/>
          </p:nvPr>
        </p:nvSpPr>
        <p:spPr/>
        <p:txBody>
          <a:bodyPr/>
          <a:p>
            <a:r>
              <a:rPr altLang="en-US" lang="zh-CN"/>
              <a:t>推广智能教育应用与实践</a:t>
            </a:r>
            <a:endParaRPr altLang="en-US" lang="zh-CN"/>
          </a:p>
        </p:txBody>
      </p:sp>
      <p:sp>
        <p:nvSpPr>
          <p:cNvPr id="1049624"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6"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628"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建立合作机制：与教育机构、技术企业等建立合作关系，共同推广智能教育应用。</a:t>
            </a:r>
            <a:endParaRPr altLang="en-US" dirty="0" sz="2000" lang="zh-CN" spc="200">
              <a:solidFill>
                <a:schemeClr val="tx1">
                  <a:lumMod val="85000"/>
                  <a:lumOff val="15000"/>
                </a:schemeClr>
              </a:solidFill>
              <a:latin typeface="+mn-ea"/>
              <a:sym typeface="+mn-ea"/>
            </a:endParaRPr>
          </a:p>
        </p:txBody>
      </p:sp>
      <p:sp>
        <p:nvSpPr>
          <p:cNvPr id="1049630"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2"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34"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培训教师：为教师提供智能教育技术的培训，提高教师的应用能力和教学水平。</a:t>
            </a:r>
            <a:endParaRPr altLang="en-US" dirty="0" sz="2000" lang="zh-CN" spc="200">
              <a:solidFill>
                <a:schemeClr val="tx1">
                  <a:lumMod val="85000"/>
                  <a:lumOff val="15000"/>
                </a:schemeClr>
              </a:solidFill>
              <a:latin typeface="+mn-ea"/>
              <a:sym typeface="+mn-ea"/>
            </a:endParaRPr>
          </a:p>
        </p:txBody>
      </p:sp>
      <p:sp>
        <p:nvSpPr>
          <p:cNvPr id="1049636"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8"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40"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开展试点项目：选择有代表性的学校或地区，开展智能教育试点项目，探索智能教育实施的有效路径。</a:t>
            </a:r>
            <a:endParaRPr altLang="en-US" dirty="0" sz="2000" lang="zh-CN" spc="200">
              <a:solidFill>
                <a:schemeClr val="tx1">
                  <a:lumMod val="85000"/>
                  <a:lumOff val="15000"/>
                </a:schemeClr>
              </a:solidFill>
              <a:latin typeface="+mn-ea"/>
              <a:sym typeface="+mn-ea"/>
            </a:endParaRPr>
          </a:p>
        </p:txBody>
      </p:sp>
      <p:sp>
        <p:nvSpPr>
          <p:cNvPr id="1049642"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4"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46"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制定评估标准：制定智能教育应用的评估标准，对实施效果进行科学评估，不断优化和改进实施策略。</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a:xfrm>
          <a:off x="0" y="0"/>
          <a:ext cx="0" cy="0"/>
          <a:chOff x="0" y="0"/>
          <a:chExt cx="0" cy="0"/>
        </a:xfrm>
      </p:grpSpPr>
      <p:sp>
        <p:nvSpPr>
          <p:cNvPr id="1049692" name="标题 2"/>
          <p:cNvSpPr>
            <a:spLocks noGrp="1"/>
          </p:cNvSpPr>
          <p:nvPr>
            <p:ph type="title" idx="2"/>
          </p:nvPr>
        </p:nvSpPr>
        <p:spPr/>
        <p:txBody>
          <a:bodyPr/>
          <a:p>
            <a:r>
              <a:rPr altLang="en-US" lang="zh-CN"/>
              <a:t>加强智能教育人才培养与培训</a:t>
            </a:r>
            <a:endParaRPr altLang="en-US" lang="zh-CN"/>
          </a:p>
        </p:txBody>
      </p:sp>
      <p:sp>
        <p:nvSpPr>
          <p:cNvPr id="1049694"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培养目标：培养具备人工智能理论、技术和应用能力的专业人才</a:t>
            </a:r>
            <a:endParaRPr altLang="en-US" dirty="0" sz="1200" lang="zh-CN" spc="150">
              <a:solidFill>
                <a:schemeClr val="tx1">
                  <a:lumMod val="65000"/>
                  <a:lumOff val="35000"/>
                </a:schemeClr>
              </a:solidFill>
              <a:latin typeface="+mn-ea"/>
              <a:sym typeface="+mn-ea"/>
            </a:endParaRPr>
          </a:p>
        </p:txBody>
      </p:sp>
      <p:sp>
        <p:nvSpPr>
          <p:cNvPr id="1049696"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培训内容：涵盖人工智能、大数据、云计算等前沿技术及应用场景</a:t>
            </a:r>
            <a:endParaRPr altLang="en-US" dirty="0" sz="1200" lang="zh-CN" spc="150">
              <a:solidFill>
                <a:schemeClr val="tx1">
                  <a:lumMod val="65000"/>
                  <a:lumOff val="35000"/>
                </a:schemeClr>
              </a:solidFill>
              <a:latin typeface="+mn-ea"/>
              <a:sym typeface="+mn-ea"/>
            </a:endParaRPr>
          </a:p>
        </p:txBody>
      </p:sp>
      <p:sp>
        <p:nvSpPr>
          <p:cNvPr id="1049698"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培训方式：线上与线下相结合，理论与实践相结合，课程与项目相结合</a:t>
            </a:r>
            <a:endParaRPr altLang="en-US" dirty="0" sz="1200" lang="zh-CN" spc="150">
              <a:solidFill>
                <a:schemeClr val="tx1">
                  <a:lumMod val="65000"/>
                  <a:lumOff val="35000"/>
                </a:schemeClr>
              </a:solidFill>
              <a:latin typeface="+mn-ea"/>
              <a:sym typeface="+mn-ea"/>
            </a:endParaRPr>
          </a:p>
        </p:txBody>
      </p:sp>
      <p:sp>
        <p:nvSpPr>
          <p:cNvPr id="1049700"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培训对象：教师、学生、教育从业者等各类人群</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83" name=""/>
        <p:cNvGrpSpPr/>
        <p:nvPr/>
      </p:nvGrpSpPr>
      <p:grpSpPr>
        <a:xfrm>
          <a:off x="0" y="0"/>
          <a:ext cx="0" cy="0"/>
          <a:chOff x="0" y="0"/>
          <a:chExt cx="0" cy="0"/>
        </a:xfrm>
      </p:grpSpPr>
      <p:sp>
        <p:nvSpPr>
          <p:cNvPr id="1049746" name="文本占位符 2"/>
          <p:cNvSpPr>
            <a:spLocks noGrp="1"/>
          </p:cNvSpPr>
          <p:nvPr>
            <p:ph type="body" idx="2"/>
            <p:custDataLst>
              <p:tags r:id="rId1"/>
            </p:custDataLst>
          </p:nvPr>
        </p:nvSpPr>
        <p:spPr/>
        <p:txBody>
          <a:bodyPr/>
          <a:p>
            <a:r>
              <a:rPr altLang="en-US" lang="zh-CN"/>
              <a:t>PART FOUR</a:t>
            </a:r>
            <a:endParaRPr altLang="en-US" lang="zh-CN"/>
          </a:p>
        </p:txBody>
      </p:sp>
      <p:sp>
        <p:nvSpPr>
          <p:cNvPr id="1049748" name="标题 4"/>
          <p:cNvSpPr>
            <a:spLocks noGrp="1"/>
          </p:cNvSpPr>
          <p:nvPr>
            <p:ph type="title" idx="1"/>
            <p:custDataLst>
              <p:tags r:id="rId2"/>
            </p:custDataLst>
          </p:nvPr>
        </p:nvSpPr>
        <p:spPr/>
        <p:txBody>
          <a:bodyPr/>
          <a:p>
            <a:r>
              <a:rPr altLang="en-US" lang="zh-CN"/>
              <a:t>智能教育计划预期成果</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10" name="标题 2"/>
          <p:cNvSpPr>
            <a:spLocks noGrp="1"/>
          </p:cNvSpPr>
          <p:nvPr>
            <p:ph type="title" idx="2"/>
          </p:nvPr>
        </p:nvSpPr>
        <p:spPr/>
        <p:txBody>
          <a:bodyPr/>
          <a:p>
            <a:r>
              <a:rPr altLang="en-US" lang="zh-CN"/>
              <a:t>提高教育满意度与参与度</a:t>
            </a:r>
            <a:endParaRPr altLang="en-US" lang="zh-CN"/>
          </a:p>
        </p:txBody>
      </p:sp>
      <p:sp>
        <p:nvSpPr>
          <p:cNvPr id="1049812"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4"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6"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8"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0"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预期成果：通过智能教育计划，提高教师参与度，促进教师与学生之间的互动与交流</a:t>
            </a:r>
            <a:endParaRPr altLang="en-US" sz="1400" lang="zh-CN" spc="150">
              <a:solidFill>
                <a:schemeClr val="tx1"/>
              </a:solidFill>
              <a:effectLst/>
              <a:latin typeface="+mn-ea"/>
              <a:sym typeface="+mn-ea"/>
            </a:endParaRPr>
          </a:p>
        </p:txBody>
      </p:sp>
      <p:sp>
        <p:nvSpPr>
          <p:cNvPr id="1049822"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预期成果：通过智能教育计划，提高教育满意度，使更多学生获得优质教育资源</a:t>
            </a:r>
            <a:endParaRPr altLang="en-US" dirty="0" sz="1400" lang="zh-CN" spc="150">
              <a:solidFill>
                <a:schemeClr val="tx1"/>
              </a:solidFill>
              <a:effectLst/>
              <a:latin typeface="+mn-ea"/>
              <a:sym typeface="+mn-ea"/>
            </a:endParaRPr>
          </a:p>
        </p:txBody>
      </p:sp>
      <p:sp>
        <p:nvSpPr>
          <p:cNvPr id="1049824"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预期成果：通过智能教育计划，提高家长参与度，加强家校合作，共同促进学生的成长与发展</a:t>
            </a:r>
            <a:endParaRPr altLang="en-US" sz="1400" lang="zh-CN" spc="150">
              <a:solidFill>
                <a:schemeClr val="tx1"/>
              </a:solidFill>
              <a:effectLst/>
              <a:latin typeface="+mn-ea"/>
              <a:sym typeface="+mn-ea"/>
            </a:endParaRPr>
          </a:p>
        </p:txBody>
      </p:sp>
      <p:sp>
        <p:nvSpPr>
          <p:cNvPr id="1049826"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预期成果：通过智能教育计划，提高社会对教育的关注度，增强教育行业的公信力和影响力</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72" name="标题 2"/>
          <p:cNvSpPr>
            <a:spLocks noGrp="1"/>
          </p:cNvSpPr>
          <p:nvPr>
            <p:ph type="title" idx="2"/>
          </p:nvPr>
        </p:nvSpPr>
        <p:spPr/>
        <p:txBody>
          <a:bodyPr/>
          <a:p>
            <a:r>
              <a:rPr altLang="en-US" lang="zh-CN"/>
              <a:t>提升学生综合素质与能力</a:t>
            </a:r>
            <a:endParaRPr altLang="en-US" lang="zh-CN"/>
          </a:p>
        </p:txBody>
      </p:sp>
      <p:sp>
        <p:nvSpPr>
          <p:cNvPr id="1049874" name="圆角矩形 30"/>
          <p:cNvSpPr/>
          <p:nvPr>
            <p:custDataLst>
              <p:tags r:id="rId1"/>
            </p:custDataLst>
          </p:nvPr>
        </p:nvSpPr>
        <p:spPr>
          <a:xfrm>
            <a:off x="2444723" y="156279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76" name="圆角矩形 65"/>
          <p:cNvSpPr/>
          <p:nvPr>
            <p:custDataLst>
              <p:tags r:id="rId2"/>
            </p:custDataLst>
          </p:nvPr>
        </p:nvSpPr>
        <p:spPr>
          <a:xfrm>
            <a:off x="2444723" y="2785235"/>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78" name="圆角矩形 72"/>
          <p:cNvSpPr/>
          <p:nvPr>
            <p:custDataLst>
              <p:tags r:id="rId3"/>
            </p:custDataLst>
          </p:nvPr>
        </p:nvSpPr>
        <p:spPr>
          <a:xfrm>
            <a:off x="2444723" y="400768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80" name="圆角矩形 78"/>
          <p:cNvSpPr/>
          <p:nvPr>
            <p:custDataLst>
              <p:tags r:id="rId4"/>
            </p:custDataLst>
          </p:nvPr>
        </p:nvSpPr>
        <p:spPr>
          <a:xfrm>
            <a:off x="2444723" y="5230126"/>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882" name="圆角矩形 35"/>
          <p:cNvSpPr/>
          <p:nvPr>
            <p:custDataLst>
              <p:tags r:id="rId5"/>
            </p:custDataLst>
          </p:nvPr>
        </p:nvSpPr>
        <p:spPr>
          <a:xfrm>
            <a:off x="2055193" y="1768621"/>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84" name="圆角矩形 35"/>
          <p:cNvSpPr/>
          <p:nvPr>
            <p:custDataLst>
              <p:tags r:id="rId6"/>
            </p:custDataLst>
          </p:nvPr>
        </p:nvSpPr>
        <p:spPr>
          <a:xfrm>
            <a:off x="2055193" y="5435957"/>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86" name="圆角矩形 35"/>
          <p:cNvSpPr/>
          <p:nvPr>
            <p:custDataLst>
              <p:tags r:id="rId7"/>
            </p:custDataLst>
          </p:nvPr>
        </p:nvSpPr>
        <p:spPr>
          <a:xfrm>
            <a:off x="2055193" y="4213512"/>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88" name="圆角矩形 35"/>
          <p:cNvSpPr/>
          <p:nvPr>
            <p:custDataLst>
              <p:tags r:id="rId8"/>
            </p:custDataLst>
          </p:nvPr>
        </p:nvSpPr>
        <p:spPr>
          <a:xfrm>
            <a:off x="2055193" y="2991066"/>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90" name="文本框 4"/>
          <p:cNvSpPr txBox="1"/>
          <p:nvPr>
            <p:custDataLst>
              <p:tags r:id="rId9"/>
            </p:custDataLst>
          </p:nvPr>
        </p:nvSpPr>
        <p:spPr>
          <a:xfrm>
            <a:off x="4370978" y="1617383"/>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培养自主学习能力：通过智能教育计划，学生将学会如何自主获取知识、发现问题并解决问题。</a:t>
            </a:r>
            <a:endParaRPr altLang="en-US" dirty="0" sz="1400" lang="zh-CN">
              <a:solidFill>
                <a:schemeClr val="tx1">
                  <a:lumMod val="65000"/>
                  <a:lumOff val="35000"/>
                </a:schemeClr>
              </a:solidFill>
              <a:effectLst/>
              <a:latin typeface="+mn-ea"/>
              <a:cs typeface="mn-cs"/>
              <a:sym typeface="+mn-ea"/>
            </a:endParaRPr>
          </a:p>
        </p:txBody>
      </p:sp>
      <p:sp>
        <p:nvSpPr>
          <p:cNvPr id="1049892" name="文本框 5"/>
          <p:cNvSpPr txBox="1"/>
          <p:nvPr>
            <p:custDataLst>
              <p:tags r:id="rId10"/>
            </p:custDataLst>
          </p:nvPr>
        </p:nvSpPr>
        <p:spPr>
          <a:xfrm>
            <a:off x="4370978" y="2839828"/>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增强创新能力：智能教育计划将注重培养学生的创新思维和创造力，鼓励学生在学习过程中发挥主观能动性。</a:t>
            </a:r>
            <a:endParaRPr altLang="en-US" dirty="0" sz="1400" lang="zh-CN">
              <a:solidFill>
                <a:schemeClr val="tx1">
                  <a:lumMod val="65000"/>
                  <a:lumOff val="35000"/>
                </a:schemeClr>
              </a:solidFill>
              <a:effectLst/>
              <a:latin typeface="+mn-ea"/>
              <a:cs typeface="mn-cs"/>
              <a:sym typeface="+mn-ea"/>
            </a:endParaRPr>
          </a:p>
        </p:txBody>
      </p:sp>
      <p:sp>
        <p:nvSpPr>
          <p:cNvPr id="1049894" name="文本框 6"/>
          <p:cNvSpPr txBox="1"/>
          <p:nvPr>
            <p:custDataLst>
              <p:tags r:id="rId11"/>
            </p:custDataLst>
          </p:nvPr>
        </p:nvSpPr>
        <p:spPr>
          <a:xfrm>
            <a:off x="4370978" y="4062274"/>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提高实践能力：通过与实际生活相结合的学习方式，学生将获得更多实践机会，提升动手能力和应用知识的能力。</a:t>
            </a:r>
            <a:endParaRPr altLang="en-US" dirty="0" sz="1400" lang="zh-CN">
              <a:solidFill>
                <a:schemeClr val="tx1">
                  <a:lumMod val="65000"/>
                  <a:lumOff val="35000"/>
                </a:schemeClr>
              </a:solidFill>
              <a:effectLst/>
              <a:latin typeface="+mn-ea"/>
              <a:cs typeface="mn-cs"/>
              <a:sym typeface="+mn-ea"/>
            </a:endParaRPr>
          </a:p>
        </p:txBody>
      </p:sp>
      <p:sp>
        <p:nvSpPr>
          <p:cNvPr id="1049896" name="文本框 8"/>
          <p:cNvSpPr txBox="1"/>
          <p:nvPr>
            <p:custDataLst>
              <p:tags r:id="rId12"/>
            </p:custDataLst>
          </p:nvPr>
        </p:nvSpPr>
        <p:spPr>
          <a:xfrm>
            <a:off x="4370978" y="5284719"/>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促进全面发展：智能教育计划将关注学生的全面发展，注重培养其跨学科知识和技能，以及良好的道德品质和社会责任感。</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42" name="标题 2"/>
          <p:cNvSpPr>
            <a:spLocks noGrp="1"/>
          </p:cNvSpPr>
          <p:nvPr>
            <p:ph type="title" idx="2"/>
          </p:nvPr>
        </p:nvSpPr>
        <p:spPr/>
        <p:txBody>
          <a:bodyPr/>
          <a:p>
            <a:r>
              <a:rPr altLang="en-US" lang="zh-CN"/>
              <a:t>推动教育行业创新与发展</a:t>
            </a:r>
            <a:endParaRPr altLang="en-US" lang="zh-CN"/>
          </a:p>
        </p:txBody>
      </p:sp>
      <p:sp>
        <p:nvSpPr>
          <p:cNvPr id="1049944"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提升教育质量：通过智能教育计划，优化教育资源分配，提高教育质量。</a:t>
            </a:r>
            <a:endParaRPr altLang="en-US" dirty="0" sz="1200" lang="zh-CN" spc="150">
              <a:solidFill>
                <a:schemeClr val="tx1">
                  <a:lumMod val="85000"/>
                  <a:lumOff val="15000"/>
                </a:schemeClr>
              </a:solidFill>
              <a:latin typeface="+mn-ea"/>
              <a:sym typeface="+mn-ea"/>
            </a:endParaRPr>
          </a:p>
        </p:txBody>
      </p:sp>
      <p:sp>
        <p:nvSpPr>
          <p:cNvPr id="1049946"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8"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0"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促进教育公平：借助科技手段，缩小城乡、区域间的教育差距，让更多孩子享受到优质教育资源。</a:t>
            </a:r>
            <a:endParaRPr altLang="en-US" dirty="0" sz="1200" lang="zh-CN" spc="150">
              <a:solidFill>
                <a:schemeClr val="tx1">
                  <a:lumMod val="85000"/>
                  <a:lumOff val="15000"/>
                </a:schemeClr>
              </a:solidFill>
              <a:latin typeface="+mn-ea"/>
              <a:sym typeface="+mn-ea"/>
            </a:endParaRPr>
          </a:p>
        </p:txBody>
      </p:sp>
      <p:sp>
        <p:nvSpPr>
          <p:cNvPr id="1049952"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4"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6"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培养创新人才：智能教育计划注重培养学生的创新精神和实践能力，为未来的科技发展和社会进步提供人才支持。</a:t>
            </a:r>
            <a:endParaRPr altLang="en-US" dirty="0" sz="1200" lang="zh-CN" spc="150">
              <a:solidFill>
                <a:schemeClr val="tx1">
                  <a:lumMod val="85000"/>
                  <a:lumOff val="15000"/>
                </a:schemeClr>
              </a:solidFill>
              <a:latin typeface="+mn-ea"/>
              <a:sym typeface="+mn-ea"/>
            </a:endParaRPr>
          </a:p>
        </p:txBody>
      </p:sp>
      <p:sp>
        <p:nvSpPr>
          <p:cNvPr id="1049958"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0"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2"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推动教育行业转型升级：智能教育计划将引领教育行业向数字化、智能化方向发展，提升整个行业的竞争力和影响力。</a:t>
            </a:r>
            <a:endParaRPr altLang="en-US" dirty="0" sz="1200" lang="zh-CN" spc="150">
              <a:solidFill>
                <a:schemeClr val="tx1">
                  <a:lumMod val="85000"/>
                  <a:lumOff val="15000"/>
                </a:schemeClr>
              </a:solidFill>
              <a:latin typeface="+mn-ea"/>
              <a:sym typeface="+mn-ea"/>
            </a:endParaRPr>
          </a:p>
        </p:txBody>
      </p:sp>
      <p:sp>
        <p:nvSpPr>
          <p:cNvPr id="1049964"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6"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12" name="标题 2"/>
          <p:cNvSpPr>
            <a:spLocks noGrp="1"/>
          </p:cNvSpPr>
          <p:nvPr>
            <p:ph type="title" idx="2"/>
          </p:nvPr>
        </p:nvSpPr>
        <p:spPr/>
        <p:txBody>
          <a:bodyPr/>
          <a:p>
            <a:r>
              <a:rPr altLang="en-US" lang="zh-CN"/>
              <a:t>增强国家竞争力与人才储备</a:t>
            </a:r>
            <a:endParaRPr altLang="en-US" lang="zh-CN"/>
          </a:p>
        </p:txBody>
      </p:sp>
      <p:sp>
        <p:nvSpPr>
          <p:cNvPr id="1050014"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6"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8"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培养创新人才：通过智能教育计划，提高学生的创新能力，为国家培养更多具备竞争力的优秀人才。</a:t>
            </a:r>
            <a:endParaRPr altLang="en-US" dirty="0" sz="2000" lang="zh-CN" spc="150">
              <a:solidFill>
                <a:schemeClr val="tx1">
                  <a:lumMod val="85000"/>
                  <a:lumOff val="15000"/>
                </a:schemeClr>
              </a:solidFill>
              <a:latin typeface="+mn-ea"/>
              <a:sym typeface="+mn-ea"/>
            </a:endParaRPr>
          </a:p>
        </p:txBody>
      </p:sp>
      <p:sp>
        <p:nvSpPr>
          <p:cNvPr id="1050020"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4"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提升教育质量：借助先进的教育科技手段，提高教育教学的质量和效率，培养出更符合社会需求的高素质人才。</a:t>
            </a:r>
            <a:endParaRPr altLang="en-US" dirty="0" sz="2000" lang="zh-CN" spc="150">
              <a:solidFill>
                <a:schemeClr val="tx1">
                  <a:lumMod val="85000"/>
                  <a:lumOff val="15000"/>
                </a:schemeClr>
              </a:solidFill>
              <a:latin typeface="+mn-ea"/>
              <a:sym typeface="+mn-ea"/>
            </a:endParaRPr>
          </a:p>
        </p:txBody>
      </p:sp>
      <p:sp>
        <p:nvSpPr>
          <p:cNvPr id="1050026"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8"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促进教育公平：通过智能教育计划，让更多的学生享受到优质的教育资源，缩小城乡、区域之间的教育差距，促进教育公平。</a:t>
            </a:r>
            <a:endParaRPr altLang="en-US" dirty="0" sz="2000" lang="zh-CN" spc="150">
              <a:solidFill>
                <a:schemeClr val="tx1">
                  <a:lumMod val="85000"/>
                  <a:lumOff val="15000"/>
                </a:schemeClr>
              </a:solidFill>
              <a:latin typeface="+mn-ea"/>
              <a:sym typeface="+mn-ea"/>
            </a:endParaRPr>
          </a:p>
        </p:txBody>
      </p:sp>
      <p:sp>
        <p:nvSpPr>
          <p:cNvPr id="1050032"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6"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增强国家竞争力：通过培养高素质的人才，为国家的发展提供强有力的人才保障，提升国家的国际竞争力。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27" name=""/>
        <p:cNvGrpSpPr/>
        <p:nvPr/>
      </p:nvGrpSpPr>
      <p:grpSpPr>
        <a:xfrm>
          <a:off x="0" y="0"/>
          <a:ext cx="0" cy="0"/>
          <a:chOff x="0" y="0"/>
          <a:chExt cx="0" cy="0"/>
        </a:xfrm>
      </p:grpSpPr>
      <p:sp>
        <p:nvSpPr>
          <p:cNvPr id="1050082" name="文本占位符 2"/>
          <p:cNvSpPr>
            <a:spLocks noGrp="1"/>
          </p:cNvSpPr>
          <p:nvPr>
            <p:ph type="body" idx="2"/>
            <p:custDataLst>
              <p:tags r:id="rId1"/>
            </p:custDataLst>
          </p:nvPr>
        </p:nvSpPr>
        <p:spPr/>
        <p:txBody>
          <a:bodyPr/>
          <a:p>
            <a:r>
              <a:rPr altLang="en-US" lang="zh-CN"/>
              <a:t>PART FIVE</a:t>
            </a:r>
            <a:endParaRPr altLang="en-US" lang="zh-CN"/>
          </a:p>
        </p:txBody>
      </p:sp>
      <p:sp>
        <p:nvSpPr>
          <p:cNvPr id="1050084" name="标题 4"/>
          <p:cNvSpPr>
            <a:spLocks noGrp="1"/>
          </p:cNvSpPr>
          <p:nvPr>
            <p:ph type="title" idx="1"/>
            <p:custDataLst>
              <p:tags r:id="rId2"/>
            </p:custDataLst>
          </p:nvPr>
        </p:nvSpPr>
        <p:spPr/>
        <p:txBody>
          <a:bodyPr/>
          <a:p>
            <a:r>
              <a:rPr altLang="en-US" lang="zh-CN"/>
              <a:t>智能教育计划实施保障</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50146" name="标题 2"/>
          <p:cNvSpPr>
            <a:spLocks noGrp="1"/>
          </p:cNvSpPr>
          <p:nvPr>
            <p:ph type="title" idx="2"/>
          </p:nvPr>
        </p:nvSpPr>
        <p:spPr/>
        <p:txBody>
          <a:bodyPr/>
          <a:p>
            <a:r>
              <a:rPr altLang="en-US" lang="zh-CN"/>
              <a:t>政策支持与法规保障</a:t>
            </a:r>
            <a:endParaRPr altLang="en-US" lang="zh-CN"/>
          </a:p>
        </p:txBody>
      </p:sp>
      <p:sp>
        <p:nvSpPr>
          <p:cNvPr id="1050148"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0"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6"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8"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0"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2"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政策支持：政府出台相关政策，鼓励和支持智能教育的发展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资金投入：政府和企业共同投入资金，支持智能教育计划的实施</a:t>
            </a:r>
            <a:endParaRPr dirty="0" sz="2000" err="1">
              <a:solidFill>
                <a:schemeClr val="tx1">
                  <a:lumMod val="75000"/>
                  <a:lumOff val="25000"/>
                </a:schemeClr>
              </a:solidFill>
              <a:latin typeface="+mn-ea"/>
              <a:ea typeface="+mn-ea"/>
              <a:cs typeface="+mn-ea"/>
              <a:sym typeface="+mn-lt"/>
            </a:endParaRPr>
          </a:p>
        </p:txBody>
      </p:sp>
      <p:sp>
        <p:nvSpPr>
          <p:cNvPr id="1050168"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0"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74"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8"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0"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2"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人才培养：加强人才培养和培训，提高智能教育从业人员的专业素质和技能水平</a:t>
            </a:r>
            <a:endParaRPr dirty="0" sz="2000" err="1">
              <a:solidFill>
                <a:schemeClr val="tx1">
                  <a:lumMod val="75000"/>
                  <a:lumOff val="25000"/>
                </a:schemeClr>
              </a:solidFill>
              <a:latin typeface="+mn-ea"/>
              <a:ea typeface="+mn-ea"/>
              <a:cs typeface="+mn-ea"/>
              <a:sym typeface="+mn-lt"/>
            </a:endParaRPr>
          </a:p>
        </p:txBody>
      </p:sp>
      <p:sp>
        <p:nvSpPr>
          <p:cNvPr id="10501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法规保障：制定和完善相关法律法规，保障智能教育的合法性和规范性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232" name="标题 2"/>
          <p:cNvSpPr>
            <a:spLocks noGrp="1"/>
          </p:cNvSpPr>
          <p:nvPr>
            <p:ph type="title" idx="2"/>
          </p:nvPr>
        </p:nvSpPr>
        <p:spPr/>
        <p:txBody>
          <a:bodyPr/>
          <a:p>
            <a:r>
              <a:rPr altLang="en-US" lang="zh-CN"/>
              <a:t>资金投入与融资支持</a:t>
            </a:r>
            <a:endParaRPr altLang="en-US" lang="zh-CN"/>
          </a:p>
        </p:txBody>
      </p:sp>
      <p:sp>
        <p:nvSpPr>
          <p:cNvPr id="1050234"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6"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238"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政府资金支持：政府将加大对智能教育计划的投入，提供稳定的资金来源。</a:t>
            </a:r>
            <a:endParaRPr altLang="en-US" dirty="0" sz="2000" lang="zh-CN" spc="200">
              <a:solidFill>
                <a:schemeClr val="tx1">
                  <a:lumMod val="85000"/>
                  <a:lumOff val="15000"/>
                </a:schemeClr>
              </a:solidFill>
              <a:latin typeface="+mn-ea"/>
              <a:sym typeface="+mn-ea"/>
            </a:endParaRPr>
          </a:p>
        </p:txBody>
      </p:sp>
      <p:sp>
        <p:nvSpPr>
          <p:cNvPr id="1050240"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2"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44"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融资渠道多元化：鼓励社会资本参与智能教育计划，实现融资渠道的多元化。</a:t>
            </a:r>
            <a:endParaRPr altLang="en-US" dirty="0" sz="2000" lang="zh-CN" spc="200">
              <a:solidFill>
                <a:schemeClr val="tx1">
                  <a:lumMod val="85000"/>
                  <a:lumOff val="15000"/>
                </a:schemeClr>
              </a:solidFill>
              <a:latin typeface="+mn-ea"/>
              <a:sym typeface="+mn-ea"/>
            </a:endParaRPr>
          </a:p>
        </p:txBody>
      </p:sp>
      <p:sp>
        <p:nvSpPr>
          <p:cNvPr id="1050246"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8"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50"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专项资金管理：建立专项资金池，确保资金的有效利用和管理。</a:t>
            </a:r>
            <a:endParaRPr altLang="en-US" dirty="0" sz="2000" lang="zh-CN" spc="200">
              <a:solidFill>
                <a:schemeClr val="tx1">
                  <a:lumMod val="85000"/>
                  <a:lumOff val="15000"/>
                </a:schemeClr>
              </a:solidFill>
              <a:latin typeface="+mn-ea"/>
              <a:sym typeface="+mn-ea"/>
            </a:endParaRPr>
          </a:p>
        </p:txBody>
      </p:sp>
      <p:sp>
        <p:nvSpPr>
          <p:cNvPr id="1050252"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4"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56"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投资回报与可持续发展：智能教育计划将注重投资回报，实现可持续发展。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302" name="标题 2"/>
          <p:cNvSpPr>
            <a:spLocks noGrp="1"/>
          </p:cNvSpPr>
          <p:nvPr>
            <p:ph type="title" idx="2"/>
          </p:nvPr>
        </p:nvSpPr>
        <p:spPr/>
        <p:txBody>
          <a:bodyPr/>
          <a:p>
            <a:r>
              <a:rPr altLang="en-US" lang="zh-CN"/>
              <a:t>跨界合作与产业协同</a:t>
            </a:r>
            <a:endParaRPr altLang="en-US" lang="zh-CN"/>
          </a:p>
        </p:txBody>
      </p:sp>
      <p:sp>
        <p:nvSpPr>
          <p:cNvPr id="1050304"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06"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08" name="TextBox 2"/>
          <p:cNvSpPr txBox="1"/>
          <p:nvPr>
            <p:custDataLst>
              <p:tags r:id="rId3"/>
            </p:custDataLst>
          </p:nvPr>
        </p:nvSpPr>
        <p:spPr>
          <a:xfrm>
            <a:off x="809736" y="3209898"/>
            <a:ext cx="2278952" cy="1840235"/>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内容：智能教育计划需要跨界合作，整合教育、科技、产业等资源，共同推进计划的实施。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10"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12"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14" name="TextBox 2"/>
          <p:cNvSpPr txBox="1"/>
          <p:nvPr>
            <p:custDataLst>
              <p:tags r:id="rId6"/>
            </p:custDataLst>
          </p:nvPr>
        </p:nvSpPr>
        <p:spPr>
          <a:xfrm>
            <a:off x="3607682" y="3209898"/>
            <a:ext cx="2278952" cy="1840235"/>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内容：通过产业协同，可以实现教育科技行业的产业链上下游的联动，提高整体竞争力。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16"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18"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20" name="TextBox 2"/>
          <p:cNvSpPr txBox="1"/>
          <p:nvPr>
            <p:custDataLst>
              <p:tags r:id="rId9"/>
            </p:custDataLst>
          </p:nvPr>
        </p:nvSpPr>
        <p:spPr>
          <a:xfrm>
            <a:off x="6402440" y="3209898"/>
            <a:ext cx="2278952" cy="1840235"/>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内容：跨界合作为智能教育计划提供了更广阔的发展空间和更多的创新机会。</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22"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24"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26" name="TextBox 2"/>
          <p:cNvSpPr txBox="1"/>
          <p:nvPr>
            <p:custDataLst>
              <p:tags r:id="rId12"/>
            </p:custDataLst>
          </p:nvPr>
        </p:nvSpPr>
        <p:spPr>
          <a:xfrm>
            <a:off x="9190820" y="3209898"/>
            <a:ext cx="2278952" cy="1840235"/>
          </a:xfrm>
          <a:prstGeom prst="rect"/>
          <a:noFill/>
        </p:spPr>
        <p:txBody>
          <a:bodyPr rtlCol="0" wrap="square">
            <a:normAutofit fontScale="9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内容：产业协同可以降低智能教育计划实施的成本，提高实施效率，加速智能教育的发展。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372" name="标题 2"/>
          <p:cNvSpPr>
            <a:spLocks noGrp="1"/>
          </p:cNvSpPr>
          <p:nvPr>
            <p:ph type="title" idx="2"/>
          </p:nvPr>
        </p:nvSpPr>
        <p:spPr/>
        <p:txBody>
          <a:bodyPr/>
          <a:p>
            <a:r>
              <a:rPr altLang="en-US" lang="zh-CN"/>
              <a:t>社会参与与公众认知</a:t>
            </a:r>
            <a:endParaRPr altLang="en-US" lang="zh-CN"/>
          </a:p>
        </p:txBody>
      </p:sp>
      <p:sp>
        <p:nvSpPr>
          <p:cNvPr id="1050374"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6"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8"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80"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82"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84"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86"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88"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90"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92"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94"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96"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98"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00"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02"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04"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06"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08"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10"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政府支持：政策引导、资金投入、法律法规制定</a:t>
            </a:r>
            <a:endParaRPr altLang="en-US" dirty="0" sz="1200" lang="zh-CN" spc="150">
              <a:solidFill>
                <a:schemeClr val="tx1">
                  <a:lumMod val="65000"/>
                  <a:lumOff val="35000"/>
                </a:schemeClr>
              </a:solidFill>
              <a:latin typeface="+mn-ea"/>
              <a:sym typeface="+mn-ea"/>
            </a:endParaRPr>
          </a:p>
        </p:txBody>
      </p:sp>
      <p:sp>
        <p:nvSpPr>
          <p:cNvPr id="1050412"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公众认知：宣传推广、提高意识、培养习惯</a:t>
            </a:r>
            <a:endParaRPr altLang="en-US" dirty="0" sz="1200" lang="zh-CN" spc="150">
              <a:solidFill>
                <a:schemeClr val="tx1">
                  <a:lumMod val="65000"/>
                  <a:lumOff val="35000"/>
                </a:schemeClr>
              </a:solidFill>
              <a:latin typeface="+mn-ea"/>
              <a:sym typeface="+mn-ea"/>
            </a:endParaRPr>
          </a:p>
        </p:txBody>
      </p:sp>
      <p:sp>
        <p:nvSpPr>
          <p:cNvPr id="1050414"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社会组织参与：公益活动、志愿者服务、教育培训</a:t>
            </a:r>
            <a:endParaRPr altLang="en-US" dirty="0" sz="1200" lang="zh-CN" spc="150">
              <a:solidFill>
                <a:schemeClr val="tx1">
                  <a:lumMod val="65000"/>
                  <a:lumOff val="35000"/>
                </a:schemeClr>
              </a:solidFill>
              <a:latin typeface="+mn-ea"/>
              <a:sym typeface="+mn-ea"/>
            </a:endParaRPr>
          </a:p>
        </p:txBody>
      </p:sp>
      <p:sp>
        <p:nvSpPr>
          <p:cNvPr id="1050416"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企业合作：技术创新、资源共享、市场推广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71" name=""/>
        <p:cNvGrpSpPr/>
        <p:nvPr/>
      </p:nvGrpSpPr>
      <p:grpSpPr>
        <a:xfrm>
          <a:off x="0" y="0"/>
          <a:ext cx="0" cy="0"/>
          <a:chOff x="0" y="0"/>
          <a:chExt cx="0" cy="0"/>
        </a:xfrm>
      </p:grpSpPr>
      <p:sp>
        <p:nvSpPr>
          <p:cNvPr id="1050462" name="文本占位符 2"/>
          <p:cNvSpPr>
            <a:spLocks noGrp="1"/>
          </p:cNvSpPr>
          <p:nvPr>
            <p:ph type="body" idx="2"/>
            <p:custDataLst>
              <p:tags r:id="rId1"/>
            </p:custDataLst>
          </p:nvPr>
        </p:nvSpPr>
        <p:spPr/>
        <p:txBody>
          <a:bodyPr/>
          <a:p>
            <a:r>
              <a:rPr altLang="en-US" lang="zh-CN"/>
              <a:t>PART SIX</a:t>
            </a:r>
            <a:endParaRPr altLang="en-US" lang="zh-CN"/>
          </a:p>
        </p:txBody>
      </p:sp>
      <p:sp>
        <p:nvSpPr>
          <p:cNvPr id="1050464" name="标题 4"/>
          <p:cNvSpPr>
            <a:spLocks noGrp="1"/>
          </p:cNvSpPr>
          <p:nvPr>
            <p:ph type="title" idx="1"/>
            <p:custDataLst>
              <p:tags r:id="rId2"/>
            </p:custDataLst>
          </p:nvPr>
        </p:nvSpPr>
        <p:spPr/>
        <p:txBody>
          <a:bodyPr/>
          <a:p>
            <a:r>
              <a:rPr altLang="en-US" lang="zh-CN"/>
              <a:t>智能教育计划未来展望</a:t>
            </a:r>
            <a:endParaRPr altLang="en-US" lang="zh-CN"/>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526" name="标题 2"/>
          <p:cNvSpPr>
            <a:spLocks noGrp="1"/>
          </p:cNvSpPr>
          <p:nvPr>
            <p:ph type="title" idx="2"/>
          </p:nvPr>
        </p:nvSpPr>
        <p:spPr/>
        <p:txBody>
          <a:bodyPr/>
          <a:p>
            <a:r>
              <a:rPr altLang="en-US" lang="zh-CN"/>
              <a:t>智能教育与人类未来发展关系</a:t>
            </a:r>
            <a:endParaRPr altLang="en-US" lang="zh-CN"/>
          </a:p>
        </p:txBody>
      </p:sp>
      <p:sp>
        <p:nvSpPr>
          <p:cNvPr id="1050528"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0"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2"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4"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6"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8"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0"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2"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智能教育将改变传统教育模式，提高教育质量和效率。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智能教育将培养更多创新型人才，推动人类社会进步。</a:t>
            </a:r>
            <a:endParaRPr dirty="0" sz="2000" err="1">
              <a:solidFill>
                <a:schemeClr val="tx1">
                  <a:lumMod val="75000"/>
                  <a:lumOff val="25000"/>
                </a:schemeClr>
              </a:solidFill>
              <a:latin typeface="+mn-ea"/>
              <a:ea typeface="+mn-ea"/>
              <a:cs typeface="+mn-ea"/>
              <a:sym typeface="+mn-lt"/>
            </a:endParaRPr>
          </a:p>
        </p:txBody>
      </p:sp>
      <p:sp>
        <p:nvSpPr>
          <p:cNvPr id="1050548"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0"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2"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54"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6"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8"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0"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2"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智能教育将促进跨文化交流与合作，推动全球教育发展。</a:t>
            </a:r>
            <a:endParaRPr dirty="0" sz="2000" err="1">
              <a:solidFill>
                <a:schemeClr val="tx1">
                  <a:lumMod val="75000"/>
                  <a:lumOff val="25000"/>
                </a:schemeClr>
              </a:solidFill>
              <a:latin typeface="+mn-ea"/>
              <a:ea typeface="+mn-ea"/>
              <a:cs typeface="+mn-ea"/>
              <a:sym typeface="+mn-lt"/>
            </a:endParaRPr>
          </a:p>
        </p:txBody>
      </p:sp>
      <p:sp>
        <p:nvSpPr>
          <p:cNvPr id="10505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智能教育将促进教育公平，让更多人接受优质教育资源。</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612" name="标题 2"/>
          <p:cNvSpPr>
            <a:spLocks noGrp="1"/>
          </p:cNvSpPr>
          <p:nvPr>
            <p:ph type="title" idx="2"/>
          </p:nvPr>
        </p:nvSpPr>
        <p:spPr/>
        <p:txBody>
          <a:bodyPr/>
          <a:p>
            <a:r>
              <a:rPr altLang="en-US" lang="zh-CN"/>
              <a:t>智能教育技术发展趋势与挑战</a:t>
            </a:r>
            <a:endParaRPr altLang="en-US" lang="zh-CN"/>
          </a:p>
        </p:txBody>
      </p:sp>
      <p:sp>
        <p:nvSpPr>
          <p:cNvPr id="1050614" name="任意多边形: 形状 2"/>
          <p:cNvSpPr/>
          <p:nvPr>
            <p:custDataLst>
              <p:tags r:id="rId1"/>
            </p:custDataLst>
          </p:nvPr>
        </p:nvSpPr>
        <p:spPr>
          <a:xfrm rot="10800000">
            <a:off x="758130" y="407811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16" name="矩形 4"/>
          <p:cNvSpPr/>
          <p:nvPr>
            <p:custDataLst>
              <p:tags r:id="rId2"/>
            </p:custDataLst>
          </p:nvPr>
        </p:nvSpPr>
        <p:spPr>
          <a:xfrm>
            <a:off x="668707" y="4437704"/>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18" name="文本框 5"/>
          <p:cNvSpPr txBox="1"/>
          <p:nvPr>
            <p:custDataLst>
              <p:tags r:id="rId3"/>
            </p:custDataLst>
          </p:nvPr>
        </p:nvSpPr>
        <p:spPr>
          <a:xfrm>
            <a:off x="966784" y="4393943"/>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5G技术：实现高效实时互动和学习资源共享</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620" name="任意多边形: 形状 56"/>
          <p:cNvSpPr/>
          <p:nvPr>
            <p:custDataLst>
              <p:tags r:id="rId4"/>
            </p:custDataLst>
          </p:nvPr>
        </p:nvSpPr>
        <p:spPr>
          <a:xfrm rot="10800000">
            <a:off x="4464421" y="407811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22" name="矩形 57"/>
          <p:cNvSpPr/>
          <p:nvPr>
            <p:custDataLst>
              <p:tags r:id="rId5"/>
            </p:custDataLst>
          </p:nvPr>
        </p:nvSpPr>
        <p:spPr>
          <a:xfrm>
            <a:off x="4374998" y="4437704"/>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24" name="文本框 58"/>
          <p:cNvSpPr txBox="1"/>
          <p:nvPr>
            <p:custDataLst>
              <p:tags r:id="rId6"/>
            </p:custDataLst>
          </p:nvPr>
        </p:nvSpPr>
        <p:spPr>
          <a:xfrm>
            <a:off x="4673074" y="4393943"/>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云计算：支持大规模教育资源存储和计算</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26" name="任意多边形: 形状 60"/>
          <p:cNvSpPr/>
          <p:nvPr>
            <p:custDataLst>
              <p:tags r:id="rId7"/>
            </p:custDataLst>
          </p:nvPr>
        </p:nvSpPr>
        <p:spPr>
          <a:xfrm rot="10800000">
            <a:off x="8170078" y="4078110"/>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28" name="矩形 61"/>
          <p:cNvSpPr/>
          <p:nvPr>
            <p:custDataLst>
              <p:tags r:id="rId8"/>
            </p:custDataLst>
          </p:nvPr>
        </p:nvSpPr>
        <p:spPr>
          <a:xfrm>
            <a:off x="8081289" y="4437704"/>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0" name="文本框 62"/>
          <p:cNvSpPr txBox="1"/>
          <p:nvPr>
            <p:custDataLst>
              <p:tags r:id="rId9"/>
            </p:custDataLst>
          </p:nvPr>
        </p:nvSpPr>
        <p:spPr>
          <a:xfrm>
            <a:off x="8379365" y="4393943"/>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网络安全与隐私保护：保障教育数据安全与隐私</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632" name="任意多边形: 形状 64"/>
          <p:cNvSpPr/>
          <p:nvPr>
            <p:custDataLst>
              <p:tags r:id="rId10"/>
            </p:custDataLst>
          </p:nvPr>
        </p:nvSpPr>
        <p:spPr>
          <a:xfrm rot="10800000">
            <a:off x="743544" y="157807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34" name="矩形 65"/>
          <p:cNvSpPr/>
          <p:nvPr>
            <p:custDataLst>
              <p:tags r:id="rId11"/>
            </p:custDataLst>
          </p:nvPr>
        </p:nvSpPr>
        <p:spPr>
          <a:xfrm>
            <a:off x="654755" y="1937035"/>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6" name="文本框 66"/>
          <p:cNvSpPr txBox="1"/>
          <p:nvPr>
            <p:custDataLst>
              <p:tags r:id="rId12"/>
            </p:custDataLst>
          </p:nvPr>
        </p:nvSpPr>
        <p:spPr>
          <a:xfrm>
            <a:off x="952831" y="1893275"/>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人工智能技术：提升个性化教学和学习体验</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38" name="任意多边形: 形状 68"/>
          <p:cNvSpPr/>
          <p:nvPr>
            <p:custDataLst>
              <p:tags r:id="rId13"/>
            </p:custDataLst>
          </p:nvPr>
        </p:nvSpPr>
        <p:spPr>
          <a:xfrm rot="10800000">
            <a:off x="4449834" y="157807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40" name="矩形 69"/>
          <p:cNvSpPr/>
          <p:nvPr>
            <p:custDataLst>
              <p:tags r:id="rId14"/>
            </p:custDataLst>
          </p:nvPr>
        </p:nvSpPr>
        <p:spPr>
          <a:xfrm>
            <a:off x="4360412" y="1937035"/>
            <a:ext cx="178638" cy="18001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2" name="文本框 70"/>
          <p:cNvSpPr txBox="1"/>
          <p:nvPr>
            <p:custDataLst>
              <p:tags r:id="rId15"/>
            </p:custDataLst>
          </p:nvPr>
        </p:nvSpPr>
        <p:spPr>
          <a:xfrm>
            <a:off x="4658488" y="1893275"/>
            <a:ext cx="3036275" cy="1260410"/>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大数据分析：精准评估学生学习进度和需求</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644" name="任意多边形: 形状 72"/>
          <p:cNvSpPr/>
          <p:nvPr>
            <p:custDataLst>
              <p:tags r:id="rId16"/>
            </p:custDataLst>
          </p:nvPr>
        </p:nvSpPr>
        <p:spPr>
          <a:xfrm rot="10800000">
            <a:off x="8156125" y="1578076"/>
            <a:ext cx="3453940" cy="222877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46" name="矩形 73"/>
          <p:cNvSpPr/>
          <p:nvPr>
            <p:custDataLst>
              <p:tags r:id="rId17"/>
            </p:custDataLst>
          </p:nvPr>
        </p:nvSpPr>
        <p:spPr>
          <a:xfrm>
            <a:off x="8066702" y="1937035"/>
            <a:ext cx="178638" cy="18001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8" name="文本框 74"/>
          <p:cNvSpPr txBox="1"/>
          <p:nvPr>
            <p:custDataLst>
              <p:tags r:id="rId18"/>
            </p:custDataLst>
          </p:nvPr>
        </p:nvSpPr>
        <p:spPr>
          <a:xfrm>
            <a:off x="8364779" y="1893275"/>
            <a:ext cx="3036275" cy="1260410"/>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虚拟现实与增强现实：创新教学方式和内容</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694" name="标题 2"/>
          <p:cNvSpPr>
            <a:spLocks noGrp="1"/>
          </p:cNvSpPr>
          <p:nvPr>
            <p:ph type="title" idx="2"/>
          </p:nvPr>
        </p:nvSpPr>
        <p:spPr/>
        <p:txBody>
          <a:bodyPr/>
          <a:p>
            <a:r>
              <a:rPr altLang="en-US" lang="zh-CN"/>
              <a:t>全球智能教育发展格局与合作</a:t>
            </a:r>
            <a:endParaRPr altLang="en-US" lang="zh-CN"/>
          </a:p>
        </p:txBody>
      </p:sp>
      <p:sp>
        <p:nvSpPr>
          <p:cNvPr id="1050696"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98"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00"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02"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04"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06"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08"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10"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12"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全球范围内智能教育技术的研发和应用情况</a:t>
            </a:r>
            <a:endParaRPr altLang="en-US" dirty="0" sz="2400" lang="zh-CN">
              <a:latin typeface="+mn-ea"/>
              <a:ea typeface="+mn-ea"/>
            </a:endParaRPr>
          </a:p>
        </p:txBody>
      </p:sp>
      <p:sp>
        <p:nvSpPr>
          <p:cNvPr id="1050714"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未来智能教育发展的趋势和挑战</a:t>
            </a:r>
            <a:endParaRPr altLang="en-US" dirty="0" sz="2400" lang="zh-CN">
              <a:latin typeface="+mn-ea"/>
              <a:ea typeface="+mn-ea"/>
            </a:endParaRPr>
          </a:p>
        </p:txBody>
      </p:sp>
      <p:sp>
        <p:nvSpPr>
          <p:cNvPr id="1050716"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各国政府对智能教育的支持力度和政策导向</a:t>
            </a:r>
            <a:endParaRPr altLang="en-US" dirty="0" sz="2400" lang="zh-CN">
              <a:latin typeface="+mn-ea"/>
              <a:ea typeface="+mn-ea"/>
            </a:endParaRPr>
          </a:p>
        </p:txBody>
      </p:sp>
      <p:sp>
        <p:nvSpPr>
          <p:cNvPr id="1050718"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国际间的智能教育合作项目和交流平台</a:t>
            </a:r>
            <a:endParaRPr altLang="en-US" dirty="0" sz="2400" lang="zh-CN">
              <a:latin typeface="+mn-ea"/>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307" name=""/>
        <p:cNvGrpSpPr/>
        <p:nvPr/>
      </p:nvGrpSpPr>
      <p:grpSpPr>
        <a:xfrm>
          <a:off x="0" y="0"/>
          <a:ext cx="0" cy="0"/>
          <a:chOff x="0" y="0"/>
          <a:chExt cx="0" cy="0"/>
        </a:xfrm>
      </p:grpSpPr>
      <p:sp>
        <p:nvSpPr>
          <p:cNvPr id="1050764" name="标题 1"/>
          <p:cNvSpPr>
            <a:spLocks noGrp="1"/>
          </p:cNvSpPr>
          <p:nvPr>
            <p:ph type="title" idx="2"/>
            <p:custDataLst>
              <p:tags r:id="rId1"/>
            </p:custDataLst>
          </p:nvPr>
        </p:nvSpPr>
        <p:spPr/>
        <p:txBody>
          <a:bodyPr/>
          <a:p>
            <a:r>
              <a:rPr altLang="en-US" lang="zh-CN"/>
              <a:t>THANK YOU</a:t>
            </a:r>
            <a:endParaRPr altLang="en-US" lang="zh-CN"/>
          </a:p>
        </p:txBody>
      </p:sp>
      <p:sp>
        <p:nvSpPr>
          <p:cNvPr id="1050766" name="文本占位符 2"/>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6*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6*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TYPE" val="l_h_a"/>
  <p:tag name="KSO_WM_UNIT_ID" val="custom20230291_6*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6*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6*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6*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6*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1_6*l_h_i*1_6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Six"/>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6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SLIDE_ID" val="custom20230291_6"/>
  <p:tag name="KSO_WM_TEMPLATE_SUBCATEGORY" val="2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58_3*l_h_f*1_1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58_3*l_h_a*1_1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58_3*l_h_f*1_2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258_3*l_h_a*1_2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58_3*l_h_f*1_3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258_3*l_h_a*1_3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58_3*l_h_f*1_4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258_3*l_h_a*1_4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60.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95.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34.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2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8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IX"/>
</p:tagLst>
</file>

<file path=ppt/tags/tag3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57.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5*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5*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5*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5*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5*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5*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70_5*l_h_i*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70_5*l_h_i*1_6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70_5*l_h_f*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5*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5*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5*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5*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5*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5*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5*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5*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5*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40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410.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2024-01-05T02:44:27Z</dcterms:created>
  <dcterms:modified xsi:type="dcterms:W3CDTF">2024-01-05T02:44:27Z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b1e54c4124d944228a2d16b76c92b193_21</vt:lpwstr>
  </property>
</Properties>
</file>