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860" r:id="rId1"/>
    <p:sldMasterId id="2147493897" r:id="rId2"/>
  </p:sldMasterIdLst>
  <p:notesMasterIdLst>
    <p:notesMasterId r:id="rId3"/>
  </p:notesMasterIdLst>
  <p:sldIdLst>
    <p:sldId id="4926" r:id="rId4"/>
    <p:sldId id="4929" r:id="rId5"/>
    <p:sldId id="4932" r:id="rId6"/>
    <p:sldId id="4935" r:id="rId7"/>
    <p:sldId id="4938" r:id="rId8"/>
    <p:sldId id="4941" r:id="rId9"/>
    <p:sldId id="4944" r:id="rId10"/>
    <p:sldId id="4947" r:id="rId11"/>
    <p:sldId id="4950" r:id="rId12"/>
    <p:sldId id="4953" r:id="rId13"/>
    <p:sldId id="4956" r:id="rId14"/>
    <p:sldId id="4959" r:id="rId15"/>
    <p:sldId id="4962" r:id="rId16"/>
    <p:sldId id="4965" r:id="rId17"/>
    <p:sldId id="4968" r:id="rId18"/>
    <p:sldId id="4971" r:id="rId19"/>
    <p:sldId id="4974" r:id="rId20"/>
    <p:sldId id="4977" r:id="rId21"/>
    <p:sldId id="4980" r:id="rId22"/>
    <p:sldId id="4983" r:id="rId23"/>
    <p:sldId id="4986" r:id="rId24"/>
    <p:sldId id="4989" r:id="rId25"/>
    <p:sldId id="4992" r:id="rId26"/>
    <p:sldId id="4995" r:id="rId27"/>
    <p:sldId id="4998" r:id="rId28"/>
    <p:sldId id="5001" r:id="rId29"/>
    <p:sldId id="500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861" r:id="rId1"/>
    <p:sldLayoutId id="2147493862" r:id="rId2"/>
    <p:sldLayoutId id="2147493863" r:id="rId3"/>
    <p:sldLayoutId id="2147493864" r:id="rId4"/>
    <p:sldLayoutId id="2147493865" r:id="rId5"/>
    <p:sldLayoutId id="2147493866" r:id="rId6"/>
    <p:sldLayoutId id="2147493867" r:id="rId7"/>
    <p:sldLayoutId id="2147493868" r:id="rId8"/>
    <p:sldLayoutId id="2147493869" r:id="rId9"/>
    <p:sldLayoutId id="2147493870" r:id="rId10"/>
    <p:sldLayoutId id="21474938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898" r:id="rId1"/>
    <p:sldLayoutId id="2147493899" r:id="rId2"/>
    <p:sldLayoutId id="2147493900" r:id="rId3"/>
    <p:sldLayoutId id="2147493901" r:id="rId4"/>
    <p:sldLayoutId id="2147493902" r:id="rId5"/>
    <p:sldLayoutId id="2147493903" r:id="rId6"/>
    <p:sldLayoutId id="2147493904" r:id="rId7"/>
    <p:sldLayoutId id="2147493905" r:id="rId8"/>
    <p:sldLayoutId id="2147493906" r:id="rId9"/>
    <p:sldLayoutId id="2147493907" r:id="rId10"/>
    <p:sldLayoutId id="21474939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tags" Target="../tags/tag322.xml"/><Relationship Id="rId18" Type="http://schemas.openxmlformats.org/officeDocument/2006/relationships/tags" Target="../tags/tag323.xml"/><Relationship Id="rId19" Type="http://schemas.openxmlformats.org/officeDocument/2006/relationships/tags" Target="../tags/tag324.xml"/><Relationship Id="rId20" Type="http://schemas.openxmlformats.org/officeDocument/2006/relationships/tags" Target="../tags/tag32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tags" Target="../tags/tag346.xml"/><Relationship Id="rId22" Type="http://schemas.openxmlformats.org/officeDocument/2006/relationships/tags" Target="../tags/tag347.xml"/><Relationship Id="rId23" Type="http://schemas.openxmlformats.org/officeDocument/2006/relationships/tags" Target="../tags/tag348.xml"/><Relationship Id="rId24" Type="http://schemas.openxmlformats.org/officeDocument/2006/relationships/tags" Target="../tags/tag349.xml"/><Relationship Id="rId25" Type="http://schemas.openxmlformats.org/officeDocument/2006/relationships/tags" Target="../tags/tag350.xml"/><Relationship Id="rId26" Type="http://schemas.openxmlformats.org/officeDocument/2006/relationships/tags" Target="../tags/tag351.xml"/><Relationship Id="rId27" Type="http://schemas.openxmlformats.org/officeDocument/2006/relationships/tags" Target="../tags/tag352.xml"/><Relationship Id="rId28" Type="http://schemas.openxmlformats.org/officeDocument/2006/relationships/tags" Target="../tags/tag353.xml"/><Relationship Id="rId29" Type="http://schemas.openxmlformats.org/officeDocument/2006/relationships/tags" Target="../tags/tag354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酒类与烈酒行业：2024年投资前景与趋势分析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5761627" y="873327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6711278" y="873327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行业概述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5761627" y="1843380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6711278" y="1843380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市场分析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5761627" y="2813433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6711278" y="2813433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投资前景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5761627" y="3783486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6711278" y="3783486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竞争格局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4" name="序号"/>
          <p:cNvSpPr txBox="1"/>
          <p:nvPr>
            <p:custDataLst>
              <p:tags r:id="rId11"/>
            </p:custDataLst>
          </p:nvPr>
        </p:nvSpPr>
        <p:spPr>
          <a:xfrm>
            <a:off x="5761627" y="4753539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6" name="标题"/>
          <p:cNvSpPr txBox="1"/>
          <p:nvPr>
            <p:custDataLst>
              <p:tags r:id="rId12"/>
            </p:custDataLst>
          </p:nvPr>
        </p:nvSpPr>
        <p:spPr>
          <a:xfrm>
            <a:off x="6711278" y="4753539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技术发展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8" name="序号"/>
          <p:cNvSpPr txBox="1"/>
          <p:nvPr>
            <p:custDataLst>
              <p:tags r:id="rId13"/>
            </p:custDataLst>
          </p:nvPr>
        </p:nvSpPr>
        <p:spPr>
          <a:xfrm>
            <a:off x="5761627" y="5723592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10" name="标题"/>
          <p:cNvSpPr txBox="1"/>
          <p:nvPr>
            <p:custDataLst>
              <p:tags r:id="rId14"/>
            </p:custDataLst>
          </p:nvPr>
        </p:nvSpPr>
        <p:spPr>
          <a:xfrm>
            <a:off x="6711278" y="5723592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行业挑战与机遇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489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酒类与烈酒的定义和分类</a:t>
            </a:r>
            <a:endParaRPr altLang="en-US" lang="zh-CN"/>
          </a:p>
        </p:txBody>
      </p:sp>
      <p:sp>
        <p:nvSpPr>
          <p:cNvPr id="10490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酒类定义：指以粮食、水果、谷物等为主要原料，通过发酵、蒸馏、勾兑等方法制成的含有乙醇的饮料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烈酒定义：指酒精度数较高的酒类，通常在40%以上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酒类分类：按照酿造方法可分为白酒、啤酒、葡萄酒等；按照酒精含量可分为高度酒、中度酒、低度酒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烈酒分类：按照产地可分为中国白酒、威士忌、伏特加等；按照原料可分为谷物烈酒、果物烈酒等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行业规模和增长趋势</a:t>
            </a:r>
            <a:endParaRPr altLang="en-US" lang="zh-CN"/>
          </a:p>
        </p:txBody>
      </p:sp>
      <p:sp>
        <p:nvSpPr>
          <p:cNvPr id="10491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2024年预计全球烈酒市场规模将达到1000亿美元。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全球酒类市场规模持续扩大，其中烈酒市场占比最大。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烈酒市场增长趋势受多种因素影响，包括消费者口味变化、新兴市场的崛起等。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未来几年，烈酒市场预计将继续保持稳定增长。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17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泸州老窖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8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洋河股份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五粮液集团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茅台集团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市场分析</a:t>
            </a:r>
            <a:endParaRPr altLang="en-US" lang="zh-CN"/>
          </a:p>
        </p:txBody>
      </p:sp>
      <p:sp>
        <p:nvSpPr>
          <p:cNvPr id="10492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全球市场概况</a:t>
            </a:r>
            <a:endParaRPr altLang="en-US" lang="zh-CN"/>
          </a:p>
        </p:txBody>
      </p:sp>
      <p:sp>
        <p:nvSpPr>
          <p:cNvPr id="10493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全球酒类市场规模持续增长，其中烈酒市场占比最大。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不同地区的市场规模和消费习惯存在差异，但总体趋势是年轻消费者更倾向于高品质、有特色的酒类产品。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酒类市场受到全球经济、政治、文化等多方面因素的影响，未来市场变化趋势难以预测。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烈酒市场受到健康消费观念的影响，低度、健康、天然的烈酒产品更受消费者欢迎。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区域市场分析</a:t>
            </a:r>
            <a:endParaRPr altLang="en-US" lang="zh-CN"/>
          </a:p>
        </p:txBody>
      </p:sp>
      <p:sp>
        <p:nvSpPr>
          <p:cNvPr id="10493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欧洲市场：成熟稳定，对高品质烈酒的需求持续增加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中国市场：酒类与烈酒消费持续增长，投资潜力巨大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美国市场：酒类与烈酒市场竞争激烈，新兴品牌不断涌现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亚洲其他市场：增长迅速，尤其是印度和东南亚等地区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消费者需求和行为分析</a:t>
            </a:r>
            <a:endParaRPr altLang="en-US" lang="zh-CN"/>
          </a:p>
        </p:txBody>
      </p:sp>
      <p:sp>
        <p:nvSpPr>
          <p:cNvPr id="10494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消费者群体特征：年轻化、女性化、健康意识增强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消费心理：追求品质、品牌忠诚度、价格敏感度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消费趋势：多元化、个性化、绿色环保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消费习惯：线上购买、个性化定制、体验式消费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投资前景</a:t>
            </a:r>
            <a:endParaRPr altLang="en-US" lang="zh-CN"/>
          </a:p>
        </p:txBody>
      </p:sp>
      <p:sp>
        <p:nvSpPr>
          <p:cNvPr id="10495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5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数字化转型：酒类与烈酒行业将加速数字化转型，提升生产效率、降低成本并优化供应链管理。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可持续发展：随着环保意识的提高，酒类与烈酒行业将更加注重可持续发展，采取绿色生产方式，减少对环境的影响。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消费升级：随着消费者对高品质、个性化酒类产品的需求增加，酒类与烈酒行业将推出更多创新产品，满足消费者需求。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市场竞争加剧：随着市场的不断扩大和竞争的加剧，酒类与烈酒企业将更加注重品牌建设和市场营销，提升品牌知名度和竞争力。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投资机会和风险</a:t>
            </a:r>
            <a:endParaRPr altLang="en-US" lang="zh-CN"/>
          </a:p>
        </p:txBody>
      </p:sp>
      <p:sp>
        <p:nvSpPr>
          <p:cNvPr id="10496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投资机会：随着消费升级和酒类市场的不断扩大，酒类与烈酒行业将迎来更多的投资机会。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风险：市场竞争激烈，政策法规限制，消费者口味变化等因素可能对投资前景产生影响。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建议：投资者需要充分了解市场动态和行业趋势，制定合理的投资策略，以降低投资风险。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前景展望：随着科技的发展和消费观念的转变，酒类与烈酒行业将不断创新和发展，为投资者提供更多机会。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未来增长点</a:t>
            </a:r>
            <a:endParaRPr altLang="en-US" lang="zh-CN"/>
          </a:p>
        </p:txBody>
      </p:sp>
      <p:sp>
        <p:nvSpPr>
          <p:cNvPr id="10497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健康消费趋势：消费者对健康的关注度不断提高，低度酒、无酒精酒等健康酒类产品将迎来更大的市场需求。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数字化转型：随着科技的进步，酒类与烈酒行业将加速数字化转型，提升生产效率、降低成本，并开拓新的销售渠道。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品牌化与个性化：随着消费者对品质和个性化需求的提升，具有品牌特色和个性化包装的酒类产品将更具市场竞争力。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跨境电商的兴起：随着跨境电商的兴起，酒类产品将更容易进入国际市场，提升出口量。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竞争格局</a:t>
            </a:r>
            <a:endParaRPr altLang="en-US" lang="zh-CN"/>
          </a:p>
        </p:txBody>
      </p:sp>
      <p:sp>
        <p:nvSpPr>
          <p:cNvPr id="104979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8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全球烈酒市场概述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主要竞争者分析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市场份额和销售数据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未来竞争趋势和预测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主要竞争对手分析</a:t>
            </a:r>
            <a:endParaRPr altLang="en-US" lang="zh-CN"/>
          </a:p>
        </p:txBody>
      </p:sp>
      <p:sp>
        <p:nvSpPr>
          <p:cNvPr id="10499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洋酒品牌：轩尼诗、马爹利等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国内白酒品牌：茅台、五粮液等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新兴烈酒品牌：伏特加、威士忌等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进口酒品牌：拉菲、奔富等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竞争策略和差异化优势</a:t>
            </a:r>
            <a:endParaRPr altLang="en-US" lang="zh-CN"/>
          </a:p>
        </p:txBody>
      </p:sp>
      <p:sp>
        <p:nvSpPr>
          <p:cNvPr id="10500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营销策略：采用多种渠道和方式，提高品牌知名度和美誉度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合作与联盟：与其他企业合作，实现资源共享和优势互补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品牌定位：强调独特性和品质，树立品牌形象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产品创新：不断推陈出新，满足消费者需求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技术发展</a:t>
            </a:r>
            <a:endParaRPr altLang="en-US" lang="zh-CN"/>
          </a:p>
        </p:txBody>
      </p:sp>
      <p:sp>
        <p:nvSpPr>
          <p:cNvPr id="10500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酿造技术进步</a:t>
            </a:r>
            <a:endParaRPr altLang="en-US" lang="zh-CN"/>
          </a:p>
        </p:txBody>
      </p:sp>
      <p:sp>
        <p:nvSpPr>
          <p:cNvPr id="10501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自动化和机器人技术：提高生产效率和产品质量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新型过滤和杀菌技术：减少杂质和细菌，提高酒的纯净度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智能酿酒系统：实时监控和优化酿酒过程，提高酒的口感和品质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生物工程技术：改良酵母菌种，提高酒精产量和品质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包装和标签技术</a:t>
            </a:r>
            <a:endParaRPr altLang="en-US" lang="zh-CN"/>
          </a:p>
        </p:txBody>
      </p:sp>
      <p:sp>
        <p:nvSpPr>
          <p:cNvPr id="10502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1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智能包装：利用RFID、AR等技术提升追踪和防伪能力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区块链技术：增强供应链透明度，提高产品质量追溯能力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环保材料：减少塑料使用，采用可降解材料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数字印刷：提高标签的定制化和生产效率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智能制造和数字化转型</a:t>
            </a:r>
            <a:endParaRPr altLang="en-US" lang="zh-CN"/>
          </a:p>
        </p:txBody>
      </p:sp>
      <p:sp>
        <p:nvSpPr>
          <p:cNvPr id="10503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数字化转型加速酒类与烈酒行业的市场拓展和销售渠道创新。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技术发展推动酒类与烈酒行业的生产效率和质量提升。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智能制造实现生产流程自动化和智能化，降低成本和提高产量。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技术发展为酒类与烈酒行业带来新的商业模式和合作机会。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504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行业挑战和风险</a:t>
            </a:r>
            <a:endParaRPr altLang="en-US" lang="zh-CN"/>
          </a:p>
        </p:txBody>
      </p:sp>
      <p:sp>
        <p:nvSpPr>
          <p:cNvPr id="10504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市场竞争激烈：酒类和烈酒行业竞争激烈，新进入者和小品牌面临较大压力。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法律法规限制：各国政府对酒类行业的法律法规限制越来越严格，对行业发展带来挑战。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健康消费观念：消费者对健康的关注度不断提高，对酒类和烈酒的需求产生影响。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全球经济形势：全球经济形势的不确定性对酒类和烈酒行业的发展带来风险和挑战。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政策环境和法规变化</a:t>
            </a:r>
            <a:endParaRPr altLang="en-US" lang="zh-CN"/>
          </a:p>
        </p:txBody>
      </p:sp>
      <p:sp>
        <p:nvSpPr>
          <p:cNvPr id="10505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酒类与烈酒行业面临的政策环境和法规变化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政策环境和法规变化对行业发展的影响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酒类与烈酒行业如何应对政策环境和法规变化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政策环境和法规变化带来的机遇与挑战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新兴市场和全球化机遇</a:t>
            </a:r>
            <a:endParaRPr altLang="en-US" lang="zh-CN"/>
          </a:p>
        </p:txBody>
      </p:sp>
      <p:sp>
        <p:nvSpPr>
          <p:cNvPr id="10505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介绍酒类与烈酒行业在新兴市场的发展潜力，如亚洲、非洲和拉丁美洲等地区。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分析全球化对酒类与烈酒行业的影响，如何推动行业增长和变革。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探讨新兴市场和全球化机遇下，酒类与烈酒企业如何抓住商机，提升品牌知名度和市场份额。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介绍新兴市场和全球化机遇下，酒类与烈酒行业的创新趋势，如定制化、数字化营销等。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8214"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66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6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6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6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6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6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6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311_6*l_h_i*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5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311_6*l_h_i*1_6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6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SLIDE_ID" val="custom2023031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9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6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1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6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5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73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0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4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2024-01-05T00:32:52Z</dcterms:created>
  <dcterms:modified xsi:type="dcterms:W3CDTF">2024-01-05T00:32:52Z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4e4cc2351d20448f97a2789142b167e5_21</vt:lpwstr>
  </property>
</Properties>
</file>