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p:sldMasterIdLst>
    <p:sldMasterId id="2147483648" r:id="rId1"/>
  </p:sldMasterIdLst>
  <p:notesMasterIdLst>
    <p:notesMasterId r:id="rId2"/>
  </p:notesMasterIdLst>
  <p:sldIdLst>
    <p:sldId id="274" r:id="rId3"/>
    <p:sldId id="277" r:id="rId4"/>
    <p:sldId id="280" r:id="rId5"/>
    <p:sldId id="283" r:id="rId6"/>
    <p:sldId id="286" r:id="rId7"/>
    <p:sldId id="289" r:id="rId8"/>
    <p:sldId id="292" r:id="rId9"/>
    <p:sldId id="295" r:id="rId10"/>
    <p:sldId id="298" r:id="rId11"/>
    <p:sldId id="301" r:id="rId12"/>
    <p:sldId id="304" r:id="rId13"/>
    <p:sldId id="307" r:id="rId14"/>
    <p:sldId id="310" r:id="rId15"/>
    <p:sldId id="313" r:id="rId16"/>
    <p:sldId id="316" r:id="rId17"/>
    <p:sldId id="319" r:id="rId18"/>
    <p:sldId id="322" r:id="rId19"/>
    <p:sldId id="325" r:id="rId20"/>
    <p:sldId id="328" r:id="rId21"/>
    <p:sldId id="331" r:id="rId22"/>
    <p:sldId id="334" r:id="rId23"/>
    <p:sldId id="337" r:id="rId24"/>
    <p:sldId id="340" r:id="rId25"/>
    <p:sldId id="343" r:id="rId26"/>
    <p:sldId id="346" r:id="rId27"/>
  </p:sldIdLst>
  <p:sldSz cx="9144000" cy="5143500"/>
  <p:notesSz cx="6858000" cy="9144000"/>
  <p:custDataLst>
    <p:tags r:id="rId28"/>
  </p:custDataLst>
  <p:defaultTextStyle>
    <a:defPPr algn="l" rtl="0" eaLnBrk="0" hangingPunct="0">
      <a:defRPr kumimoji="0"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latin typeface="Arial" panose="020b060402020202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latin typeface="Arial" panose="020b060402020202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latin typeface="Arial" panose="020b060402020202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latin typeface="Arial" panose="020b060402020202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latin typeface="Arial" panose="020b0604020202020204" pitchFamily="34" charset="0"/>
        <a:ea typeface="宋体" panose="02010600030101010101" pitchFamily="2" charset="-122"/>
      </a:defRPr>
    </a:lvl5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143" autoAdjust="0"/>
    <p:restoredTop sz="95154" autoAdjust="0"/>
  </p:normalViewPr>
  <p:slideViewPr>
    <p:cSldViewPr>
      <p:cViewPr varScale="1">
        <p:scale>
          <a:sx n="137" d="100"/>
          <a:sy n="137" d="100"/>
        </p:scale>
        <p:origin x="0" y="0"/>
      </p:cViewPr>
      <p:guideLst/>
    </p:cSldViewPr>
  </p:slideViewPr>
  <p:notesViewPr>
    <p:cSldViewPr>
      <p:cViewPr varScale="1">
        <p:scale>
          <a:sx n="1" d="100"/>
          <a:sy n="1" d="100"/>
        </p:scale>
        <p:origin x="0" y="0"/>
      </p:cViewPr>
      <p:guideLst/>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tags" Target="tags/tag27.xml" /><Relationship Id="rId29" Type="http://schemas.openxmlformats.org/officeDocument/2006/relationships/presProps" Target="presProps.xml" /><Relationship Id="rId3" Type="http://schemas.openxmlformats.org/officeDocument/2006/relationships/slide" Target="slides/slide1.xml" /><Relationship Id="rId30" Type="http://schemas.openxmlformats.org/officeDocument/2006/relationships/viewProps" Target="viewProps.xml" /><Relationship Id="rId31" Type="http://schemas.openxmlformats.org/officeDocument/2006/relationships/theme" Target="theme/theme1.xml" /><Relationship Id="rId32" Type="http://schemas.openxmlformats.org/officeDocument/2006/relationships/tableStyles" Target="tableStyles.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6146" name="页眉占位符 1"/>
          <p:cNvSpPr>
            <a:spLocks noGrp="1"/>
          </p:cNvSpPr>
          <p:nvPr>
            <p:ph type="hdr" sz="quarter"/>
          </p:nvPr>
        </p:nvSpPr>
        <p:spPr>
          <a:xfrm>
            <a:off x="0" y="0"/>
            <a:ext cx="2971800" cy="457200"/>
          </a:xfrm>
          <a:prstGeom prst="rect">
            <a:avLst/>
          </a:prstGeom>
        </p:spPr>
        <p:txBody>
          <a:bodyPr rtlCol="0">
            <a:noAutofit/>
          </a:bodyPr>
          <a:lstStyle>
            <a:defPPr>
              <a:defRPr lang="zh-CN"/>
            </a:defPPr>
            <a:lvl1pPr marL="0" indent="0" algn="l" defTabSz="914400"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1pPr>
            <a:lvl2pPr marL="742950" indent="-28575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2pPr>
            <a:lvl3pPr marL="11430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3pPr>
            <a:lvl4pPr marL="16002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4pPr>
            <a:lvl5pPr marL="20574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5pPr>
            <a:lvl6pPr marL="2286000" algn="l" defTabSz="914400" rtl="0" eaLnBrk="1" latinLnBrk="0" hangingPunct="1">
              <a:defRPr lang="zh-CN" altLang="en-US" sz="1800" kern="1200">
                <a:solidFill>
                  <a:schemeClr val="tx1"/>
                </a:solidFill>
                <a:latin typeface="+mn-lt"/>
                <a:ea typeface="+mn-ea"/>
                <a:cs typeface="+mn-cs"/>
              </a:defRPr>
            </a:lvl6pPr>
            <a:lvl7pPr marL="2743200" algn="l" defTabSz="914400" rtl="0" eaLnBrk="1" latinLnBrk="0" hangingPunct="1">
              <a:defRPr lang="zh-CN" altLang="en-US" sz="1800" kern="1200">
                <a:solidFill>
                  <a:schemeClr val="tx1"/>
                </a:solidFill>
                <a:latin typeface="+mn-lt"/>
                <a:ea typeface="+mn-ea"/>
                <a:cs typeface="+mn-cs"/>
              </a:defRPr>
            </a:lvl7pPr>
            <a:lvl8pPr marL="3200400" algn="l" defTabSz="914400" rtl="0" eaLnBrk="1" latinLnBrk="0" hangingPunct="1">
              <a:defRPr lang="zh-CN" altLang="en-US" sz="1800" kern="1200">
                <a:solidFill>
                  <a:schemeClr val="tx1"/>
                </a:solidFill>
                <a:latin typeface="+mn-lt"/>
                <a:ea typeface="+mn-ea"/>
                <a:cs typeface="+mn-cs"/>
              </a:defRPr>
            </a:lvl8pPr>
            <a:lvl9pPr marL="3657600" algn="l" defTabSz="914400" rtl="0" eaLnBrk="1" latinLnBrk="0" hangingPunct="1">
              <a:defRPr lang="zh-CN" altLang="en-US" sz="1800" kern="1200">
                <a:solidFill>
                  <a:schemeClr val="tx1"/>
                </a:solidFill>
                <a:latin typeface="+mn-lt"/>
                <a:ea typeface="+mn-ea"/>
                <a:cs typeface="+mn-cs"/>
              </a:defRPr>
            </a:lvl9pPr>
          </a:lstStyle>
          <a:p>
            <a:pPr marL="0" lvl="0" indent="0" eaLnBrk="1" hangingPunct="1">
              <a:buFont typeface="Arial"/>
            </a:pPr>
            <a:endParaRPr lang="zh-CN" altLang="en-US" sz="1200">
              <a:latin typeface="Times New Roman" panose="02020603050405020304" pitchFamily="18" charset="0"/>
              <a:ea typeface="黑体" panose="02010609060101010101" pitchFamily="49" charset="-122"/>
            </a:endParaRPr>
          </a:p>
        </p:txBody>
      </p:sp>
      <p:sp>
        <p:nvSpPr>
          <p:cNvPr id="6147" name="日期占位符 2"/>
          <p:cNvSpPr>
            <a:spLocks noGrp="1"/>
          </p:cNvSpPr>
          <p:nvPr>
            <p:ph type="dt" idx="1"/>
          </p:nvPr>
        </p:nvSpPr>
        <p:spPr>
          <a:xfrm>
            <a:off x="3884612" y="0"/>
            <a:ext cx="2971800" cy="457200"/>
          </a:xfrm>
          <a:prstGeom prst="rect">
            <a:avLst/>
          </a:prstGeom>
        </p:spPr>
        <p:txBody>
          <a:bodyPr rtlCol="0">
            <a:noAutofit/>
          </a:bodyPr>
          <a:lstStyle>
            <a:defPPr>
              <a:defRPr lang="zh-CN"/>
            </a:defPPr>
            <a:lvl1pPr marL="0" indent="0" algn="l" defTabSz="914400"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1pPr>
            <a:lvl2pPr marL="742950" indent="-28575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2pPr>
            <a:lvl3pPr marL="11430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3pPr>
            <a:lvl4pPr marL="16002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4pPr>
            <a:lvl5pPr marL="20574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5pPr>
            <a:lvl6pPr marL="2286000" algn="l" defTabSz="914400" rtl="0" eaLnBrk="1" latinLnBrk="0" hangingPunct="1">
              <a:defRPr lang="zh-CN" altLang="en-US" sz="1800" kern="1200">
                <a:solidFill>
                  <a:schemeClr val="tx1"/>
                </a:solidFill>
                <a:latin typeface="+mn-lt"/>
                <a:ea typeface="+mn-ea"/>
                <a:cs typeface="+mn-cs"/>
              </a:defRPr>
            </a:lvl6pPr>
            <a:lvl7pPr marL="2743200" algn="l" defTabSz="914400" rtl="0" eaLnBrk="1" latinLnBrk="0" hangingPunct="1">
              <a:defRPr lang="zh-CN" altLang="en-US" sz="1800" kern="1200">
                <a:solidFill>
                  <a:schemeClr val="tx1"/>
                </a:solidFill>
                <a:latin typeface="+mn-lt"/>
                <a:ea typeface="+mn-ea"/>
                <a:cs typeface="+mn-cs"/>
              </a:defRPr>
            </a:lvl7pPr>
            <a:lvl8pPr marL="3200400" algn="l" defTabSz="914400" rtl="0" eaLnBrk="1" latinLnBrk="0" hangingPunct="1">
              <a:defRPr lang="zh-CN" altLang="en-US" sz="1800" kern="1200">
                <a:solidFill>
                  <a:schemeClr val="tx1"/>
                </a:solidFill>
                <a:latin typeface="+mn-lt"/>
                <a:ea typeface="+mn-ea"/>
                <a:cs typeface="+mn-cs"/>
              </a:defRPr>
            </a:lvl8pPr>
            <a:lvl9pPr marL="3657600" algn="l" defTabSz="914400" rtl="0" eaLnBrk="1" latinLnBrk="0" hangingPunct="1">
              <a:defRPr lang="zh-CN" altLang="en-US" sz="1800" kern="1200">
                <a:solidFill>
                  <a:schemeClr val="tx1"/>
                </a:solidFill>
                <a:latin typeface="+mn-lt"/>
                <a:ea typeface="+mn-ea"/>
                <a:cs typeface="+mn-cs"/>
              </a:defRPr>
            </a:lvl9pPr>
          </a:lstStyle>
          <a:p>
            <a:pPr marL="0" lvl="0" indent="0" algn="r" eaLnBrk="1" hangingPunct="1">
              <a:buFont typeface="Arial"/>
            </a:pPr>
            <a:endParaRPr lang="zh-CN" altLang="en-US" sz="1200">
              <a:latin typeface="Times New Roman" panose="02020603050405020304" pitchFamily="18" charset="0"/>
              <a:ea typeface="黑体" panose="02010609060101010101" pitchFamily="49" charset="-122"/>
            </a:endParaRPr>
          </a:p>
        </p:txBody>
      </p:sp>
      <p:sp>
        <p:nvSpPr>
          <p:cNvPr id="6148"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sp>
      <p:sp>
        <p:nvSpPr>
          <p:cNvPr id="6149" name="备注占位符 4"/>
          <p:cNvSpPr>
            <a:spLocks noGrp="1"/>
          </p:cNvSpPr>
          <p:nvPr>
            <p:ph type="body" sz="quarter" idx="3"/>
          </p:nvPr>
        </p:nvSpPr>
        <p:spPr>
          <a:xfrm>
            <a:off x="685800" y="4343400"/>
            <a:ext cx="5486400" cy="4114800"/>
          </a:xfrm>
          <a:prstGeom prst="rect">
            <a:avLst/>
          </a:prstGeom>
        </p:spPr>
        <p:txBody>
          <a:bodyPr rtlCol="0">
            <a:noAutofit/>
          </a:bodyPr>
          <a:lstStyle>
            <a:lvl1pPr marL="0" indent="0" algn="l" defTabSz="9144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latin typeface="黑体" panose="02010609060101010101" pitchFamily="49" charset="-122"/>
                <a:ea typeface="黑体" panose="02010609060101010101" pitchFamily="49" charset="-122"/>
              </a:defRPr>
            </a:lvl1pPr>
            <a:lvl2pPr marL="457200" indent="0" algn="l" defTabSz="9144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latin typeface="黑体" panose="02010609060101010101" pitchFamily="49" charset="-122"/>
                <a:ea typeface="黑体" panose="02010609060101010101" pitchFamily="49" charset="-122"/>
              </a:defRPr>
            </a:lvl2pPr>
            <a:lvl3pPr marL="914400" indent="0" algn="l" defTabSz="9144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latin typeface="黑体" panose="02010609060101010101" pitchFamily="49" charset="-122"/>
                <a:ea typeface="黑体" panose="02010609060101010101" pitchFamily="49" charset="-122"/>
              </a:defRPr>
            </a:lvl3pPr>
            <a:lvl4pPr marL="1371600" indent="0" algn="l" defTabSz="9144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latin typeface="黑体" panose="02010609060101010101" pitchFamily="49" charset="-122"/>
                <a:ea typeface="黑体" panose="02010609060101010101" pitchFamily="49" charset="-122"/>
              </a:defRPr>
            </a:lvl4pPr>
            <a:lvl5pPr marL="1828800" indent="0" algn="l" defTabSz="9144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latin typeface="黑体" panose="02010609060101010101" pitchFamily="49" charset="-122"/>
                <a:ea typeface="黑体" panose="02010609060101010101" pitchFamily="49" charset="-122"/>
              </a:defRPr>
            </a:lvl5pPr>
          </a:lstStyle>
          <a:p>
            <a:pPr lvl="0"/>
            <a:r>
              <a:t>单击此处编辑母版文本样式</a:t>
            </a:r>
          </a:p>
          <a:p>
            <a:pPr lvl="1"/>
            <a:r>
              <a:t>第二级</a:t>
            </a:r>
          </a:p>
          <a:p>
            <a:pPr lvl="2"/>
            <a:r>
              <a:t>第三级</a:t>
            </a:r>
          </a:p>
          <a:p>
            <a:pPr lvl="3"/>
            <a:r>
              <a:t>第四级</a:t>
            </a:r>
          </a:p>
          <a:p>
            <a:pPr lvl="4"/>
            <a:r>
              <a:t>第五级</a:t>
            </a:r>
          </a:p>
        </p:txBody>
      </p:sp>
      <p:sp>
        <p:nvSpPr>
          <p:cNvPr id="6150" name="页脚占位符 5"/>
          <p:cNvSpPr>
            <a:spLocks noGrp="1"/>
          </p:cNvSpPr>
          <p:nvPr>
            <p:ph type="ftr" sz="quarter" idx="4"/>
          </p:nvPr>
        </p:nvSpPr>
        <p:spPr>
          <a:xfrm>
            <a:off x="0" y="8685212"/>
            <a:ext cx="2971800" cy="457200"/>
          </a:xfrm>
          <a:prstGeom prst="rect">
            <a:avLst/>
          </a:prstGeom>
        </p:spPr>
        <p:txBody>
          <a:bodyPr rtlCol="0" anchor="b" anchorCtr="0">
            <a:noAutofit/>
          </a:bodyPr>
          <a:lstStyle>
            <a:defPPr>
              <a:defRPr lang="zh-CN"/>
            </a:defPPr>
            <a:lvl1pPr marL="0" indent="0" algn="l" defTabSz="914400"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1pPr>
            <a:lvl2pPr marL="742950" indent="-28575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2pPr>
            <a:lvl3pPr marL="11430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3pPr>
            <a:lvl4pPr marL="16002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4pPr>
            <a:lvl5pPr marL="20574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5pPr>
            <a:lvl6pPr marL="2286000" algn="l" defTabSz="914400" rtl="0" eaLnBrk="1" latinLnBrk="0" hangingPunct="1">
              <a:defRPr lang="zh-CN" altLang="en-US" sz="1800" kern="1200">
                <a:solidFill>
                  <a:schemeClr val="tx1"/>
                </a:solidFill>
                <a:latin typeface="+mn-lt"/>
                <a:ea typeface="+mn-ea"/>
                <a:cs typeface="+mn-cs"/>
              </a:defRPr>
            </a:lvl6pPr>
            <a:lvl7pPr marL="2743200" algn="l" defTabSz="914400" rtl="0" eaLnBrk="1" latinLnBrk="0" hangingPunct="1">
              <a:defRPr lang="zh-CN" altLang="en-US" sz="1800" kern="1200">
                <a:solidFill>
                  <a:schemeClr val="tx1"/>
                </a:solidFill>
                <a:latin typeface="+mn-lt"/>
                <a:ea typeface="+mn-ea"/>
                <a:cs typeface="+mn-cs"/>
              </a:defRPr>
            </a:lvl7pPr>
            <a:lvl8pPr marL="3200400" algn="l" defTabSz="914400" rtl="0" eaLnBrk="1" latinLnBrk="0" hangingPunct="1">
              <a:defRPr lang="zh-CN" altLang="en-US" sz="1800" kern="1200">
                <a:solidFill>
                  <a:schemeClr val="tx1"/>
                </a:solidFill>
                <a:latin typeface="+mn-lt"/>
                <a:ea typeface="+mn-ea"/>
                <a:cs typeface="+mn-cs"/>
              </a:defRPr>
            </a:lvl8pPr>
            <a:lvl9pPr marL="3657600" algn="l" defTabSz="914400" rtl="0" eaLnBrk="1" latinLnBrk="0" hangingPunct="1">
              <a:defRPr lang="zh-CN" altLang="en-US" sz="1800" kern="1200">
                <a:solidFill>
                  <a:schemeClr val="tx1"/>
                </a:solidFill>
                <a:latin typeface="+mn-lt"/>
                <a:ea typeface="+mn-ea"/>
                <a:cs typeface="+mn-cs"/>
              </a:defRPr>
            </a:lvl9pPr>
          </a:lstStyle>
          <a:p>
            <a:pPr marL="0" lvl="0" indent="0" eaLnBrk="1" hangingPunct="1">
              <a:buFont typeface="Arial"/>
            </a:pPr>
            <a:endParaRPr lang="zh-CN" altLang="en-US" sz="1200">
              <a:latin typeface="Times New Roman" panose="02020603050405020304" pitchFamily="18" charset="0"/>
              <a:ea typeface="黑体" panose="02010609060101010101" pitchFamily="49" charset="-122"/>
            </a:endParaRPr>
          </a:p>
        </p:txBody>
      </p:sp>
      <p:sp>
        <p:nvSpPr>
          <p:cNvPr id="6151" name="灯片编号占位符 6"/>
          <p:cNvSpPr>
            <a:spLocks noGrp="1"/>
          </p:cNvSpPr>
          <p:nvPr>
            <p:ph type="sldNum" sz="quarter" idx="5"/>
          </p:nvPr>
        </p:nvSpPr>
        <p:spPr>
          <a:xfrm>
            <a:off x="3884612" y="8685212"/>
            <a:ext cx="2971800" cy="457200"/>
          </a:xfrm>
          <a:prstGeom prst="rect">
            <a:avLst/>
          </a:prstGeom>
        </p:spPr>
        <p:txBody>
          <a:bodyPr numCol="1" anchor="b" anchorCtr="0" compatLnSpc="1">
            <a:noAutofit/>
          </a:bodyPr>
          <a:lstStyle>
            <a:defPPr>
              <a:defRPr lang="zh-CN"/>
            </a:defPPr>
            <a:lvl1pPr marL="0" indent="0" algn="l" defTabSz="914400"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1pPr>
            <a:lvl2pPr marL="742950" indent="-28575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2pPr>
            <a:lvl3pPr marL="11430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3pPr>
            <a:lvl4pPr marL="16002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4pPr>
            <a:lvl5pPr marL="20574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5pPr>
            <a:lvl6pPr marL="2286000" algn="l" defTabSz="914400" rtl="0" eaLnBrk="1" latinLnBrk="0" hangingPunct="1">
              <a:defRPr lang="zh-CN" altLang="en-US" sz="1800" kern="1200">
                <a:solidFill>
                  <a:schemeClr val="tx1"/>
                </a:solidFill>
                <a:latin typeface="+mn-lt"/>
                <a:ea typeface="+mn-ea"/>
                <a:cs typeface="+mn-cs"/>
              </a:defRPr>
            </a:lvl6pPr>
            <a:lvl7pPr marL="2743200" algn="l" defTabSz="914400" rtl="0" eaLnBrk="1" latinLnBrk="0" hangingPunct="1">
              <a:defRPr lang="zh-CN" altLang="en-US" sz="1800" kern="1200">
                <a:solidFill>
                  <a:schemeClr val="tx1"/>
                </a:solidFill>
                <a:latin typeface="+mn-lt"/>
                <a:ea typeface="+mn-ea"/>
                <a:cs typeface="+mn-cs"/>
              </a:defRPr>
            </a:lvl7pPr>
            <a:lvl8pPr marL="3200400" algn="l" defTabSz="914400" rtl="0" eaLnBrk="1" latinLnBrk="0" hangingPunct="1">
              <a:defRPr lang="zh-CN" altLang="en-US" sz="1800" kern="1200">
                <a:solidFill>
                  <a:schemeClr val="tx1"/>
                </a:solidFill>
                <a:latin typeface="+mn-lt"/>
                <a:ea typeface="+mn-ea"/>
                <a:cs typeface="+mn-cs"/>
              </a:defRPr>
            </a:lvl8pPr>
            <a:lvl9pPr marL="3657600" algn="l" defTabSz="914400" rtl="0" eaLnBrk="1" latinLnBrk="0" hangingPunct="1">
              <a:defRPr lang="zh-CN" altLang="en-US" sz="1800" kern="1200">
                <a:solidFill>
                  <a:schemeClr val="tx1"/>
                </a:solidFill>
                <a:latin typeface="+mn-lt"/>
                <a:ea typeface="+mn-ea"/>
                <a:cs typeface="+mn-cs"/>
              </a:defRPr>
            </a:lvl9pPr>
          </a:lstStyle>
          <a:p>
            <a:pPr marL="0" lvl="0" indent="0" algn="r" eaLnBrk="1" hangingPunct="1">
              <a:buFont typeface="Arial"/>
              <a:buChar char="•"/>
            </a:pPr>
            <a:fld id="{C4BBD268-8457-4BA8-BA25-7DA6A6436489}" type="slidenum">
              <a:rPr lang="en-US" altLang="en-US" sz="1200">
                <a:latin typeface="Times New Roman" panose="02020603050405020304" pitchFamily="18" charset="0"/>
                <a:ea typeface="黑体" panose="02010609060101010101" pitchFamily="49" charset="-122"/>
              </a:rPr>
              <a:t/>
            </a:fld>
            <a:endParaRPr lang="en-US" altLang="en-US" sz="1200">
              <a:latin typeface="Times New Roman" panose="02020603050405020304" pitchFamily="18" charset="0"/>
              <a:ea typeface="黑体" panose="02010609060101010101" pitchFamily="49" charset="-122"/>
            </a:endParaRPr>
          </a:p>
        </p:txBody>
      </p:sp>
    </p:spTree>
  </p:cSld>
  <p:clrMap bg1="lt1" tx1="dk1" bg2="lt2" tx2="dk2" accent1="accent1" accent2="accent2" accent3="accent3" accent4="accent4" accent5="accent5" accent6="accent6" hlink="hlink" folHlink="folHlink"/>
  <p:notesStyle/>
</p:notesMaster>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1_标题和内容">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xfrm>
      </p:grpSpPr>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blipFill rotWithShape="0">
          <a:blip r:embed="rId3"/>
          <a:stretch>
            <a:fillRect/>
          </a:stretch>
        </a:blipFill>
        <a:effectLst/>
      </p:bgPr>
    </p:bg>
    <p:spTree>
      <p:nvGrpSpPr>
        <p:cNvPr id="1" name=""/>
        <p:cNvGrpSpPr/>
        <p:nvPr/>
      </p:nvGrpSpPr>
      <p:grpSpPr/>
      <p:pic>
        <p:nvPicPr>
          <p:cNvPr id="2" name="图片 1"/>
          <p:cNvPicPr>
            <a:picLocks noChangeAspect="1"/>
          </p:cNvPicPr>
          <p:nvPr userDrawn="1"/>
        </p:nvPicPr>
        <p:blipFill>
          <a:blip r:embed="rId2"/>
          <a:stretch>
            <a:fillRect/>
          </a:stretch>
        </p:blipFill>
        <p:spPr>
          <a:xfrm>
            <a:off x="0" y="-20320"/>
            <a:ext cx="9105900" cy="514413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Lst>
  <p:transition/>
  <p:timing/>
  <p:txStyles>
    <p:titleStyle>
      <a:lvl1pPr marL="0" indent="0" algn="ctr" defTabSz="914400" rtl="0" eaLnBrk="0" fontAlgn="base" hangingPunct="0">
        <a:lnSpc>
          <a:spcPct val="100000"/>
        </a:lnSpc>
        <a:spcBef>
          <a:spcPct val="0"/>
        </a:spcBef>
        <a:spcAft>
          <a:spcPct val="0"/>
        </a:spcAft>
        <a:buClrTx/>
        <a:buSzTx/>
        <a:buFontTx/>
        <a:buNone/>
        <a:defRPr kumimoji="0" sz="4400" b="0" i="0" u="none" baseline="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2pPr>
      <a:lvl3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3pPr>
      <a:lvl4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4pPr>
      <a:lvl5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defTabSz="914400" rtl="0" eaLnBrk="0" fontAlgn="base" hangingPunct="0">
        <a:lnSpc>
          <a:spcPct val="100000"/>
        </a:lnSpc>
        <a:spcBef>
          <a:spcPct val="20000"/>
        </a:spcBef>
        <a:spcAft>
          <a:spcPct val="0"/>
        </a:spcAft>
        <a:buClrTx/>
        <a:buSzTx/>
        <a:buFontTx/>
        <a:buChar char="•"/>
        <a:defRPr kumimoji="0" sz="3200" b="0" i="0" u="none"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sz="2800" b="0" i="0" u="none" baseline="0">
          <a:solidFill>
            <a:schemeClr val="tx1"/>
          </a:solidFill>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kumimoji="0" sz="2400" b="0" i="0" u="none" baseline="0">
          <a:solidFill>
            <a:schemeClr val="tx1"/>
          </a:solidFill>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kumimoji="0" sz="2000" b="0" i="0" u="none" baseline="0">
          <a:solidFill>
            <a:schemeClr val="tx1"/>
          </a:solidFill>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kumimoji="0" sz="2000" b="0" i="0" u="none" baseline="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zh-CN"/>
      </a:defPPr>
      <a:lvl1pPr marL="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xml" /><Relationship Id="rId3" Type="http://schemas.openxmlformats.org/officeDocument/2006/relationships/tags" Target="../tags/tag4.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6.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7.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8.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9.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0.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 Id="rId3" Type="http://schemas.openxmlformats.org/officeDocument/2006/relationships/tags" Target="../tags/tag11.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 Id="rId3" Type="http://schemas.openxmlformats.org/officeDocument/2006/relationships/tags" Target="../tags/tag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png" /><Relationship Id="rId3" Type="http://schemas.openxmlformats.org/officeDocument/2006/relationships/tags" Target="../tags/tag13.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png" /><Relationship Id="rId3" Type="http://schemas.openxmlformats.org/officeDocument/2006/relationships/tags" Target="../tags/tag14.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png" /><Relationship Id="rId3" Type="http://schemas.openxmlformats.org/officeDocument/2006/relationships/tags" Target="../tags/tag15.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png" /><Relationship Id="rId3" Type="http://schemas.openxmlformats.org/officeDocument/2006/relationships/tags" Target="../tags/tag16.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png" /><Relationship Id="rId3" Type="http://schemas.openxmlformats.org/officeDocument/2006/relationships/tags" Target="../tags/tag17.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8.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png" /><Relationship Id="rId3" Type="http://schemas.openxmlformats.org/officeDocument/2006/relationships/tags" Target="../tags/tag19.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png" /><Relationship Id="rId3" Type="http://schemas.openxmlformats.org/officeDocument/2006/relationships/tags" Target="../tags/tag20.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9.png" /><Relationship Id="rId3" Type="http://schemas.openxmlformats.org/officeDocument/2006/relationships/tags" Target="../tags/tag21.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2.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png" /><Relationship Id="rId3" Type="http://schemas.openxmlformats.org/officeDocument/2006/relationships/tags" Target="../tags/tag23.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4.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1.png" /><Relationship Id="rId3" Type="http://schemas.openxmlformats.org/officeDocument/2006/relationships/tags" Target="../tags/tag25.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2.png" /><Relationship Id="rId3" Type="http://schemas.openxmlformats.org/officeDocument/2006/relationships/tags" Target="../tags/tag26.xm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圆角矩形 2"/>
          <p:cNvSpPr/>
          <p:nvPr/>
        </p:nvSpPr>
        <p:spPr>
          <a:xfrm>
            <a:off x="1817846" y="2169319"/>
            <a:ext cx="524827" cy="452914"/>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1800"/>
              <a:t>01</a:t>
            </a:r>
          </a:p>
        </p:txBody>
      </p:sp>
      <p:sp>
        <p:nvSpPr>
          <p:cNvPr id="4" name="文本框 3"/>
          <p:cNvSpPr txBox="1"/>
          <p:nvPr/>
        </p:nvSpPr>
        <p:spPr>
          <a:xfrm>
            <a:off x="2622233" y="2172176"/>
            <a:ext cx="2861310" cy="483870"/>
          </a:xfrm>
          <a:prstGeom prst="rect">
            <a:avLst/>
          </a:prstGeom>
          <a:noFill/>
        </p:spPr>
        <p:txBody>
          <a:bodyPr wrap="square" rtlCol="0">
            <a:spAutoFit/>
          </a:bodyPr>
          <a:lstStyle>
            <a:defPPr algn="l" rtl="0" eaLnBrk="1" hangingPunct="0">
              <a:defRPr kumimoji="0" lang="zh-CN"/>
            </a:defPPr>
          </a:lstStyle>
          <a:p>
            <a:r>
              <a:rPr lang="zh-CN" altLang="en-US" sz="2700"/>
              <a:t>考点解读</a:t>
            </a:r>
          </a:p>
        </p:txBody>
      </p:sp>
      <p:sp>
        <p:nvSpPr>
          <p:cNvPr id="5" name="圆角矩形 4"/>
          <p:cNvSpPr/>
          <p:nvPr/>
        </p:nvSpPr>
        <p:spPr>
          <a:xfrm>
            <a:off x="1817846" y="2761774"/>
            <a:ext cx="524827" cy="452914"/>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1800"/>
              <a:t>02</a:t>
            </a:r>
          </a:p>
        </p:txBody>
      </p:sp>
      <p:sp>
        <p:nvSpPr>
          <p:cNvPr id="6" name="圆角矩形 5"/>
          <p:cNvSpPr/>
          <p:nvPr/>
        </p:nvSpPr>
        <p:spPr>
          <a:xfrm>
            <a:off x="1817846" y="3417094"/>
            <a:ext cx="524827" cy="452914"/>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1800"/>
              <a:t>03</a:t>
            </a:r>
          </a:p>
        </p:txBody>
      </p:sp>
      <p:sp>
        <p:nvSpPr>
          <p:cNvPr id="7" name="圆角矩形 6"/>
          <p:cNvSpPr/>
          <p:nvPr/>
        </p:nvSpPr>
        <p:spPr>
          <a:xfrm>
            <a:off x="1817846" y="4143851"/>
            <a:ext cx="524827" cy="452914"/>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1800"/>
              <a:t>04</a:t>
            </a:r>
          </a:p>
        </p:txBody>
      </p:sp>
      <p:sp>
        <p:nvSpPr>
          <p:cNvPr id="9" name="文本框 8"/>
          <p:cNvSpPr txBox="1"/>
          <p:nvPr/>
        </p:nvSpPr>
        <p:spPr>
          <a:xfrm>
            <a:off x="2572226" y="2761774"/>
            <a:ext cx="2861310" cy="483870"/>
          </a:xfrm>
          <a:prstGeom prst="rect">
            <a:avLst/>
          </a:prstGeom>
          <a:noFill/>
        </p:spPr>
        <p:txBody>
          <a:bodyPr wrap="square" rtlCol="0">
            <a:spAutoFit/>
          </a:bodyPr>
          <a:lstStyle>
            <a:defPPr algn="l" rtl="0" eaLnBrk="1" hangingPunct="0">
              <a:defRPr kumimoji="0" lang="zh-CN"/>
            </a:defPPr>
          </a:lstStyle>
          <a:p>
            <a:r>
              <a:rPr lang="zh-CN" altLang="en-US" sz="2700"/>
              <a:t>考点梳理</a:t>
            </a:r>
          </a:p>
        </p:txBody>
      </p:sp>
      <p:sp>
        <p:nvSpPr>
          <p:cNvPr id="10" name="文本框 9"/>
          <p:cNvSpPr txBox="1"/>
          <p:nvPr/>
        </p:nvSpPr>
        <p:spPr>
          <a:xfrm>
            <a:off x="2572226" y="3386138"/>
            <a:ext cx="2861310" cy="483870"/>
          </a:xfrm>
          <a:prstGeom prst="rect">
            <a:avLst/>
          </a:prstGeom>
          <a:noFill/>
        </p:spPr>
        <p:txBody>
          <a:bodyPr wrap="square" rtlCol="0">
            <a:spAutoFit/>
          </a:bodyPr>
          <a:lstStyle>
            <a:defPPr algn="l" rtl="0" eaLnBrk="1" hangingPunct="0">
              <a:defRPr kumimoji="0" lang="zh-CN"/>
            </a:defPPr>
          </a:lstStyle>
          <a:p>
            <a:r>
              <a:rPr lang="zh-CN" altLang="en-US" sz="2700"/>
              <a:t>真题剖析</a:t>
            </a:r>
          </a:p>
        </p:txBody>
      </p:sp>
      <p:sp>
        <p:nvSpPr>
          <p:cNvPr id="12" name="文本框 11"/>
          <p:cNvSpPr txBox="1"/>
          <p:nvPr/>
        </p:nvSpPr>
        <p:spPr>
          <a:xfrm>
            <a:off x="2622233" y="4112895"/>
            <a:ext cx="2861310" cy="483870"/>
          </a:xfrm>
          <a:prstGeom prst="rect">
            <a:avLst/>
          </a:prstGeom>
          <a:noFill/>
        </p:spPr>
        <p:txBody>
          <a:bodyPr wrap="square" rtlCol="0">
            <a:spAutoFit/>
          </a:bodyPr>
          <a:lstStyle>
            <a:defPPr algn="l" rtl="0" eaLnBrk="1" hangingPunct="0">
              <a:defRPr kumimoji="0" lang="zh-CN"/>
            </a:defPPr>
          </a:lstStyle>
          <a:p>
            <a:r>
              <a:rPr lang="zh-CN" altLang="en-US" sz="2700"/>
              <a:t>实战提分</a:t>
            </a:r>
          </a:p>
        </p:txBody>
      </p:sp>
      <p:sp>
        <p:nvSpPr>
          <p:cNvPr id="11" name="矩形 10"/>
          <p:cNvSpPr/>
          <p:nvPr/>
        </p:nvSpPr>
        <p:spPr>
          <a:xfrm>
            <a:off x="705326" y="793909"/>
            <a:ext cx="5963602" cy="110061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zh-CN" altLang="en-US" sz="3000" b="1">
                <a:solidFill>
                  <a:schemeClr val="tx1">
                    <a:lumMod val="95000"/>
                    <a:lumOff val="5000"/>
                  </a:schemeClr>
                </a:solidFill>
                <a:latin typeface="华文仿宋" panose="02010600040101010101" charset="-122"/>
                <a:ea typeface="华文仿宋" panose="02010600040101010101" charset="-122"/>
                <a:cs typeface="华文仿宋" panose="02010600040101010101" charset="-122"/>
              </a:rPr>
              <a:t> </a:t>
            </a:r>
            <a:r>
              <a:rPr lang="zh-CN" altLang="en-US" sz="4050" b="1">
                <a:solidFill>
                  <a:schemeClr val="tx1">
                    <a:lumMod val="95000"/>
                    <a:lumOff val="5000"/>
                  </a:schemeClr>
                </a:solidFill>
                <a:latin typeface="华文仿宋" panose="02010600040101010101" charset="-122"/>
                <a:ea typeface="华文仿宋" panose="02010600040101010101" charset="-122"/>
                <a:cs typeface="华文仿宋" panose="02010600040101010101" charset="-122"/>
                <a:sym typeface="+mn-ea"/>
              </a:rPr>
              <a:t>第六章   北方地区</a:t>
            </a:r>
            <a:endParaRPr lang="zh-CN" altLang="en-US" sz="4050" b="1" noProof="0">
              <a:ln>
                <a:noFill/>
              </a:ln>
              <a:solidFill>
                <a:schemeClr val="tx1"/>
              </a:solidFill>
              <a:effectLst/>
              <a:uLnTx/>
              <a:uFillTx/>
              <a:latin typeface="华文仿宋" panose="02010600040101010101" charset="-122"/>
              <a:ea typeface="华文仿宋" panose="02010600040101010101" charset="-122"/>
              <a:cs typeface="华文仿宋" panose="02010600040101010101" charset="-122"/>
              <a:sym typeface="+mn-ea"/>
            </a:endParaRPr>
          </a:p>
        </p:txBody>
      </p:sp>
      <p:sp>
        <p:nvSpPr>
          <p:cNvPr id="2" name="矩形 1"/>
          <p:cNvSpPr/>
          <p:nvPr/>
        </p:nvSpPr>
        <p:spPr>
          <a:xfrm>
            <a:off x="2502694" y="2164080"/>
            <a:ext cx="2415064" cy="500062"/>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2400" b="1">
              <a:solidFill>
                <a:schemeClr val="tx1"/>
              </a:solidFill>
            </a:endParaRPr>
          </a:p>
        </p:txBody>
      </p:sp>
      <p:sp>
        <p:nvSpPr>
          <p:cNvPr id="8" name="矩形 7"/>
          <p:cNvSpPr/>
          <p:nvPr/>
        </p:nvSpPr>
        <p:spPr>
          <a:xfrm>
            <a:off x="2502694" y="2762250"/>
            <a:ext cx="2415064" cy="500062"/>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2400" b="1">
              <a:solidFill>
                <a:schemeClr val="tx1"/>
              </a:solidFill>
            </a:endParaRPr>
          </a:p>
        </p:txBody>
      </p:sp>
      <p:sp>
        <p:nvSpPr>
          <p:cNvPr id="13" name="矩形 12"/>
          <p:cNvSpPr/>
          <p:nvPr/>
        </p:nvSpPr>
        <p:spPr>
          <a:xfrm>
            <a:off x="2502694" y="3437572"/>
            <a:ext cx="2415064" cy="500062"/>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2400" b="1">
              <a:solidFill>
                <a:schemeClr val="tx1"/>
              </a:solidFill>
            </a:endParaRPr>
          </a:p>
        </p:txBody>
      </p:sp>
      <p:sp>
        <p:nvSpPr>
          <p:cNvPr id="14" name="矩形 13"/>
          <p:cNvSpPr/>
          <p:nvPr/>
        </p:nvSpPr>
        <p:spPr>
          <a:xfrm>
            <a:off x="2502694" y="4112895"/>
            <a:ext cx="2415064" cy="500062"/>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2400" b="1">
              <a:solidFill>
                <a:schemeClr val="tx1"/>
              </a:solidFill>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sz="3200">
                <a:solidFill>
                  <a:srgbClr val="EAD900">
                    <a:lumMod val="75000"/>
                  </a:srgbClr>
                </a:solidFill>
                <a:cs typeface="+mn-ea"/>
                <a:sym typeface="+mn-ea"/>
              </a:rPr>
              <a:t>01</a:t>
            </a:r>
            <a:endParaRPr lang="en-US" altLang="zh-CN" sz="3200">
              <a:solidFill>
                <a:srgbClr val="FFBA55"/>
              </a:solidFill>
              <a:cs typeface="+mn-ea"/>
              <a:sym typeface="+mn-ea"/>
            </a:endParaRPr>
          </a:p>
        </p:txBody>
      </p:sp>
      <p:sp>
        <p:nvSpPr>
          <p:cNvPr id="3" name="标题 2"/>
          <p:cNvSpPr>
            <a:spLocks noGrp="1"/>
          </p:cNvSpPr>
          <p:nvPr/>
        </p:nvSpPr>
        <p:spPr>
          <a:xfrm>
            <a:off x="737712" y="2933947"/>
            <a:ext cx="7886700" cy="1043677"/>
          </a:xfrm>
          <a:prstGeom prst="rect">
            <a:avLst/>
          </a:prstGeom>
        </p:spPr>
        <p:txBody>
          <a:bodyPr vert="horz" lIns="68580" tIns="34290" rIns="68580" bIns="34290" rtlCol="0" anchor="ctr">
            <a:normAutofit/>
          </a:bodyPr>
          <a:lstStyle>
            <a:defPPr algn="l" rtl="0" eaLnBrk="1" hangingPunct="0">
              <a:defRPr kumimoji="0" lang="zh-CN"/>
            </a:defPPr>
            <a:lvl1pPr marL="0" indent="0" algn="ctr" defTabSz="685800" rtl="0" eaLnBrk="1" fontAlgn="auto" latinLnBrk="0" hangingPunct="1">
              <a:lnSpc>
                <a:spcPct val="90000"/>
              </a:lnSpc>
              <a:spcBef>
                <a:spcPct val="0"/>
              </a:spcBef>
              <a:spcAft>
                <a:spcPct val="0"/>
              </a:spcAft>
              <a:buClrTx/>
              <a:buSzTx/>
              <a:buFontTx/>
              <a:buNone/>
              <a:defRPr kumimoji="0" sz="3300" b="0" i="0" u="none" kern="1200" baseline="0">
                <a:solidFill>
                  <a:schemeClr val="tx1"/>
                </a:solidFill>
                <a:latin typeface="+mj-lt"/>
                <a:ea typeface="+mj-ea"/>
                <a:cs typeface="+mj-cs"/>
              </a:defRPr>
            </a:lvl1pPr>
          </a:lstStyle>
          <a:p>
            <a:r>
              <a:rPr lang="zh-CN" altLang="en-US" sz="3300"/>
              <a:t>考点解读</a:t>
            </a:r>
          </a:p>
        </p:txBody>
      </p:sp>
    </p:spTree>
    <p:custDataLst>
      <p:tags r:id="rId2"/>
    </p:custDataLst>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aphicFrame>
        <p:nvGraphicFramePr>
          <p:cNvPr id="4" name="表格 3"/>
          <p:cNvGraphicFramePr>
            <a:graphicFrameLocks noGrp="1"/>
          </p:cNvGraphicFramePr>
          <p:nvPr>
            <p:custDataLst>
              <p:tags r:id="rId2"/>
            </p:custDataLst>
          </p:nvPr>
        </p:nvGraphicFramePr>
        <p:xfrm>
          <a:off x="220504" y="674846"/>
          <a:ext cx="8881110" cy="3755231"/>
        </p:xfrm>
        <a:graphic>
          <a:graphicData uri="http://schemas.openxmlformats.org/drawingml/2006/table">
            <a:tbl>
              <a:tblPr firstRow="1" bandRow="1">
                <a:tableStyleId>{5C22544A-7EE6-4342-B048-85BDC9FD1C3A}</a:tableStyleId>
              </a:tblPr>
              <a:tblGrid>
                <a:gridCol w="1263491"/>
                <a:gridCol w="6165532"/>
                <a:gridCol w="1452086"/>
              </a:tblGrid>
              <a:tr h="463391">
                <a:tc>
                  <a:txBody>
                    <a:bodyPr/>
                    <a:lstStyle/>
                    <a:p>
                      <a:pPr algn="ctr">
                        <a:lnSpc>
                          <a:spcPct val="120000"/>
                        </a:lnSpc>
                        <a:buNone/>
                      </a:pPr>
                      <a:r>
                        <a:rPr lang="zh-CN" altLang="en-US" sz="2100" b="0">
                          <a:latin typeface="微软雅黑" panose="020b0503020204020204" pitchFamily="34" charset="-122"/>
                          <a:ea typeface="微软雅黑" panose="020b0503020204020204" pitchFamily="34" charset="-122"/>
                        </a:rPr>
                        <a:t>主要考点</a:t>
                      </a:r>
                    </a:p>
                  </a:txBody>
                  <a:tcPr marL="68580" marR="68580" marT="34290" marB="34290"/>
                </a:tc>
                <a:tc>
                  <a:txBody>
                    <a:bodyPr/>
                    <a:lstStyle/>
                    <a:p>
                      <a:pPr algn="ctr">
                        <a:lnSpc>
                          <a:spcPct val="120000"/>
                        </a:lnSpc>
                        <a:buNone/>
                      </a:pPr>
                      <a:r>
                        <a:rPr lang="en-US" altLang="zh-CN" sz="2100" b="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2100" b="0">
                          <a:latin typeface="微软雅黑" panose="020b0503020204020204" pitchFamily="34" charset="-122"/>
                          <a:ea typeface="微软雅黑" panose="020b0503020204020204" pitchFamily="34" charset="-122"/>
                          <a:cs typeface="微软雅黑" panose="020b0503020204020204" pitchFamily="34" charset="-122"/>
                        </a:rPr>
                        <a:t>内容解读</a:t>
                      </a:r>
                    </a:p>
                  </a:txBody>
                  <a:tcPr marL="68580" marR="68580" marT="34290" marB="34290"/>
                </a:tc>
                <a:tc>
                  <a:txBody>
                    <a:bodyPr/>
                    <a:lstStyle/>
                    <a:p>
                      <a:pPr algn="ctr">
                        <a:lnSpc>
                          <a:spcPct val="120000"/>
                        </a:lnSpc>
                        <a:buNone/>
                      </a:pPr>
                      <a:r>
                        <a:rPr lang="zh-CN" altLang="en-US" sz="2100" b="0">
                          <a:latin typeface="微软雅黑" panose="020b0503020204020204" pitchFamily="34" charset="-122"/>
                          <a:ea typeface="微软雅黑" panose="020b0503020204020204" pitchFamily="34" charset="-122"/>
                        </a:rPr>
                        <a:t>考查频率</a:t>
                      </a:r>
                    </a:p>
                  </a:txBody>
                  <a:tcPr marL="68580" marR="68580" marT="34290" marB="34290"/>
                </a:tc>
              </a:tr>
              <a:tr h="348139">
                <a:tc>
                  <a:txBody>
                    <a:bodyPr/>
                    <a:lstStyle/>
                    <a:p>
                      <a:pPr algn="ctr">
                        <a:buNone/>
                      </a:pPr>
                      <a:r>
                        <a:rPr lang="zh-CN" altLang="en-US" sz="1800" b="1">
                          <a:latin typeface="宋体" panose="02010600030101010101" pitchFamily="2" charset="-122"/>
                          <a:ea typeface="宋体" panose="02010600030101010101" pitchFamily="2" charset="-122"/>
                          <a:sym typeface="+mn-ea"/>
                        </a:rPr>
                        <a:t>自然特征</a:t>
                      </a:r>
                    </a:p>
                    <a:p>
                      <a:pPr algn="ctr">
                        <a:buNone/>
                      </a:pPr>
                      <a:r>
                        <a:rPr lang="zh-CN" altLang="en-US" sz="1800" b="1">
                          <a:latin typeface="宋体" panose="02010600030101010101" pitchFamily="2" charset="-122"/>
                          <a:ea typeface="宋体" panose="02010600030101010101" pitchFamily="2" charset="-122"/>
                          <a:sym typeface="+mn-ea"/>
                        </a:rPr>
                        <a:t>与农业</a:t>
                      </a:r>
                    </a:p>
                  </a:txBody>
                  <a:tcPr marL="68580" marR="68580" marT="34290" marB="34290"/>
                </a:tc>
                <a:tc>
                  <a:txBody>
                    <a:bodyPr/>
                    <a:lstStyle/>
                    <a:p>
                      <a:pPr algn="l">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（1）运用地理图表和资料理解北方地区自然环境的特征</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gn="l">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（2）分析归纳北方地区自然环境对当地人文地理的影响</a:t>
                      </a:r>
                    </a:p>
                  </a:txBody>
                  <a:tcPr marL="68580" marR="68580" marT="34290" marB="34290"/>
                </a:tc>
                <a:tc>
                  <a:txBody>
                    <a:bodyPr/>
                    <a:lstStyle/>
                    <a:p>
                      <a:pPr algn="l">
                        <a:lnSpc>
                          <a:spcPct val="160000"/>
                        </a:lnSpc>
                        <a:buNone/>
                      </a:pPr>
                      <a:r>
                        <a:rPr lang="zh-CN" altLang="en-US" sz="1800" b="1">
                          <a:latin typeface="宋体" panose="02010600030101010101" pitchFamily="2" charset="-122"/>
                          <a:ea typeface="宋体" panose="02010600030101010101" pitchFamily="2" charset="-122"/>
                          <a:sym typeface="+mn-ea"/>
                        </a:rPr>
                        <a:t>●●●●●</a:t>
                      </a:r>
                    </a:p>
                  </a:txBody>
                  <a:tcPr marL="68580" marR="68580" marT="34290" marB="34290"/>
                </a:tc>
              </a:tr>
              <a:tr h="392430">
                <a:tc>
                  <a:txBody>
                    <a:bodyPr/>
                    <a:lstStyle/>
                    <a:p>
                      <a:pPr algn="ctr">
                        <a:buNone/>
                      </a:pPr>
                      <a:r>
                        <a:rPr lang="zh-CN" altLang="en-US" sz="1800" b="1">
                          <a:latin typeface="宋体" panose="02010600030101010101" pitchFamily="2" charset="-122"/>
                          <a:ea typeface="宋体" panose="02010600030101010101" pitchFamily="2" charset="-122"/>
                          <a:sym typeface="+mn-ea"/>
                        </a:rPr>
                        <a:t>东北三省</a:t>
                      </a:r>
                    </a:p>
                  </a:txBody>
                  <a:tcPr marL="68580" marR="68580" marT="34290" marB="34290"/>
                </a:tc>
                <a:tc>
                  <a:txBody>
                    <a:bodyPr/>
                    <a:lstStyle/>
                    <a:p>
                      <a:pPr algn="l">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（1）运用资料了解东北三省的自然环境对农业生产的影响</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gn="l">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（2）分析总结东北三省的工业特征及发展</a:t>
                      </a:r>
                    </a:p>
                  </a:txBody>
                  <a:tcPr marL="68580" marR="68580" marT="34290" marB="34290"/>
                </a:tc>
                <a:tc>
                  <a:txBody>
                    <a:bodyPr/>
                    <a:lstStyle/>
                    <a:p>
                      <a:pPr algn="l">
                        <a:lnSpc>
                          <a:spcPct val="160000"/>
                        </a:lnSpc>
                        <a:buNone/>
                      </a:pPr>
                      <a:r>
                        <a:rPr lang="zh-CN" altLang="en-US" sz="1800" b="1">
                          <a:latin typeface="宋体" panose="02010600030101010101" pitchFamily="2" charset="-122"/>
                          <a:ea typeface="宋体" panose="02010600030101010101" pitchFamily="2" charset="-122"/>
                          <a:sym typeface="+mn-ea"/>
                        </a:rPr>
                        <a:t>●●●●</a:t>
                      </a:r>
                    </a:p>
                  </a:txBody>
                  <a:tcPr marL="68580" marR="68580" marT="34290" marB="34290"/>
                </a:tc>
              </a:tr>
              <a:tr h="626269">
                <a:tc>
                  <a:txBody>
                    <a:bodyPr/>
                    <a:lstStyle/>
                    <a:p>
                      <a:pPr algn="ctr">
                        <a:lnSpc>
                          <a:spcPct val="130000"/>
                        </a:lnSpc>
                        <a:buNone/>
                      </a:pPr>
                      <a:r>
                        <a:rPr lang="zh-CN" altLang="en-US" sz="1800" b="1">
                          <a:latin typeface="宋体" panose="02010600030101010101" pitchFamily="2" charset="-122"/>
                          <a:ea typeface="宋体" panose="02010600030101010101" pitchFamily="2" charset="-122"/>
                          <a:sym typeface="+mn-ea"/>
                        </a:rPr>
                        <a:t>黄土高原</a:t>
                      </a:r>
                    </a:p>
                  </a:txBody>
                  <a:tcPr marL="68580" marR="68580" marT="34290" marB="34290"/>
                </a:tc>
                <a:tc>
                  <a:txBody>
                    <a:bodyPr/>
                    <a:lstStyle/>
                    <a:p>
                      <a:pPr algn="l">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（1）根据资料，分析黄土高原存在的自然灾害与环境问题，了解黄土高原环境保护与资源开发利用的成功经验</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gn="l">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（2）以黄土高原为例，说明区域发展对人们生活方式和生活质量的影响</a:t>
                      </a:r>
                    </a:p>
                  </a:txBody>
                  <a:tcPr marL="68580" marR="68580" marT="34290" marB="34290"/>
                </a:tc>
                <a:tc>
                  <a:txBody>
                    <a:bodyPr/>
                    <a:lstStyle/>
                    <a:p>
                      <a:pPr algn="l">
                        <a:lnSpc>
                          <a:spcPct val="160000"/>
                        </a:lnSpc>
                        <a:buNone/>
                      </a:pPr>
                      <a:r>
                        <a:rPr lang="zh-CN" altLang="en-US" sz="1800" b="1">
                          <a:latin typeface="宋体" panose="02010600030101010101" pitchFamily="2" charset="-122"/>
                          <a:ea typeface="宋体" panose="02010600030101010101" pitchFamily="2" charset="-122"/>
                          <a:sym typeface="+mn-ea"/>
                        </a:rPr>
                        <a:t>●●●●</a:t>
                      </a:r>
                    </a:p>
                  </a:txBody>
                  <a:tcPr marL="68580" marR="68580" marT="34290" marB="34290"/>
                </a:tc>
              </a:tr>
              <a:tr h="626269">
                <a:tc>
                  <a:txBody>
                    <a:bodyPr/>
                    <a:lstStyle/>
                    <a:p>
                      <a:pPr algn="ctr">
                        <a:buNone/>
                      </a:pPr>
                      <a:r>
                        <a:rPr lang="zh-CN" altLang="en-US" sz="1800" b="1">
                          <a:latin typeface="宋体" panose="02010600030101010101" pitchFamily="2" charset="-122"/>
                          <a:ea typeface="宋体" panose="02010600030101010101" pitchFamily="2" charset="-122"/>
                          <a:sym typeface="+mn-ea"/>
                        </a:rPr>
                        <a:t>北京</a:t>
                      </a:r>
                    </a:p>
                  </a:txBody>
                  <a:tcPr marL="68580" marR="68580" marT="34290" marB="34290"/>
                </a:tc>
                <a:tc>
                  <a:txBody>
                    <a:bodyPr/>
                    <a:lstStyle/>
                    <a:p>
                      <a:pPr algn="l">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（1）了解首都北京的自然地理特点、历史文化传统和城市职能</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gn="l">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（2）举例说明北京城市建设的成就</a:t>
                      </a:r>
                    </a:p>
                  </a:txBody>
                  <a:tcPr marL="68580" marR="68580" marT="34290" marB="34290"/>
                </a:tc>
                <a:tc>
                  <a:txBody>
                    <a:bodyPr/>
                    <a:lstStyle/>
                    <a:p>
                      <a:pPr algn="l">
                        <a:lnSpc>
                          <a:spcPct val="160000"/>
                        </a:lnSpc>
                        <a:buNone/>
                      </a:pPr>
                      <a:r>
                        <a:rPr lang="zh-CN" altLang="en-US" sz="1800" b="1">
                          <a:latin typeface="宋体" panose="02010600030101010101" pitchFamily="2" charset="-122"/>
                          <a:ea typeface="宋体" panose="02010600030101010101" pitchFamily="2" charset="-122"/>
                          <a:sym typeface="+mn-ea"/>
                        </a:rPr>
                        <a:t>●●●</a:t>
                      </a:r>
                      <a:endParaRPr lang="zh-CN" altLang="en-US" sz="1800" b="1">
                        <a:latin typeface="宋体" panose="02010600030101010101" pitchFamily="2" charset="-122"/>
                        <a:ea typeface="宋体" panose="02010600030101010101" pitchFamily="2" charset="-122"/>
                      </a:endParaRPr>
                    </a:p>
                    <a:p>
                      <a:pPr algn="l">
                        <a:buNone/>
                      </a:pPr>
                      <a:endParaRPr lang="zh-CN" altLang="en-US" sz="1800" b="1">
                        <a:latin typeface="宋体" panose="02010600030101010101" pitchFamily="2" charset="-122"/>
                        <a:ea typeface="宋体" panose="02010600030101010101" pitchFamily="2" charset="-122"/>
                        <a:sym typeface="+mn-ea"/>
                      </a:endParaRPr>
                    </a:p>
                  </a:txBody>
                  <a:tcPr marL="68580" marR="68580" marT="34290" marB="34290"/>
                </a:tc>
              </a:tr>
            </a:tbl>
          </a:graphicData>
        </a:graphic>
      </p:graphicFrame>
    </p:spTree>
    <p:custDataLst>
      <p:tags r:id="rId3"/>
    </p:custDataLst>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sz="3200">
                <a:solidFill>
                  <a:srgbClr val="EAD900">
                    <a:lumMod val="75000"/>
                  </a:srgbClr>
                </a:solidFill>
                <a:cs typeface="+mn-ea"/>
                <a:sym typeface="+mn-ea"/>
              </a:rPr>
              <a:t>02</a:t>
            </a:r>
            <a:endParaRPr lang="zh-CN" altLang="en-US" sz="3200"/>
          </a:p>
        </p:txBody>
      </p:sp>
      <p:sp>
        <p:nvSpPr>
          <p:cNvPr id="3" name="标题 2"/>
          <p:cNvSpPr>
            <a:spLocks noGrp="1"/>
          </p:cNvSpPr>
          <p:nvPr/>
        </p:nvSpPr>
        <p:spPr>
          <a:xfrm>
            <a:off x="737712" y="2933947"/>
            <a:ext cx="7886700" cy="1043677"/>
          </a:xfrm>
          <a:prstGeom prst="rect">
            <a:avLst/>
          </a:prstGeom>
        </p:spPr>
        <p:txBody>
          <a:bodyPr vert="horz" lIns="68580" tIns="34290" rIns="68580" bIns="34290" rtlCol="0" anchor="ctr">
            <a:normAutofit/>
          </a:bodyPr>
          <a:lstStyle>
            <a:defPPr algn="l" rtl="0" eaLnBrk="1" hangingPunct="0">
              <a:defRPr kumimoji="0" lang="zh-CN"/>
            </a:defPPr>
            <a:lvl1pPr marL="0" indent="0" algn="ctr" defTabSz="685800" rtl="0" eaLnBrk="1" fontAlgn="auto" latinLnBrk="0" hangingPunct="1">
              <a:lnSpc>
                <a:spcPct val="90000"/>
              </a:lnSpc>
              <a:spcBef>
                <a:spcPct val="0"/>
              </a:spcBef>
              <a:spcAft>
                <a:spcPct val="0"/>
              </a:spcAft>
              <a:buClrTx/>
              <a:buSzTx/>
              <a:buFontTx/>
              <a:buNone/>
              <a:defRPr kumimoji="0" sz="3300" b="0" i="0" u="none" kern="1200" baseline="0">
                <a:solidFill>
                  <a:schemeClr val="tx1"/>
                </a:solidFill>
                <a:latin typeface="+mj-lt"/>
                <a:ea typeface="+mj-ea"/>
                <a:cs typeface="+mj-cs"/>
              </a:defRPr>
            </a:lvl1pPr>
          </a:lstStyle>
          <a:p>
            <a:r>
              <a:rPr lang="zh-CN" altLang="en-US" sz="3300"/>
              <a:t>考点梳理</a:t>
            </a:r>
          </a:p>
        </p:txBody>
      </p:sp>
    </p:spTree>
    <p:custDataLst>
      <p:tags r:id="rId2"/>
    </p:custDataLst>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448151" y="340042"/>
            <a:ext cx="8536781" cy="4685824"/>
          </a:xfrm>
          <a:prstGeom prst="rect">
            <a:avLst/>
          </a:prstGeom>
          <a:noFill/>
        </p:spPr>
        <p:txBody>
          <a:bodyPr wrap="square" rtlCol="0" anchor="t">
            <a:spAutoFit/>
          </a:bodyPr>
          <a:lstStyle>
            <a:defPPr algn="l" rtl="0" eaLnBrk="1" hangingPunct="0">
              <a:defRPr kumimoji="0" lang="zh-CN"/>
            </a:defPPr>
          </a:lstStyle>
          <a:p>
            <a:pPr>
              <a:lnSpc>
                <a:spcPct val="110000"/>
              </a:lnSpc>
            </a:pPr>
            <a:r>
              <a:rPr lang="zh-CN" altLang="en-US" sz="2100" b="1">
                <a:latin typeface="微软雅黑" panose="020b0503020204020204" pitchFamily="34" charset="-122"/>
                <a:ea typeface="微软雅黑" panose="020b0503020204020204" pitchFamily="34" charset="-122"/>
                <a:cs typeface="宋体" panose="02010600030101010101" pitchFamily="2" charset="-122"/>
              </a:rPr>
              <a:t>一、北方地区的自然特征与农业</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1</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范围：北方地区大致位于大兴安岭、青藏高原以东，内蒙古高原以南，秦岭—淮河一线以北，面积约占全国的20%，人口约占全国的40%。</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2</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自然特征</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北方地区位于</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第二、三级阶梯，地形以平原和高原为主；大部分地区属温带季风气候，冬季寒冷干燥，夏季高温多雨。</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东北平原在冷湿的环境条件下发育了肥沃的黑色土壤，被称为“</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黑土地</a:t>
            </a:r>
            <a:r>
              <a:rPr lang="zh-CN" altLang="en-US" sz="1800" b="1">
                <a:latin typeface="宋体" panose="02010600030101010101" pitchFamily="2" charset="-122"/>
                <a:ea typeface="宋体" panose="02010600030101010101" pitchFamily="2" charset="-122"/>
                <a:cs typeface="宋体" panose="02010600030101010101" pitchFamily="2" charset="-122"/>
              </a:rPr>
              <a:t>”；黄土高原和华北平原被称为“</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黄土地</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北方地区最主要的</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气候灾害有寒潮、春旱、夏涝等</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3</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农业：北方地区的耕地</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多为旱地</a:t>
            </a:r>
            <a:r>
              <a:rPr lang="zh-CN" altLang="en-US" sz="1800" b="1">
                <a:latin typeface="宋体" panose="02010600030101010101" pitchFamily="2" charset="-122"/>
                <a:ea typeface="宋体" panose="02010600030101010101" pitchFamily="2" charset="-122"/>
                <a:cs typeface="宋体" panose="02010600030101010101" pitchFamily="2" charset="-122"/>
              </a:rPr>
              <a:t>，主要粮食作物为</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小麦、玉米等</a:t>
            </a:r>
            <a:r>
              <a:rPr lang="zh-CN" altLang="en-US" sz="1800" b="1">
                <a:latin typeface="宋体" panose="02010600030101010101" pitchFamily="2" charset="-122"/>
                <a:ea typeface="宋体" panose="02010600030101010101" pitchFamily="2" charset="-122"/>
                <a:cs typeface="宋体" panose="02010600030101010101" pitchFamily="2" charset="-122"/>
              </a:rPr>
              <a:t>，适于机械化耕作，是我国的重要粮棉产区，农作物</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一年一熟或两年三熟</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4</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工业及矿产。</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工业基地：</a:t>
            </a:r>
          </a:p>
          <a:p>
            <a:pPr>
              <a:lnSpc>
                <a:spcPct val="110000"/>
              </a:lnSpc>
            </a:pP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京津唐工业基地——北方最大的综合性工业基地。</a:t>
            </a:r>
          </a:p>
          <a:p>
            <a:pPr>
              <a:lnSpc>
                <a:spcPct val="110000"/>
              </a:lnSpc>
            </a:pP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辽中南工业基地——我国最大的重工业基地。</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wipe(down)">
                                      <p:cBhvr>
                                        <p:cTn id="13" dur="500"/>
                                        <p:tgtEl>
                                          <p:spTgt spid="2">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wipe(down)">
                                      <p:cBhvr>
                                        <p:cTn id="19" dur="500"/>
                                        <p:tgtEl>
                                          <p:spTgt spid="2">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wipe(down)">
                                      <p:cBhvr>
                                        <p:cTn id="25" dur="500"/>
                                        <p:tgtEl>
                                          <p:spTgt spid="2">
                                            <p:txEl>
                                              <p:pRg st="3" end="3"/>
                                            </p:txEl>
                                          </p:spTgt>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wipe(down)">
                                      <p:cBhvr>
                                        <p:cTn id="31" dur="500"/>
                                        <p:tgtEl>
                                          <p:spTgt spid="2">
                                            <p:txEl>
                                              <p:pRg st="4" end="4"/>
                                            </p:txEl>
                                          </p:spTgt>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Effect transition="in" filter="wipe(down)">
                                      <p:cBhvr>
                                        <p:cTn id="37" dur="500"/>
                                        <p:tgtEl>
                                          <p:spTgt spid="2">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2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Effect transition="in" filter="wipe(down)">
                                      <p:cBhvr>
                                        <p:cTn id="43" dur="500"/>
                                        <p:tgtEl>
                                          <p:spTgt spid="2">
                                            <p:txEl>
                                              <p:pRg st="6" end="6"/>
                                            </p:txEl>
                                          </p:spTgt>
                                        </p:tgtEl>
                                      </p:cBhvr>
                                    </p:animEffect>
                                  </p:childTnLst>
                                </p:cTn>
                              </p:par>
                            </p:childTnLst>
                          </p:cTn>
                        </p:par>
                      </p:childTnLst>
                    </p:cTn>
                  </p:par>
                  <p:par>
                    <p:cTn id="44" fill="hold" nodeType="clickPar">
                      <p:stCondLst>
                        <p:cond delay="indefinite"/>
                      </p:stCondLst>
                      <p:childTnLst>
                        <p:par>
                          <p:cTn id="45" fill="hold" nodeType="withGroup">
                            <p:stCondLst>
                              <p:cond delay="indefinite"/>
                            </p:stCondLst>
                          </p:cTn>
                        </p:par>
                        <p:par>
                          <p:cTn id="46" fill="hold" nodeType="afterGroup">
                            <p:stCondLst>
                              <p:cond delay="0"/>
                            </p:stCondLst>
                            <p:childTnLst>
                              <p:par>
                                <p:cTn id="47" presetID="2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Effect transition="in" filter="wipe(down)">
                                      <p:cBhvr>
                                        <p:cTn id="49" dur="500"/>
                                        <p:tgtEl>
                                          <p:spTgt spid="2">
                                            <p:txEl>
                                              <p:pRg st="7" end="7"/>
                                            </p:txEl>
                                          </p:spTgt>
                                        </p:tgtEl>
                                      </p:cBhvr>
                                    </p:animEffect>
                                  </p:childTnLst>
                                </p:cTn>
                              </p:par>
                            </p:childTnLst>
                          </p:cTn>
                        </p:par>
                      </p:childTnLst>
                    </p:cTn>
                  </p:par>
                  <p:par>
                    <p:cTn id="50" fill="hold" nodeType="clickPar">
                      <p:stCondLst>
                        <p:cond delay="indefinite"/>
                      </p:stCondLst>
                      <p:childTnLst>
                        <p:par>
                          <p:cTn id="51" fill="hold" nodeType="withGroup">
                            <p:stCondLst>
                              <p:cond delay="indefinite"/>
                            </p:stCondLst>
                          </p:cTn>
                        </p:par>
                        <p:par>
                          <p:cTn id="52" fill="hold" nodeType="afterGroup">
                            <p:stCondLst>
                              <p:cond delay="0"/>
                            </p:stCondLst>
                            <p:childTnLst>
                              <p:par>
                                <p:cTn id="53" presetID="2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Effect transition="in" filter="wipe(down)">
                                      <p:cBhvr>
                                        <p:cTn id="55" dur="500"/>
                                        <p:tgtEl>
                                          <p:spTgt spid="2">
                                            <p:txEl>
                                              <p:pRg st="8" end="8"/>
                                            </p:txEl>
                                          </p:spTgt>
                                        </p:tgtEl>
                                      </p:cBhvr>
                                    </p:animEffect>
                                  </p:childTnLst>
                                </p:cTn>
                              </p:par>
                            </p:childTnLst>
                          </p:cTn>
                        </p:par>
                      </p:childTnLst>
                    </p:cTn>
                  </p:par>
                  <p:par>
                    <p:cTn id="56" fill="hold" nodeType="clickPar">
                      <p:stCondLst>
                        <p:cond delay="indefinite"/>
                      </p:stCondLst>
                      <p:childTnLst>
                        <p:par>
                          <p:cTn id="57" fill="hold" nodeType="withGroup">
                            <p:stCondLst>
                              <p:cond delay="indefinite"/>
                            </p:stCondLst>
                          </p:cTn>
                        </p:par>
                        <p:par>
                          <p:cTn id="58" fill="hold" nodeType="afterGroup">
                            <p:stCondLst>
                              <p:cond delay="0"/>
                            </p:stCondLst>
                            <p:childTnLst>
                              <p:par>
                                <p:cTn id="59" presetID="22" presetClass="entr" presetSubtype="4" fill="hold" nodeType="clickEffect">
                                  <p:stCondLst>
                                    <p:cond delay="0"/>
                                  </p:stCondLst>
                                  <p:childTnLst>
                                    <p:set>
                                      <p:cBhvr>
                                        <p:cTn id="60" dur="1" fill="hold">
                                          <p:stCondLst>
                                            <p:cond delay="0"/>
                                          </p:stCondLst>
                                        </p:cTn>
                                        <p:tgtEl>
                                          <p:spTgt spid="2">
                                            <p:txEl>
                                              <p:pRg st="9" end="9"/>
                                            </p:txEl>
                                          </p:spTgt>
                                        </p:tgtEl>
                                        <p:attrNameLst>
                                          <p:attrName>style.visibility</p:attrName>
                                        </p:attrNameLst>
                                      </p:cBhvr>
                                      <p:to>
                                        <p:strVal val="visible"/>
                                      </p:to>
                                    </p:set>
                                    <p:animEffect transition="in" filter="wipe(down)">
                                      <p:cBhvr>
                                        <p:cTn id="61" dur="500"/>
                                        <p:tgtEl>
                                          <p:spTgt spid="2">
                                            <p:txEl>
                                              <p:pRg st="9" end="9"/>
                                            </p:txEl>
                                          </p:spTgt>
                                        </p:tgtEl>
                                      </p:cBhvr>
                                    </p:animEffect>
                                  </p:childTnLst>
                                </p:cTn>
                              </p:par>
                            </p:childTnLst>
                          </p:cTn>
                        </p:par>
                      </p:childTnLst>
                    </p:cTn>
                  </p:par>
                  <p:par>
                    <p:cTn id="62" fill="hold" nodeType="clickPar">
                      <p:stCondLst>
                        <p:cond delay="indefinite"/>
                      </p:stCondLst>
                      <p:childTnLst>
                        <p:par>
                          <p:cTn id="63" fill="hold" nodeType="withGroup">
                            <p:stCondLst>
                              <p:cond delay="indefinite"/>
                            </p:stCondLst>
                          </p:cTn>
                        </p:par>
                        <p:par>
                          <p:cTn id="64" fill="hold" nodeType="afterGroup">
                            <p:stCondLst>
                              <p:cond delay="0"/>
                            </p:stCondLst>
                            <p:childTnLst>
                              <p:par>
                                <p:cTn id="65" presetID="22" presetClass="entr" presetSubtype="4" fill="hold" nodeType="clickEffect">
                                  <p:stCondLst>
                                    <p:cond delay="0"/>
                                  </p:stCondLst>
                                  <p:childTnLst>
                                    <p:set>
                                      <p:cBhvr>
                                        <p:cTn id="66" dur="1" fill="hold">
                                          <p:stCondLst>
                                            <p:cond delay="0"/>
                                          </p:stCondLst>
                                        </p:cTn>
                                        <p:tgtEl>
                                          <p:spTgt spid="2">
                                            <p:txEl>
                                              <p:pRg st="10" end="10"/>
                                            </p:txEl>
                                          </p:spTgt>
                                        </p:tgtEl>
                                        <p:attrNameLst>
                                          <p:attrName>style.visibility</p:attrName>
                                        </p:attrNameLst>
                                      </p:cBhvr>
                                      <p:to>
                                        <p:strVal val="visible"/>
                                      </p:to>
                                    </p:set>
                                    <p:animEffect transition="in" filter="wipe(down)">
                                      <p:cBhvr>
                                        <p:cTn id="67"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333851" y="377190"/>
            <a:ext cx="8587263" cy="4443888"/>
          </a:xfrm>
          <a:prstGeom prst="rect">
            <a:avLst/>
          </a:prstGeom>
          <a:noFill/>
        </p:spPr>
        <p:txBody>
          <a:bodyPr wrap="square" rtlCol="0" anchor="t">
            <a:spAutoFit/>
          </a:bodyPr>
          <a:lstStyle>
            <a:defPPr algn="l" rtl="0" eaLnBrk="1" hangingPunct="0">
              <a:defRPr kumimoji="0" lang="zh-CN"/>
            </a:defPPr>
          </a:lstStyle>
          <a:p>
            <a:pPr>
              <a:lnSpc>
                <a:spcPct val="120000"/>
              </a:lnSpc>
            </a:pPr>
            <a:r>
              <a:rPr lang="zh-CN" altLang="en-US" sz="2100" b="1">
                <a:latin typeface="微软雅黑" panose="020b0503020204020204" pitchFamily="34" charset="-122"/>
                <a:ea typeface="微软雅黑" panose="020b0503020204020204" pitchFamily="34" charset="-122"/>
                <a:cs typeface="宋体" panose="02010600030101010101" pitchFamily="2" charset="-122"/>
              </a:rPr>
              <a:t>二、东北三省</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1</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东北三省位于我国的东北部，包括黑龙江省、吉林省和辽宁省。</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2</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东北三省</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地形以平原和山地为主</a:t>
            </a:r>
            <a:r>
              <a:rPr lang="zh-CN" altLang="en-US" sz="1800" b="1">
                <a:latin typeface="宋体" panose="02010600030101010101" pitchFamily="2" charset="-122"/>
                <a:ea typeface="宋体" panose="02010600030101010101" pitchFamily="2" charset="-122"/>
                <a:cs typeface="宋体" panose="02010600030101010101" pitchFamily="2" charset="-122"/>
              </a:rPr>
              <a:t>。人们常用“山环水绕，沃野千里”来形容东北三省的山河大势。</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3</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东北三省</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气候冷湿，大部分地区冬季漫长严寒，夏季短促温暖，降水集中于夏季，冬季降雪较多</a:t>
            </a:r>
            <a:r>
              <a:rPr lang="zh-CN" altLang="en-US" sz="1800" b="1">
                <a:latin typeface="宋体" panose="02010600030101010101" pitchFamily="2" charset="-122"/>
                <a:ea typeface="宋体" panose="02010600030101010101" pitchFamily="2" charset="-122"/>
                <a:cs typeface="宋体" panose="02010600030101010101" pitchFamily="2" charset="-122"/>
              </a:rPr>
              <a:t>。春秋季节，常受寒潮的影响。</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4</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东北三省是我国</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机械化程度最高、提供商品粮最多的粮食生产基地，这里盛产春小麦、玉米、大豆、甜菜和水稻，农作物为一年一熟</a:t>
            </a:r>
            <a:r>
              <a:rPr lang="zh-CN" altLang="en-US" sz="1800" b="1">
                <a:latin typeface="宋体" panose="02010600030101010101" pitchFamily="2" charset="-122"/>
                <a:ea typeface="宋体" panose="02010600030101010101" pitchFamily="2" charset="-122"/>
                <a:cs typeface="宋体" panose="02010600030101010101" pitchFamily="2" charset="-122"/>
              </a:rPr>
              <a:t>。东北三省也是我国重要的畜产品基地。东北林区为我国最大的木材生产基地。</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5</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从</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“北大荒”到“北大仓”</a:t>
            </a:r>
            <a:r>
              <a:rPr lang="zh-CN" altLang="en-US" sz="1800" b="1">
                <a:latin typeface="宋体" panose="02010600030101010101" pitchFamily="2" charset="-122"/>
                <a:ea typeface="宋体" panose="02010600030101010101" pitchFamily="2" charset="-122"/>
                <a:cs typeface="宋体" panose="02010600030101010101" pitchFamily="2" charset="-122"/>
              </a:rPr>
              <a:t>农业发展的有利条件与不利条件、问题与措施。</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6</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东北三省是“新中国工业的摇篮”，</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依托丰富的矿产资源，迅速发展成为我国最大的重工业基地，目前已形成比较完整的重工业体系。</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7</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20世纪90年代，国家明确提出要振兴东北老工业基地。</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wipe(down)">
                                      <p:cBhvr>
                                        <p:cTn id="13" dur="500"/>
                                        <p:tgtEl>
                                          <p:spTgt spid="3">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ipe(down)">
                                      <p:cBhvr>
                                        <p:cTn id="19" dur="500"/>
                                        <p:tgtEl>
                                          <p:spTgt spid="3">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wipe(down)">
                                      <p:cBhvr>
                                        <p:cTn id="25" dur="500"/>
                                        <p:tgtEl>
                                          <p:spTgt spid="3">
                                            <p:txEl>
                                              <p:pRg st="3" end="3"/>
                                            </p:txEl>
                                          </p:spTgt>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wipe(down)">
                                      <p:cBhvr>
                                        <p:cTn id="31" dur="500"/>
                                        <p:tgtEl>
                                          <p:spTgt spid="3">
                                            <p:txEl>
                                              <p:pRg st="4" end="4"/>
                                            </p:txEl>
                                          </p:spTgt>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wipe(down)">
                                      <p:cBhvr>
                                        <p:cTn id="37" dur="500"/>
                                        <p:tgtEl>
                                          <p:spTgt spid="3">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2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wipe(down)">
                                      <p:cBhvr>
                                        <p:cTn id="43" dur="500"/>
                                        <p:tgtEl>
                                          <p:spTgt spid="3">
                                            <p:txEl>
                                              <p:pRg st="6" end="6"/>
                                            </p:txEl>
                                          </p:spTgt>
                                        </p:tgtEl>
                                      </p:cBhvr>
                                    </p:animEffect>
                                  </p:childTnLst>
                                </p:cTn>
                              </p:par>
                            </p:childTnLst>
                          </p:cTn>
                        </p:par>
                      </p:childTnLst>
                    </p:cTn>
                  </p:par>
                  <p:par>
                    <p:cTn id="44" fill="hold" nodeType="clickPar">
                      <p:stCondLst>
                        <p:cond delay="indefinite"/>
                      </p:stCondLst>
                      <p:childTnLst>
                        <p:par>
                          <p:cTn id="45" fill="hold" nodeType="withGroup">
                            <p:stCondLst>
                              <p:cond delay="indefinite"/>
                            </p:stCondLst>
                          </p:cTn>
                        </p:par>
                        <p:par>
                          <p:cTn id="46" fill="hold" nodeType="afterGroup">
                            <p:stCondLst>
                              <p:cond delay="0"/>
                            </p:stCondLst>
                            <p:childTnLst>
                              <p:par>
                                <p:cTn id="47" presetID="2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wipe(down)">
                                      <p:cBhvr>
                                        <p:cTn id="4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p:cNvSpPr/>
          <p:nvPr/>
        </p:nvSpPr>
        <p:spPr>
          <a:xfrm>
            <a:off x="278130" y="266224"/>
            <a:ext cx="8587739" cy="4611529"/>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1350"/>
          </a:p>
        </p:txBody>
      </p:sp>
      <p:sp>
        <p:nvSpPr>
          <p:cNvPr id="4" name="文本框 3"/>
          <p:cNvSpPr txBox="1"/>
          <p:nvPr/>
        </p:nvSpPr>
        <p:spPr>
          <a:xfrm>
            <a:off x="278130" y="118110"/>
            <a:ext cx="8587263" cy="4804887"/>
          </a:xfrm>
          <a:prstGeom prst="rect">
            <a:avLst/>
          </a:prstGeom>
          <a:noFill/>
        </p:spPr>
        <p:txBody>
          <a:bodyPr wrap="square" rtlCol="0" anchor="t">
            <a:spAutoFit/>
          </a:bodyPr>
          <a:lstStyle>
            <a:defPPr algn="l" rtl="0" eaLnBrk="1" hangingPunct="0">
              <a:defRPr kumimoji="0" lang="zh-CN"/>
            </a:defPPr>
          </a:lstStyle>
          <a:p>
            <a:pPr>
              <a:lnSpc>
                <a:spcPct val="130000"/>
              </a:lnSpc>
            </a:pPr>
            <a:r>
              <a:rPr lang="zh-CN" altLang="en-US" sz="2100" b="1">
                <a:latin typeface="微软雅黑" panose="020b0503020204020204" pitchFamily="34" charset="-122"/>
                <a:ea typeface="微软雅黑" panose="020b0503020204020204" pitchFamily="34" charset="-122"/>
                <a:cs typeface="宋体" panose="02010600030101010101" pitchFamily="2" charset="-122"/>
              </a:rPr>
              <a:t>三、黄土高原</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1</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黄土高原地处黄河中上游地区，位于太行山脉以西、乌鞘岭以东、长城以南、秦岭以北，海拔1 000~2 000米。</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2</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黄土高原是</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世界上最大的黄土堆积区</a:t>
            </a:r>
            <a:r>
              <a:rPr lang="zh-CN" altLang="en-US" sz="1800" b="1">
                <a:latin typeface="宋体" panose="02010600030101010101" pitchFamily="2" charset="-122"/>
                <a:ea typeface="宋体" panose="02010600030101010101" pitchFamily="2" charset="-122"/>
                <a:cs typeface="宋体" panose="02010600030101010101" pitchFamily="2" charset="-122"/>
              </a:rPr>
              <a:t>。对于黄土高原黄土的成因，科学家提出了多种假说，其中</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“风成说”</a:t>
            </a:r>
            <a:r>
              <a:rPr lang="zh-CN" altLang="en-US" sz="1800" b="1">
                <a:latin typeface="宋体" panose="02010600030101010101" pitchFamily="2" charset="-122"/>
                <a:ea typeface="宋体" panose="02010600030101010101" pitchFamily="2" charset="-122"/>
                <a:cs typeface="宋体" panose="02010600030101010101" pitchFamily="2" charset="-122"/>
              </a:rPr>
              <a:t>得到了广泛的认同。</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3</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在黄土高原这片黄土地上，奔流着中华民族的母亲河——黄河。由于长期的水土流失，</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黄土高原地表千沟万壑、支离破碎，形成塬、梁、峁、川等多种多样的黄土地貌景观</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4</a:t>
            </a:r>
            <a:r>
              <a:rPr lang="en-US" altLang="zh-CN" sz="18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黄土高原是</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世界上水土流失最严重的地区之一。造成黄土高原水土流失的原因，既有自然因素，也有人为因素。</a:t>
            </a:r>
            <a:endPar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5</a:t>
            </a:r>
            <a:r>
              <a:rPr lang="en-US" altLang="zh-CN" sz="18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为了治理黄土高原的水土流失，改善生态环境，国家出台了退耕还林（草）等政策。通过植树种草等生物措施，以及修建堤坝和小型水库等工程措施，使得黄土高原的生态环境得以很大改善。</a:t>
            </a:r>
            <a:endParaRPr lang="zh-CN" altLang="en-US" sz="1800" b="1">
              <a:latin typeface="宋体" panose="02010600030101010101" pitchFamily="2" charset="-122"/>
              <a:ea typeface="宋体" panose="02010600030101010101" pitchFamily="2" charset="-122"/>
              <a:cs typeface="宋体" panose="02010600030101010101" pitchFamily="2" charset="-122"/>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3" presetClass="entr" presetSubtype="10" fill="hold" grpId="1"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linds(horizontal)">
                                      <p:cBhvr>
                                        <p:cTn id="14" dur="500"/>
                                        <p:tgtEl>
                                          <p:spTgt spid="4"/>
                                        </p:tgtEl>
                                      </p:cBhvr>
                                    </p:animEffect>
                                  </p:childTnLst>
                                </p:cTn>
                              </p:par>
                            </p:childTnLst>
                          </p:cTn>
                        </p:par>
                      </p:childTnLst>
                    </p:cTn>
                  </p:par>
                  <p:par>
                    <p:cTn id="15" fill="hold" nodeType="clickPar">
                      <p:stCondLst>
                        <p:cond delay="indefinite"/>
                      </p:stCondLst>
                      <p:childTnLst>
                        <p:par>
                          <p:cTn id="16" fill="hold" nodeType="withGroup">
                            <p:stCondLst>
                              <p:cond delay="indefinite"/>
                            </p:stCondLst>
                          </p:cTn>
                        </p:par>
                        <p:par>
                          <p:cTn id="17" fill="hold" nodeType="afterGroup">
                            <p:stCondLst>
                              <p:cond delay="0"/>
                            </p:stCondLst>
                            <p:childTnLst>
                              <p:par>
                                <p:cTn id="18" presetID="22" presetClass="entr" presetSubtype="4" fill="hold" nodeType="click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wipe(down)">
                                      <p:cBhvr>
                                        <p:cTn id="20" dur="500"/>
                                        <p:tgtEl>
                                          <p:spTgt spid="4">
                                            <p:txEl>
                                              <p:pRg st="0" end="0"/>
                                            </p:txEl>
                                          </p:spTgt>
                                        </p:tgtEl>
                                      </p:cBhvr>
                                    </p:animEffect>
                                  </p:childTnLst>
                                </p:cTn>
                              </p:par>
                            </p:childTnLst>
                          </p:cTn>
                        </p:par>
                      </p:childTnLst>
                    </p:cTn>
                  </p:par>
                  <p:par>
                    <p:cTn id="21" fill="hold" nodeType="clickPar">
                      <p:stCondLst>
                        <p:cond delay="indefinite"/>
                      </p:stCondLst>
                      <p:childTnLst>
                        <p:par>
                          <p:cTn id="22" fill="hold" nodeType="withGroup">
                            <p:stCondLst>
                              <p:cond delay="indefinite"/>
                            </p:stCondLst>
                          </p:cTn>
                        </p:par>
                        <p:par>
                          <p:cTn id="23" fill="hold" nodeType="afterGroup">
                            <p:stCondLst>
                              <p:cond delay="0"/>
                            </p:stCondLst>
                            <p:childTnLst>
                              <p:par>
                                <p:cTn id="24" presetID="22" presetClass="entr" presetSubtype="4" fill="hold" nodeType="clickEffect">
                                  <p:stCondLst>
                                    <p:cond delay="0"/>
                                  </p:stCondLst>
                                  <p:childTnLst>
                                    <p:set>
                                      <p:cBhvr>
                                        <p:cTn id="25" dur="1" fill="hold">
                                          <p:stCondLst>
                                            <p:cond delay="0"/>
                                          </p:stCondLst>
                                        </p:cTn>
                                        <p:tgtEl>
                                          <p:spTgt spid="4">
                                            <p:txEl>
                                              <p:pRg st="1" end="1"/>
                                            </p:txEl>
                                          </p:spTgt>
                                        </p:tgtEl>
                                        <p:attrNameLst>
                                          <p:attrName>style.visibility</p:attrName>
                                        </p:attrNameLst>
                                      </p:cBhvr>
                                      <p:to>
                                        <p:strVal val="visible"/>
                                      </p:to>
                                    </p:set>
                                    <p:animEffect transition="in" filter="wipe(down)">
                                      <p:cBhvr>
                                        <p:cTn id="26" dur="500"/>
                                        <p:tgtEl>
                                          <p:spTgt spid="4">
                                            <p:txEl>
                                              <p:pRg st="1" end="1"/>
                                            </p:txEl>
                                          </p:spTgt>
                                        </p:tgtEl>
                                      </p:cBhvr>
                                    </p:animEffect>
                                  </p:childTnLst>
                                </p:cTn>
                              </p:par>
                            </p:childTnLst>
                          </p:cTn>
                        </p:par>
                      </p:childTnLst>
                    </p:cTn>
                  </p:par>
                  <p:par>
                    <p:cTn id="27" fill="hold" nodeType="clickPar">
                      <p:stCondLst>
                        <p:cond delay="indefinite"/>
                      </p:stCondLst>
                      <p:childTnLst>
                        <p:par>
                          <p:cTn id="28" fill="hold" nodeType="withGroup">
                            <p:stCondLst>
                              <p:cond delay="indefinite"/>
                            </p:stCondLst>
                          </p:cTn>
                        </p:par>
                        <p:par>
                          <p:cTn id="29" fill="hold" nodeType="afterGroup">
                            <p:stCondLst>
                              <p:cond delay="0"/>
                            </p:stCondLst>
                            <p:childTnLst>
                              <p:par>
                                <p:cTn id="30" presetID="22" presetClass="entr" presetSubtype="4" fill="hold" nodeType="clickEffect">
                                  <p:stCondLst>
                                    <p:cond delay="0"/>
                                  </p:stCondLst>
                                  <p:childTnLst>
                                    <p:set>
                                      <p:cBhvr>
                                        <p:cTn id="31" dur="1" fill="hold">
                                          <p:stCondLst>
                                            <p:cond delay="0"/>
                                          </p:stCondLst>
                                        </p:cTn>
                                        <p:tgtEl>
                                          <p:spTgt spid="4">
                                            <p:txEl>
                                              <p:pRg st="2" end="2"/>
                                            </p:txEl>
                                          </p:spTgt>
                                        </p:tgtEl>
                                        <p:attrNameLst>
                                          <p:attrName>style.visibility</p:attrName>
                                        </p:attrNameLst>
                                      </p:cBhvr>
                                      <p:to>
                                        <p:strVal val="visible"/>
                                      </p:to>
                                    </p:set>
                                    <p:animEffect transition="in" filter="wipe(down)">
                                      <p:cBhvr>
                                        <p:cTn id="32" dur="500"/>
                                        <p:tgtEl>
                                          <p:spTgt spid="4">
                                            <p:txEl>
                                              <p:pRg st="2" end="2"/>
                                            </p:txEl>
                                          </p:spTgt>
                                        </p:tgtEl>
                                      </p:cBhvr>
                                    </p:animEffect>
                                  </p:childTnLst>
                                </p:cTn>
                              </p:par>
                            </p:childTnLst>
                          </p:cTn>
                        </p:par>
                      </p:childTnLst>
                    </p:cTn>
                  </p:par>
                  <p:par>
                    <p:cTn id="33" fill="hold" nodeType="clickPar">
                      <p:stCondLst>
                        <p:cond delay="indefinite"/>
                      </p:stCondLst>
                      <p:childTnLst>
                        <p:par>
                          <p:cTn id="34" fill="hold" nodeType="withGroup">
                            <p:stCondLst>
                              <p:cond delay="indefinite"/>
                            </p:stCondLst>
                          </p:cTn>
                        </p:par>
                        <p:par>
                          <p:cTn id="35" fill="hold" nodeType="afterGroup">
                            <p:stCondLst>
                              <p:cond delay="0"/>
                            </p:stCondLst>
                            <p:childTnLst>
                              <p:par>
                                <p:cTn id="36" presetID="22" presetClass="entr" presetSubtype="4" fill="hold" nodeType="clickEffect">
                                  <p:stCondLst>
                                    <p:cond delay="0"/>
                                  </p:stCondLst>
                                  <p:childTnLst>
                                    <p:set>
                                      <p:cBhvr>
                                        <p:cTn id="37" dur="1" fill="hold">
                                          <p:stCondLst>
                                            <p:cond delay="0"/>
                                          </p:stCondLst>
                                        </p:cTn>
                                        <p:tgtEl>
                                          <p:spTgt spid="4">
                                            <p:txEl>
                                              <p:pRg st="3" end="3"/>
                                            </p:txEl>
                                          </p:spTgt>
                                        </p:tgtEl>
                                        <p:attrNameLst>
                                          <p:attrName>style.visibility</p:attrName>
                                        </p:attrNameLst>
                                      </p:cBhvr>
                                      <p:to>
                                        <p:strVal val="visible"/>
                                      </p:to>
                                    </p:set>
                                    <p:animEffect transition="in" filter="wipe(down)">
                                      <p:cBhvr>
                                        <p:cTn id="38" dur="500"/>
                                        <p:tgtEl>
                                          <p:spTgt spid="4">
                                            <p:txEl>
                                              <p:pRg st="3" end="3"/>
                                            </p:txEl>
                                          </p:spTgt>
                                        </p:tgtEl>
                                      </p:cBhvr>
                                    </p:animEffect>
                                  </p:childTnLst>
                                </p:cTn>
                              </p:par>
                            </p:childTnLst>
                          </p:cTn>
                        </p:par>
                      </p:childTnLst>
                    </p:cTn>
                  </p:par>
                  <p:par>
                    <p:cTn id="39" fill="hold" nodeType="clickPar">
                      <p:stCondLst>
                        <p:cond delay="indefinite"/>
                      </p:stCondLst>
                      <p:childTnLst>
                        <p:par>
                          <p:cTn id="40" fill="hold" nodeType="withGroup">
                            <p:stCondLst>
                              <p:cond delay="indefinite"/>
                            </p:stCondLst>
                          </p:cTn>
                        </p:par>
                        <p:par>
                          <p:cTn id="41" fill="hold" nodeType="afterGroup">
                            <p:stCondLst>
                              <p:cond delay="0"/>
                            </p:stCondLst>
                            <p:childTnLst>
                              <p:par>
                                <p:cTn id="42" presetID="22" presetClass="entr" presetSubtype="4" fill="hold" nodeType="clickEffect">
                                  <p:stCondLst>
                                    <p:cond delay="0"/>
                                  </p:stCondLst>
                                  <p:childTnLst>
                                    <p:set>
                                      <p:cBhvr>
                                        <p:cTn id="43" dur="1" fill="hold">
                                          <p:stCondLst>
                                            <p:cond delay="0"/>
                                          </p:stCondLst>
                                        </p:cTn>
                                        <p:tgtEl>
                                          <p:spTgt spid="4">
                                            <p:txEl>
                                              <p:pRg st="4" end="4"/>
                                            </p:txEl>
                                          </p:spTgt>
                                        </p:tgtEl>
                                        <p:attrNameLst>
                                          <p:attrName>style.visibility</p:attrName>
                                        </p:attrNameLst>
                                      </p:cBhvr>
                                      <p:to>
                                        <p:strVal val="visible"/>
                                      </p:to>
                                    </p:set>
                                    <p:animEffect transition="in" filter="wipe(down)">
                                      <p:cBhvr>
                                        <p:cTn id="44" dur="500"/>
                                        <p:tgtEl>
                                          <p:spTgt spid="4">
                                            <p:txEl>
                                              <p:pRg st="4" end="4"/>
                                            </p:txEl>
                                          </p:spTgt>
                                        </p:tgtEl>
                                      </p:cBhvr>
                                    </p:animEffect>
                                  </p:childTnLst>
                                </p:cTn>
                              </p:par>
                            </p:childTnLst>
                          </p:cTn>
                        </p:par>
                      </p:childTnLst>
                    </p:cTn>
                  </p:par>
                  <p:par>
                    <p:cTn id="45" fill="hold" nodeType="clickPar">
                      <p:stCondLst>
                        <p:cond delay="indefinite"/>
                      </p:stCondLst>
                      <p:childTnLst>
                        <p:par>
                          <p:cTn id="46" fill="hold" nodeType="withGroup">
                            <p:stCondLst>
                              <p:cond delay="indefinite"/>
                            </p:stCondLst>
                          </p:cTn>
                        </p:par>
                        <p:par>
                          <p:cTn id="47" fill="hold" nodeType="afterGroup">
                            <p:stCondLst>
                              <p:cond delay="0"/>
                            </p:stCondLst>
                            <p:childTnLst>
                              <p:par>
                                <p:cTn id="48" presetID="22" presetClass="entr" presetSubtype="4" fill="hold" nodeType="clickEffect">
                                  <p:stCondLst>
                                    <p:cond delay="0"/>
                                  </p:stCondLst>
                                  <p:childTnLst>
                                    <p:set>
                                      <p:cBhvr>
                                        <p:cTn id="49" dur="1" fill="hold">
                                          <p:stCondLst>
                                            <p:cond delay="0"/>
                                          </p:stCondLst>
                                        </p:cTn>
                                        <p:tgtEl>
                                          <p:spTgt spid="4">
                                            <p:txEl>
                                              <p:pRg st="5" end="5"/>
                                            </p:txEl>
                                          </p:spTgt>
                                        </p:tgtEl>
                                        <p:attrNameLst>
                                          <p:attrName>style.visibility</p:attrName>
                                        </p:attrNameLst>
                                      </p:cBhvr>
                                      <p:to>
                                        <p:strVal val="visible"/>
                                      </p:to>
                                    </p:set>
                                    <p:animEffect transition="in" filter="wipe(down)">
                                      <p:cBhvr>
                                        <p:cTn id="50"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1"/>
    </p:bldLst>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 name="矩形 5"/>
          <p:cNvSpPr/>
          <p:nvPr/>
        </p:nvSpPr>
        <p:spPr>
          <a:xfrm>
            <a:off x="278130" y="266224"/>
            <a:ext cx="8587739" cy="4611529"/>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1350"/>
          </a:p>
        </p:txBody>
      </p:sp>
      <p:sp>
        <p:nvSpPr>
          <p:cNvPr id="3" name="文本框 2"/>
          <p:cNvSpPr txBox="1"/>
          <p:nvPr/>
        </p:nvSpPr>
        <p:spPr>
          <a:xfrm>
            <a:off x="278130" y="266224"/>
            <a:ext cx="8588217" cy="3772376"/>
          </a:xfrm>
          <a:prstGeom prst="rect">
            <a:avLst/>
          </a:prstGeom>
          <a:noFill/>
        </p:spPr>
        <p:txBody>
          <a:bodyPr wrap="square" rtlCol="0" anchor="t">
            <a:spAutoFit/>
          </a:bodyPr>
          <a:lstStyle>
            <a:defPPr algn="l" rtl="0" eaLnBrk="1" hangingPunct="0">
              <a:defRPr kumimoji="0" lang="zh-CN"/>
            </a:defPPr>
          </a:lstStyle>
          <a:p>
            <a:pPr>
              <a:lnSpc>
                <a:spcPct val="110000"/>
              </a:lnSpc>
            </a:pPr>
            <a:r>
              <a:rPr lang="zh-CN" altLang="en-US" sz="2100" b="1">
                <a:latin typeface="微软雅黑" panose="020b0503020204020204" pitchFamily="34" charset="-122"/>
                <a:ea typeface="微软雅黑" panose="020b0503020204020204" pitchFamily="34" charset="-122"/>
                <a:cs typeface="宋体" panose="02010600030101010101" pitchFamily="2" charset="-122"/>
              </a:rPr>
              <a:t>四、首都北京</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1</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北京位于华北平原的西北角，西面和北面背靠群山，</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地势由西北向东南倾斜</a:t>
            </a:r>
            <a:r>
              <a:rPr lang="zh-CN" altLang="en-US" sz="1800" b="1">
                <a:latin typeface="宋体" panose="02010600030101010101" pitchFamily="2" charset="-122"/>
                <a:ea typeface="宋体" panose="02010600030101010101" pitchFamily="2" charset="-122"/>
                <a:cs typeface="宋体" panose="02010600030101010101" pitchFamily="2" charset="-122"/>
              </a:rPr>
              <a:t>。境内主要河流有永定河、潮白河、北运河等，这些河由西北流向东南，最终注入渤海。</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2</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北京地区属于</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温带季风气候，其特征是冬季寒冷干燥，夏季高温多雨。</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3</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北京是全国的政治、文化、国际交流中心。人民大会堂是全国人民代表大会常务委员会所在地，中南海是中共中央和国务院所在地。</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4</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悠久的历史为北京留下了无数名胜古迹。长城、故宫、周口店“北京人”遗址、颐和园、天坛、明十三陵等被列入《世界遗产名录》，深深吸引着国内外的游客。北京城中体现历史文化传统的四合院、胡同、牌楼等也令人流连忘返。</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5</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北京现已形成航空、公路、铁路等为一体的立体交通网络，市区形成了环形加放射状的快速道路网。</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6</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中关村是我国第一个国家级高新技术开发区</a:t>
            </a:r>
            <a:r>
              <a:rPr lang="zh-CN" altLang="en-US" sz="1800" b="1">
                <a:latin typeface="宋体" panose="02010600030101010101" pitchFamily="2" charset="-122"/>
                <a:ea typeface="宋体" panose="02010600030101010101" pitchFamily="2" charset="-122"/>
                <a:cs typeface="宋体" panose="02010600030101010101" pitchFamily="2" charset="-122"/>
              </a:rPr>
              <a:t>，是我国科技智力资源最密集的地区。</a:t>
            </a:r>
          </a:p>
        </p:txBody>
      </p:sp>
      <p:sp>
        <p:nvSpPr>
          <p:cNvPr id="4" name="文本框 3"/>
          <p:cNvSpPr txBox="1"/>
          <p:nvPr/>
        </p:nvSpPr>
        <p:spPr>
          <a:xfrm>
            <a:off x="278606" y="3978593"/>
            <a:ext cx="8587739" cy="899160"/>
          </a:xfrm>
          <a:prstGeom prst="rect">
            <a:avLst/>
          </a:prstGeom>
          <a:noFill/>
        </p:spPr>
        <p:txBody>
          <a:bodyPr wrap="square" rtlCol="0" anchor="t">
            <a:spAutoFit/>
          </a:bodyPr>
          <a:lstStyle>
            <a:defPPr algn="l" rtl="0" eaLnBrk="1" hangingPunct="0">
              <a:defRPr kumimoji="0" lang="zh-CN"/>
            </a:defPPr>
          </a:lstStyle>
          <a:p>
            <a:r>
              <a:rPr lang="zh-CN" altLang="en-US" sz="1800" b="1">
                <a:latin typeface="宋体" panose="02010600030101010101" pitchFamily="2" charset="-122"/>
                <a:ea typeface="宋体" panose="02010600030101010101" pitchFamily="2" charset="-122"/>
              </a:rPr>
              <a:t>【知识拓展】</a:t>
            </a:r>
          </a:p>
          <a:p>
            <a:r>
              <a:rPr lang="zh-CN" altLang="en-US" sz="1800" b="1">
                <a:latin typeface="宋体" panose="02010600030101010101" pitchFamily="2" charset="-122"/>
                <a:ea typeface="宋体" panose="02010600030101010101" pitchFamily="2" charset="-122"/>
              </a:rPr>
              <a:t>北方地区的</a:t>
            </a:r>
            <a:r>
              <a:rPr lang="zh-CN" altLang="en-US" sz="1800" b="1">
                <a:solidFill>
                  <a:srgbClr val="FF0000"/>
                </a:solidFill>
                <a:latin typeface="宋体" panose="02010600030101010101" pitchFamily="2" charset="-122"/>
                <a:ea typeface="宋体" panose="02010600030101010101" pitchFamily="2" charset="-122"/>
              </a:rPr>
              <a:t>人文特征</a:t>
            </a:r>
            <a:r>
              <a:rPr lang="zh-CN" altLang="en-US" sz="1800" b="1">
                <a:latin typeface="宋体" panose="02010600030101010101" pitchFamily="2" charset="-122"/>
                <a:ea typeface="宋体" panose="02010600030101010101" pitchFamily="2" charset="-122"/>
              </a:rPr>
              <a:t>（人口、民族、城市、主要工业区、文化习俗）</a:t>
            </a:r>
          </a:p>
          <a:p>
            <a:r>
              <a:rPr lang="zh-CN" altLang="en-US" sz="1800" b="1">
                <a:solidFill>
                  <a:srgbClr val="FF0000"/>
                </a:solidFill>
                <a:latin typeface="宋体" panose="02010600030101010101" pitchFamily="2" charset="-122"/>
                <a:ea typeface="宋体" panose="02010600030101010101" pitchFamily="2" charset="-122"/>
              </a:rPr>
              <a:t>雄安新区的地理概况</a:t>
            </a:r>
            <a:r>
              <a:rPr lang="zh-CN" altLang="en-US" sz="1800" b="1">
                <a:latin typeface="宋体" panose="02010600030101010101" pitchFamily="2" charset="-122"/>
                <a:ea typeface="宋体" panose="02010600030101010101" pitchFamily="2" charset="-122"/>
              </a:rPr>
              <a:t>（发展条件的优势、劣势以及作用）</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down)">
                                      <p:cBhvr>
                                        <p:cTn id="19" dur="500"/>
                                        <p:tgtEl>
                                          <p:spTgt spid="3">
                                            <p:txEl>
                                              <p:pRg st="1" end="1"/>
                                            </p:txEl>
                                          </p:spTgt>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down)">
                                      <p:cBhvr>
                                        <p:cTn id="25" dur="500"/>
                                        <p:tgtEl>
                                          <p:spTgt spid="3">
                                            <p:txEl>
                                              <p:pRg st="2" end="2"/>
                                            </p:txEl>
                                          </p:spTgt>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wipe(down)">
                                      <p:cBhvr>
                                        <p:cTn id="31" dur="500"/>
                                        <p:tgtEl>
                                          <p:spTgt spid="3">
                                            <p:txEl>
                                              <p:pRg st="3" end="3"/>
                                            </p:txEl>
                                          </p:spTgt>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wipe(down)">
                                      <p:cBhvr>
                                        <p:cTn id="37" dur="500"/>
                                        <p:tgtEl>
                                          <p:spTgt spid="3">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22" presetClass="entr" presetSubtype="4" fill="hold"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Effect transition="in" filter="wipe(down)">
                                      <p:cBhvr>
                                        <p:cTn id="43" dur="500"/>
                                        <p:tgtEl>
                                          <p:spTgt spid="3">
                                            <p:txEl>
                                              <p:pRg st="5" end="5"/>
                                            </p:txEl>
                                          </p:spTgt>
                                        </p:tgtEl>
                                      </p:cBhvr>
                                    </p:animEffect>
                                  </p:childTnLst>
                                </p:cTn>
                              </p:par>
                            </p:childTnLst>
                          </p:cTn>
                        </p:par>
                      </p:childTnLst>
                    </p:cTn>
                  </p:par>
                  <p:par>
                    <p:cTn id="44" fill="hold" nodeType="clickPar">
                      <p:stCondLst>
                        <p:cond delay="indefinite"/>
                      </p:stCondLst>
                      <p:childTnLst>
                        <p:par>
                          <p:cTn id="45" fill="hold" nodeType="withGroup">
                            <p:stCondLst>
                              <p:cond delay="indefinite"/>
                            </p:stCondLst>
                          </p:cTn>
                        </p:par>
                        <p:par>
                          <p:cTn id="46" fill="hold" nodeType="afterGroup">
                            <p:stCondLst>
                              <p:cond delay="0"/>
                            </p:stCondLst>
                            <p:childTnLst>
                              <p:par>
                                <p:cTn id="47" presetID="22" presetClass="entr" presetSubtype="4"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wipe(down)">
                                      <p:cBhvr>
                                        <p:cTn id="49" dur="500"/>
                                        <p:tgtEl>
                                          <p:spTgt spid="3">
                                            <p:txEl>
                                              <p:pRg st="6" end="6"/>
                                            </p:txEl>
                                          </p:spTgt>
                                        </p:tgtEl>
                                      </p:cBhvr>
                                    </p:animEffect>
                                  </p:childTnLst>
                                </p:cTn>
                              </p:par>
                            </p:childTnLst>
                          </p:cTn>
                        </p:par>
                      </p:childTnLst>
                    </p:cTn>
                  </p:par>
                  <p:par>
                    <p:cTn id="50" fill="hold" nodeType="clickPar">
                      <p:stCondLst>
                        <p:cond delay="indefinite"/>
                      </p:stCondLst>
                      <p:childTnLst>
                        <p:par>
                          <p:cTn id="51" fill="hold" nodeType="withGroup">
                            <p:stCondLst>
                              <p:cond delay="indefinite"/>
                            </p:stCondLst>
                          </p:cTn>
                        </p:par>
                        <p:par>
                          <p:cTn id="52" fill="hold" nodeType="afterGroup">
                            <p:stCondLst>
                              <p:cond delay="0"/>
                            </p:stCondLst>
                            <p:childTnLst>
                              <p:par>
                                <p:cTn id="53" presetID="1" presetClass="entr" presetSubtype="0" fill="hold" grpId="1" nodeType="clickEffect">
                                  <p:stCondLst>
                                    <p:cond delay="0"/>
                                  </p:stCondLst>
                                  <p:childTnLst>
                                    <p:set>
                                      <p:cBhvr>
                                        <p:cTn id="5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
      <p:bldP spid="4" grpId="2"/>
    </p:bldLst>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sz="3200">
                <a:solidFill>
                  <a:srgbClr val="EAD900">
                    <a:lumMod val="75000"/>
                  </a:srgbClr>
                </a:solidFill>
                <a:cs typeface="+mn-ea"/>
                <a:sym typeface="+mn-ea"/>
              </a:rPr>
              <a:t>03</a:t>
            </a:r>
            <a:endParaRPr lang="en-US" altLang="zh-CN" sz="3200">
              <a:solidFill>
                <a:srgbClr val="FFBA55"/>
              </a:solidFill>
              <a:cs typeface="+mn-ea"/>
              <a:sym typeface="+mn-ea"/>
            </a:endParaRPr>
          </a:p>
        </p:txBody>
      </p:sp>
      <p:sp>
        <p:nvSpPr>
          <p:cNvPr id="3" name="标题 2"/>
          <p:cNvSpPr>
            <a:spLocks noGrp="1"/>
          </p:cNvSpPr>
          <p:nvPr/>
        </p:nvSpPr>
        <p:spPr>
          <a:xfrm>
            <a:off x="737712" y="2933947"/>
            <a:ext cx="7886700" cy="1043677"/>
          </a:xfrm>
          <a:prstGeom prst="rect">
            <a:avLst/>
          </a:prstGeom>
        </p:spPr>
        <p:txBody>
          <a:bodyPr vert="horz" lIns="68580" tIns="34290" rIns="68580" bIns="34290" rtlCol="0" anchor="ctr">
            <a:normAutofit/>
          </a:bodyPr>
          <a:lstStyle>
            <a:defPPr algn="l" rtl="0" eaLnBrk="1" hangingPunct="0">
              <a:defRPr kumimoji="0" lang="zh-CN"/>
            </a:defPPr>
            <a:lvl1pPr marL="0" indent="0" algn="ctr" defTabSz="685800" rtl="0" eaLnBrk="1" fontAlgn="auto" latinLnBrk="0" hangingPunct="1">
              <a:lnSpc>
                <a:spcPct val="90000"/>
              </a:lnSpc>
              <a:spcBef>
                <a:spcPct val="0"/>
              </a:spcBef>
              <a:spcAft>
                <a:spcPct val="0"/>
              </a:spcAft>
              <a:buClrTx/>
              <a:buSzTx/>
              <a:buFontTx/>
              <a:buNone/>
              <a:defRPr kumimoji="0" sz="3300" b="0" i="0" u="none" kern="1200" baseline="0">
                <a:solidFill>
                  <a:schemeClr val="tx1"/>
                </a:solidFill>
                <a:latin typeface="+mj-lt"/>
                <a:ea typeface="+mj-ea"/>
                <a:cs typeface="+mj-cs"/>
              </a:defRPr>
            </a:lvl1pPr>
          </a:lstStyle>
          <a:p>
            <a:r>
              <a:rPr lang="zh-CN" altLang="en-US" sz="3300"/>
              <a:t>真题剖析</a:t>
            </a:r>
          </a:p>
        </p:txBody>
      </p:sp>
    </p:spTree>
    <p:custDataLst>
      <p:tags r:id="rId2"/>
    </p:custDataLst>
  </p:cSld>
  <p:clrMapOvr>
    <a:masterClrMapping/>
  </p:clrMapOvr>
  <p:transition/>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436245" y="260985"/>
            <a:ext cx="8587739" cy="1397794"/>
          </a:xfrm>
          <a:prstGeom prst="rect">
            <a:avLst/>
          </a:prstGeom>
          <a:noFill/>
        </p:spPr>
        <p:txBody>
          <a:bodyPr wrap="square" rtlCol="0" anchor="t">
            <a:spAutoFit/>
          </a:bodyPr>
          <a:lstStyle>
            <a:defPPr algn="l" rtl="0" eaLnBrk="1" hangingPunct="0">
              <a:defRPr kumimoji="0" lang="zh-CN"/>
            </a:defPPr>
          </a:lstStyle>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2020·宜宾）作家余秋雨在《文化苦旅》中有这样一段文字：干燥和湿润发生了摩擦，寒冷和温暖拔出了刀戟，和牛鞭甩在了一起，草场和庄稼展开了拉锯……这描述的是我国种植业和马鞭畜牧业过渡带的情况。下图为我国种植业和畜牧业过渡带分布图。据材料回答</a:t>
            </a:r>
            <a:r>
              <a:rPr lang="en-US" altLang="zh-CN" sz="1800" b="1">
                <a:latin typeface="宋体" panose="02010600030101010101" pitchFamily="2" charset="-122"/>
                <a:ea typeface="宋体" panose="02010600030101010101" pitchFamily="2" charset="-122"/>
                <a:cs typeface="宋体" panose="02010600030101010101" pitchFamily="2" charset="-122"/>
              </a:rPr>
              <a:t>1</a:t>
            </a:r>
            <a:r>
              <a:rPr lang="zh-CN" altLang="en-US" sz="1800" b="1">
                <a:latin typeface="宋体" panose="02010600030101010101" pitchFamily="2" charset="-122"/>
                <a:ea typeface="宋体" panose="02010600030101010101" pitchFamily="2" charset="-122"/>
                <a:cs typeface="宋体" panose="02010600030101010101" pitchFamily="2" charset="-122"/>
              </a:rPr>
              <a:t>~</a:t>
            </a:r>
            <a:r>
              <a:rPr lang="en-US" altLang="zh-CN" sz="1800" b="1">
                <a:latin typeface="宋体" panose="02010600030101010101" pitchFamily="2" charset="-122"/>
                <a:ea typeface="宋体" panose="02010600030101010101" pitchFamily="2" charset="-122"/>
                <a:cs typeface="宋体" panose="02010600030101010101" pitchFamily="2" charset="-122"/>
              </a:rPr>
              <a:t>3</a:t>
            </a:r>
            <a:r>
              <a:rPr lang="zh-CN" altLang="en-US" sz="1800" b="1">
                <a:latin typeface="宋体" panose="02010600030101010101" pitchFamily="2" charset="-122"/>
                <a:ea typeface="宋体" panose="02010600030101010101" pitchFamily="2" charset="-122"/>
                <a:cs typeface="宋体" panose="02010600030101010101" pitchFamily="2" charset="-122"/>
              </a:rPr>
              <a:t>题。</a:t>
            </a:r>
          </a:p>
        </p:txBody>
      </p:sp>
      <p:pic>
        <p:nvPicPr>
          <p:cNvPr id="3" name="图片 2" descr="截图20210216143929"/>
          <p:cNvPicPr>
            <a:picLocks noChangeAspect="1"/>
          </p:cNvPicPr>
          <p:nvPr/>
        </p:nvPicPr>
        <p:blipFill>
          <a:blip r:embed="rId2"/>
          <a:stretch>
            <a:fillRect/>
          </a:stretch>
        </p:blipFill>
        <p:spPr>
          <a:xfrm>
            <a:off x="4963000" y="1326356"/>
            <a:ext cx="3843813" cy="2903696"/>
          </a:xfrm>
          <a:prstGeom prst="rect">
            <a:avLst/>
          </a:prstGeom>
        </p:spPr>
      </p:pic>
      <p:sp>
        <p:nvSpPr>
          <p:cNvPr id="4" name="文本框 3"/>
          <p:cNvSpPr txBox="1"/>
          <p:nvPr/>
        </p:nvSpPr>
        <p:spPr>
          <a:xfrm>
            <a:off x="381476" y="1592104"/>
            <a:ext cx="5583079" cy="3058954"/>
          </a:xfrm>
          <a:prstGeom prst="rect">
            <a:avLst/>
          </a:prstGeom>
          <a:noFill/>
        </p:spPr>
        <p:txBody>
          <a:bodyPr wrap="square" rtlCol="0" anchor="t">
            <a:spAutoFit/>
          </a:bodyPr>
          <a:lstStyle>
            <a:defPPr algn="l" rtl="0" eaLnBrk="1" hangingPunct="0">
              <a:defRPr kumimoji="0" lang="zh-CN"/>
            </a:defPPr>
          </a:lstStyle>
          <a:p>
            <a:pPr>
              <a:lnSpc>
                <a:spcPct val="120000"/>
              </a:lnSpc>
            </a:pPr>
            <a:r>
              <a:rPr lang="en-US" altLang="zh-CN" sz="1800" b="1">
                <a:latin typeface="宋体" panose="02010600030101010101" pitchFamily="2" charset="-122"/>
                <a:ea typeface="宋体" panose="02010600030101010101" pitchFamily="2" charset="-122"/>
                <a:cs typeface="宋体" panose="02010600030101010101" pitchFamily="2" charset="-122"/>
              </a:rPr>
              <a:t>1.</a:t>
            </a:r>
            <a:r>
              <a:rPr lang="zh-CN" altLang="en-US" sz="1800" b="1">
                <a:latin typeface="宋体" panose="02010600030101010101" pitchFamily="2" charset="-122"/>
                <a:ea typeface="宋体" panose="02010600030101010101" pitchFamily="2" charset="-122"/>
                <a:cs typeface="宋体" panose="02010600030101010101" pitchFamily="2" charset="-122"/>
              </a:rPr>
              <a:t>图中“种植业和畜牧业过渡带”大致与我国</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年降水量线的分布最接近。（   ）</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 200毫米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 400毫米     </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 800毫米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1600毫米</a:t>
            </a:r>
          </a:p>
          <a:p>
            <a:pPr>
              <a:lnSpc>
                <a:spcPct val="120000"/>
              </a:lnSpc>
            </a:pPr>
            <a:r>
              <a:rPr lang="en-US" altLang="zh-CN" sz="1800" b="1">
                <a:latin typeface="宋体" panose="02010600030101010101" pitchFamily="2" charset="-122"/>
                <a:ea typeface="宋体" panose="02010600030101010101" pitchFamily="2" charset="-122"/>
                <a:cs typeface="宋体" panose="02010600030101010101" pitchFamily="2" charset="-122"/>
              </a:rPr>
              <a:t>2.</a:t>
            </a:r>
            <a:r>
              <a:rPr lang="zh-CN" altLang="en-US" sz="1800" b="1">
                <a:latin typeface="宋体" panose="02010600030101010101" pitchFamily="2" charset="-122"/>
                <a:ea typeface="宋体" panose="02010600030101010101" pitchFamily="2" charset="-122"/>
                <a:cs typeface="宋体" panose="02010600030101010101" pitchFamily="2" charset="-122"/>
              </a:rPr>
              <a:t>甲地区主要的气候特征是（    ）</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冷湿     </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暖湿        </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干旱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高寒</a:t>
            </a:r>
          </a:p>
          <a:p>
            <a:pPr>
              <a:lnSpc>
                <a:spcPct val="120000"/>
              </a:lnSpc>
            </a:pPr>
            <a:r>
              <a:rPr lang="en-US" altLang="zh-CN" sz="1800" b="1">
                <a:latin typeface="宋体" panose="02010600030101010101" pitchFamily="2" charset="-122"/>
                <a:ea typeface="宋体" panose="02010600030101010101" pitchFamily="2" charset="-122"/>
                <a:cs typeface="宋体" panose="02010600030101010101" pitchFamily="2" charset="-122"/>
              </a:rPr>
              <a:t>3.</a:t>
            </a:r>
            <a:r>
              <a:rPr lang="zh-CN" altLang="en-US" sz="1800" b="1">
                <a:latin typeface="宋体" panose="02010600030101010101" pitchFamily="2" charset="-122"/>
                <a:ea typeface="宋体" panose="02010600030101010101" pitchFamily="2" charset="-122"/>
                <a:cs typeface="宋体" panose="02010600030101010101" pitchFamily="2" charset="-122"/>
              </a:rPr>
              <a:t>乙地区的传统民居是（   ）</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碉房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冰屋        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窑洞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蒙古包</a:t>
            </a:r>
          </a:p>
        </p:txBody>
      </p:sp>
      <p:sp>
        <p:nvSpPr>
          <p:cNvPr id="5" name="文本框 4"/>
          <p:cNvSpPr txBox="1"/>
          <p:nvPr/>
        </p:nvSpPr>
        <p:spPr>
          <a:xfrm>
            <a:off x="3429476" y="1946910"/>
            <a:ext cx="360521"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rPr>
              <a:t>B</a:t>
            </a:r>
          </a:p>
        </p:txBody>
      </p:sp>
      <p:sp>
        <p:nvSpPr>
          <p:cNvPr id="7" name="文本框 6"/>
          <p:cNvSpPr txBox="1"/>
          <p:nvPr/>
        </p:nvSpPr>
        <p:spPr>
          <a:xfrm>
            <a:off x="3526155" y="2971800"/>
            <a:ext cx="379571"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rPr>
              <a:t>A</a:t>
            </a:r>
          </a:p>
        </p:txBody>
      </p:sp>
      <p:sp>
        <p:nvSpPr>
          <p:cNvPr id="8" name="文本框 7"/>
          <p:cNvSpPr txBox="1"/>
          <p:nvPr/>
        </p:nvSpPr>
        <p:spPr>
          <a:xfrm>
            <a:off x="3014662" y="3930968"/>
            <a:ext cx="316706"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rPr>
              <a:t>C</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1"/>
      <p:bldP spid="8" grpId="2"/>
    </p:bldLst>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3" name="图片 2" descr="截图20210216143929"/>
          <p:cNvPicPr>
            <a:picLocks noChangeAspect="1"/>
          </p:cNvPicPr>
          <p:nvPr/>
        </p:nvPicPr>
        <p:blipFill>
          <a:blip r:embed="rId2"/>
          <a:stretch>
            <a:fillRect/>
          </a:stretch>
        </p:blipFill>
        <p:spPr>
          <a:xfrm>
            <a:off x="3435668" y="3168015"/>
            <a:ext cx="2291239" cy="1730692"/>
          </a:xfrm>
          <a:prstGeom prst="rect">
            <a:avLst/>
          </a:prstGeom>
        </p:spPr>
      </p:pic>
      <p:sp>
        <p:nvSpPr>
          <p:cNvPr id="9" name="文本框 8"/>
          <p:cNvSpPr txBox="1"/>
          <p:nvPr/>
        </p:nvSpPr>
        <p:spPr>
          <a:xfrm>
            <a:off x="287179" y="253841"/>
            <a:ext cx="8587739" cy="3305651"/>
          </a:xfrm>
          <a:prstGeom prst="rect">
            <a:avLst/>
          </a:prstGeom>
          <a:noFill/>
        </p:spPr>
        <p:txBody>
          <a:bodyPr wrap="square" rtlCol="0" anchor="t">
            <a:spAutoFit/>
          </a:bodyPr>
          <a:lstStyle>
            <a:defPPr algn="l" rtl="0" eaLnBrk="1" hangingPunct="0">
              <a:defRPr kumimoji="0" lang="zh-CN"/>
            </a:defPPr>
          </a:lstStyle>
          <a:p>
            <a:pPr>
              <a:lnSpc>
                <a:spcPct val="130000"/>
              </a:lnSpc>
            </a:pP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      </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解析：本题组主要考查我国北方地区的自然环境的相关知识。第</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1</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题，400毫米年等降水量线把我国大致划分为东南与西北两大半壁。东南半壁受季风影响，雨热同期；西北半壁地处内陆，除少部分山地有较多降水外，大多数地区严重缺水，或者水热资源配合欠佳，是我国重要的牧业地区。第</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2</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题，由图可知，甲是东北地区，东北地区主要属于温带季风气候，由于纬度较高，气候冷湿。冬季寒冷漫长，夏季温暖短暂。东北地区自南向北跨暖温带、中温带与寒温带，冬季南北温度差异明显。东北地区的降水多集中在夏季；冬季降雪较多，地表积雪时间长，是中国降雪最多的地区。第</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3</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题，由图可知，乙是黄土高原，其传统民居是窑洞。故</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1</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选B，</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2</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选A，</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3</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选C。</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 name="矩形 5"/>
          <p:cNvSpPr/>
          <p:nvPr/>
        </p:nvSpPr>
        <p:spPr>
          <a:xfrm>
            <a:off x="278130" y="266224"/>
            <a:ext cx="8587739" cy="4611529"/>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1350"/>
          </a:p>
        </p:txBody>
      </p:sp>
      <p:sp>
        <p:nvSpPr>
          <p:cNvPr id="2" name="文本框 1"/>
          <p:cNvSpPr txBox="1"/>
          <p:nvPr/>
        </p:nvSpPr>
        <p:spPr>
          <a:xfrm>
            <a:off x="278130" y="207169"/>
            <a:ext cx="8588217" cy="981551"/>
          </a:xfrm>
          <a:prstGeom prst="rect">
            <a:avLst/>
          </a:prstGeom>
          <a:noFill/>
        </p:spPr>
        <p:txBody>
          <a:bodyPr wrap="square" rtlCol="0" anchor="t">
            <a:spAutoFit/>
          </a:bodyPr>
          <a:lstStyle>
            <a:defPPr algn="l" rtl="0" eaLnBrk="1" hangingPunct="0">
              <a:defRPr kumimoji="0" lang="zh-CN"/>
            </a:defPPr>
          </a:lstStyle>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2020·石家庄）中国人民解放军海军刚刚建立时，仅有的4艘大驱逐舰中有三艘是用东北地区工业城市命名的，分别是“鞍山号”“抚顺号”“长春号”。由此可见当时东北工业在全国的影响力。下图为东北地区略图。据此完成</a:t>
            </a:r>
            <a:r>
              <a:rPr lang="en-US" altLang="zh-CN" sz="1800" b="1">
                <a:latin typeface="宋体" panose="02010600030101010101" pitchFamily="2" charset="-122"/>
                <a:ea typeface="宋体" panose="02010600030101010101" pitchFamily="2" charset="-122"/>
                <a:cs typeface="宋体" panose="02010600030101010101" pitchFamily="2" charset="-122"/>
              </a:rPr>
              <a:t>4</a:t>
            </a:r>
            <a:r>
              <a:rPr lang="zh-CN" altLang="en-US" sz="1800" b="1">
                <a:latin typeface="宋体" panose="02010600030101010101" pitchFamily="2" charset="-122"/>
                <a:ea typeface="宋体" panose="02010600030101010101" pitchFamily="2" charset="-122"/>
                <a:cs typeface="宋体" panose="02010600030101010101" pitchFamily="2" charset="-122"/>
              </a:rPr>
              <a:t>~</a:t>
            </a:r>
            <a:r>
              <a:rPr lang="en-US" altLang="zh-CN" sz="1800" b="1">
                <a:latin typeface="宋体" panose="02010600030101010101" pitchFamily="2" charset="-122"/>
                <a:ea typeface="宋体" panose="02010600030101010101" pitchFamily="2" charset="-122"/>
                <a:cs typeface="宋体" panose="02010600030101010101" pitchFamily="2" charset="-122"/>
              </a:rPr>
              <a:t>6</a:t>
            </a:r>
            <a:r>
              <a:rPr lang="zh-CN" altLang="en-US" sz="1800" b="1">
                <a:latin typeface="宋体" panose="02010600030101010101" pitchFamily="2" charset="-122"/>
                <a:ea typeface="宋体" panose="02010600030101010101" pitchFamily="2" charset="-122"/>
                <a:cs typeface="宋体" panose="02010600030101010101" pitchFamily="2" charset="-122"/>
              </a:rPr>
              <a:t>题。</a:t>
            </a:r>
          </a:p>
        </p:txBody>
      </p:sp>
      <p:pic>
        <p:nvPicPr>
          <p:cNvPr id="3" name="图片 2" descr="截图20210216141046"/>
          <p:cNvPicPr>
            <a:picLocks noChangeAspect="1"/>
          </p:cNvPicPr>
          <p:nvPr/>
        </p:nvPicPr>
        <p:blipFill>
          <a:blip r:embed="rId2"/>
          <a:stretch>
            <a:fillRect/>
          </a:stretch>
        </p:blipFill>
        <p:spPr>
          <a:xfrm>
            <a:off x="5963602" y="1281589"/>
            <a:ext cx="2902744" cy="3202305"/>
          </a:xfrm>
          <a:prstGeom prst="rect">
            <a:avLst/>
          </a:prstGeom>
        </p:spPr>
      </p:pic>
      <p:sp>
        <p:nvSpPr>
          <p:cNvPr id="4" name="文本框 3"/>
          <p:cNvSpPr txBox="1"/>
          <p:nvPr/>
        </p:nvSpPr>
        <p:spPr>
          <a:xfrm>
            <a:off x="389572" y="1156335"/>
            <a:ext cx="5548788" cy="3721418"/>
          </a:xfrm>
          <a:prstGeom prst="rect">
            <a:avLst/>
          </a:prstGeom>
          <a:noFill/>
        </p:spPr>
        <p:txBody>
          <a:bodyPr wrap="square" rtlCol="0" anchor="t">
            <a:spAutoFit/>
          </a:bodyPr>
          <a:lstStyle>
            <a:defPPr algn="l" rtl="0" eaLnBrk="1" hangingPunct="0">
              <a:defRPr kumimoji="0" lang="zh-CN"/>
            </a:defPPr>
          </a:lstStyle>
          <a:p>
            <a:pPr>
              <a:lnSpc>
                <a:spcPct val="110000"/>
              </a:lnSpc>
            </a:pPr>
            <a:r>
              <a:rPr lang="en-US" altLang="zh-CN" sz="1800" b="1">
                <a:latin typeface="宋体" panose="02010600030101010101" pitchFamily="2" charset="-122"/>
                <a:ea typeface="宋体" panose="02010600030101010101" pitchFamily="2" charset="-122"/>
                <a:cs typeface="宋体" panose="02010600030101010101" pitchFamily="2" charset="-122"/>
              </a:rPr>
              <a:t>4.</a:t>
            </a:r>
            <a:r>
              <a:rPr lang="zh-CN" altLang="en-US" sz="1800" b="1">
                <a:latin typeface="宋体" panose="02010600030101010101" pitchFamily="2" charset="-122"/>
                <a:ea typeface="宋体" panose="02010600030101010101" pitchFamily="2" charset="-122"/>
                <a:cs typeface="宋体" panose="02010600030101010101" pitchFamily="2" charset="-122"/>
              </a:rPr>
              <a:t>东北三省重工业发达，具最主要的影响（   ）</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市场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森林资源    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科技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矿产资源</a:t>
            </a:r>
          </a:p>
          <a:p>
            <a:pPr>
              <a:lnSpc>
                <a:spcPct val="110000"/>
              </a:lnSpc>
            </a:pPr>
            <a:r>
              <a:rPr lang="en-US" altLang="zh-CN" sz="1800" b="1">
                <a:latin typeface="宋体" panose="02010600030101010101" pitchFamily="2" charset="-122"/>
                <a:ea typeface="宋体" panose="02010600030101010101" pitchFamily="2" charset="-122"/>
                <a:cs typeface="宋体" panose="02010600030101010101" pitchFamily="2" charset="-122"/>
              </a:rPr>
              <a:t>5.</a:t>
            </a:r>
            <a:r>
              <a:rPr lang="zh-CN" altLang="en-US" sz="1800" b="1">
                <a:latin typeface="宋体" panose="02010600030101010101" pitchFamily="2" charset="-122"/>
                <a:ea typeface="宋体" panose="02010600030101010101" pitchFamily="2" charset="-122"/>
                <a:cs typeface="宋体" panose="02010600030101010101" pitchFamily="2" charset="-122"/>
              </a:rPr>
              <a:t>据图中矿产资源条件分析，鞍山市主要的工业部门是（   ）</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纺织工业       </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钢铁工业</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造纸工业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风电工业</a:t>
            </a:r>
          </a:p>
          <a:p>
            <a:pPr>
              <a:lnSpc>
                <a:spcPct val="110000"/>
              </a:lnSpc>
            </a:pPr>
            <a:r>
              <a:rPr lang="en-US" altLang="zh-CN" sz="1800" b="1">
                <a:latin typeface="宋体" panose="02010600030101010101" pitchFamily="2" charset="-122"/>
                <a:ea typeface="宋体" panose="02010600030101010101" pitchFamily="2" charset="-122"/>
                <a:cs typeface="宋体" panose="02010600030101010101" pitchFamily="2" charset="-122"/>
              </a:rPr>
              <a:t>6.</a:t>
            </a:r>
            <a:r>
              <a:rPr lang="zh-CN" altLang="en-US" sz="1800" b="1">
                <a:latin typeface="宋体" panose="02010600030101010101" pitchFamily="2" charset="-122"/>
                <a:ea typeface="宋体" panose="02010600030101010101" pitchFamily="2" charset="-122"/>
                <a:cs typeface="宋体" panose="02010600030101010101" pitchFamily="2" charset="-122"/>
              </a:rPr>
              <a:t>近年来，传统工业衰落，东北地区大力发展旅游业，适合该地冬季发展的旅游项目是（    ）</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去沼泽湿地保护区观鸟         </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欣赏冰雕，体验冰雪运动</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骑马驰骋在绿色的草原         </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乘船欣赏松花江两岸风光</a:t>
            </a:r>
          </a:p>
        </p:txBody>
      </p:sp>
      <p:sp>
        <p:nvSpPr>
          <p:cNvPr id="5" name="文本框 4"/>
          <p:cNvSpPr txBox="1"/>
          <p:nvPr/>
        </p:nvSpPr>
        <p:spPr>
          <a:xfrm>
            <a:off x="4905851" y="1156335"/>
            <a:ext cx="316706"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latin typeface="微软雅黑" panose="020b0503020204020204" pitchFamily="34" charset="-122"/>
                <a:ea typeface="微软雅黑" panose="020b0503020204020204" pitchFamily="34" charset="-122"/>
              </a:rPr>
              <a:t>D</a:t>
            </a:r>
          </a:p>
        </p:txBody>
      </p:sp>
      <p:sp>
        <p:nvSpPr>
          <p:cNvPr id="7" name="文本框 6"/>
          <p:cNvSpPr txBox="1"/>
          <p:nvPr/>
        </p:nvSpPr>
        <p:spPr>
          <a:xfrm>
            <a:off x="992505" y="2030730"/>
            <a:ext cx="292894"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latin typeface="微软雅黑" panose="020b0503020204020204" pitchFamily="34" charset="-122"/>
                <a:ea typeface="微软雅黑" panose="020b0503020204020204" pitchFamily="34" charset="-122"/>
              </a:rPr>
              <a:t>B</a:t>
            </a:r>
          </a:p>
        </p:txBody>
      </p:sp>
      <p:sp>
        <p:nvSpPr>
          <p:cNvPr id="8" name="文本框 7"/>
          <p:cNvSpPr txBox="1"/>
          <p:nvPr/>
        </p:nvSpPr>
        <p:spPr>
          <a:xfrm>
            <a:off x="3995262" y="3274219"/>
            <a:ext cx="255270"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latin typeface="微软雅黑" panose="020b0503020204020204" pitchFamily="34" charset="-122"/>
                <a:ea typeface="微软雅黑" panose="020b0503020204020204" pitchFamily="34" charset="-122"/>
              </a:rPr>
              <a:t>B</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2" presetClass="entr" presetSubtype="4" fill="hold" grpId="3"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ppt_x"/>
                                          </p:val>
                                        </p:tav>
                                        <p:tav tm="100000">
                                          <p:val>
                                            <p:strVal val="#ppt_x"/>
                                          </p:val>
                                        </p:tav>
                                      </p:tavLst>
                                    </p:anim>
                                    <p:anim calcmode="lin" valueType="num">
                                      <p:cBhvr additive="base">
                                        <p:cTn id="2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1"/>
      <p:bldP spid="7" grpId="2"/>
      <p:bldP spid="8" grpId="3"/>
    </p:bldLs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3" name="图片 2" descr="截图20210216141046"/>
          <p:cNvPicPr>
            <a:picLocks noChangeAspect="1"/>
          </p:cNvPicPr>
          <p:nvPr/>
        </p:nvPicPr>
        <p:blipFill>
          <a:blip r:embed="rId2"/>
          <a:stretch>
            <a:fillRect/>
          </a:stretch>
        </p:blipFill>
        <p:spPr>
          <a:xfrm>
            <a:off x="5643562" y="834866"/>
            <a:ext cx="3141821" cy="3466147"/>
          </a:xfrm>
          <a:prstGeom prst="rect">
            <a:avLst/>
          </a:prstGeom>
        </p:spPr>
      </p:pic>
      <p:sp>
        <p:nvSpPr>
          <p:cNvPr id="9" name="文本框 8"/>
          <p:cNvSpPr txBox="1"/>
          <p:nvPr/>
        </p:nvSpPr>
        <p:spPr>
          <a:xfrm>
            <a:off x="355283" y="652939"/>
            <a:ext cx="5288280" cy="3665696"/>
          </a:xfrm>
          <a:prstGeom prst="rect">
            <a:avLst/>
          </a:prstGeom>
          <a:noFill/>
        </p:spPr>
        <p:txBody>
          <a:bodyPr wrap="square" rtlCol="0" anchor="t">
            <a:spAutoFit/>
          </a:bodyPr>
          <a:lstStyle>
            <a:defPPr algn="l" rtl="0" eaLnBrk="1" hangingPunct="0">
              <a:defRPr kumimoji="0" lang="zh-CN"/>
            </a:defPPr>
          </a:lstStyle>
          <a:p>
            <a:pPr>
              <a:lnSpc>
                <a:spcPct val="130000"/>
              </a:lnSpc>
            </a:pP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    </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解析：本题组主要考查东北地区的相关知识。第</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4</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题，东北三省煤、铁、油等矿产资源丰富，为该地区重工业发展奠定了基础，东北地区重点发展钢铁、机械、汽车等工业部门，长期以来一直是中国重要的重工业基地。第</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5</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题，鞍山市附近有丰富的煤炭、铁矿、石油资源，适合发展钢铁工业部门。第</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6</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题，东北地区纬度较高，冬季漫长而寒冷，可开发冰雕和冰雪运动等旅游活动；湿地观鸟、草原骑马、松花江乘船等活动都不可能在冬季进行。故</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4</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选D，</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5</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选B，</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6</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选B。</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8" presetClass="entr" presetSubtype="16"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diamond(in)">
                                      <p:cBhvr>
                                        <p:cTn id="7"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 name="矩形 5"/>
          <p:cNvSpPr/>
          <p:nvPr/>
        </p:nvSpPr>
        <p:spPr>
          <a:xfrm>
            <a:off x="278130" y="266224"/>
            <a:ext cx="8587739" cy="4611529"/>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1350"/>
          </a:p>
        </p:txBody>
      </p:sp>
      <p:sp>
        <p:nvSpPr>
          <p:cNvPr id="2" name="文本框 1"/>
          <p:cNvSpPr txBox="1"/>
          <p:nvPr/>
        </p:nvSpPr>
        <p:spPr>
          <a:xfrm>
            <a:off x="466249" y="259556"/>
            <a:ext cx="8211502" cy="345281"/>
          </a:xfrm>
          <a:prstGeom prst="rect">
            <a:avLst/>
          </a:prstGeom>
          <a:noFill/>
        </p:spPr>
        <p:txBody>
          <a:bodyPr wrap="square" rtlCol="0" anchor="t">
            <a:spAutoFit/>
          </a:bodyPr>
          <a:lstStyle>
            <a:defPPr algn="l" rtl="0" eaLnBrk="1" hangingPunct="0">
              <a:defRPr kumimoji="0" lang="zh-CN"/>
            </a:defPPr>
          </a:lstStyle>
          <a:p>
            <a:r>
              <a:rPr lang="zh-CN" altLang="en-US" sz="1800" b="1">
                <a:latin typeface="宋体" panose="02010600030101010101" pitchFamily="2" charset="-122"/>
                <a:ea typeface="宋体" panose="02010600030101010101" pitchFamily="2" charset="-122"/>
                <a:cs typeface="宋体" panose="02010600030101010101" pitchFamily="2" charset="-122"/>
              </a:rPr>
              <a:t>（2020·威海）读黄河流域局部图，完成</a:t>
            </a:r>
            <a:r>
              <a:rPr lang="en-US" altLang="zh-CN" sz="1800" b="1">
                <a:latin typeface="宋体" panose="02010600030101010101" pitchFamily="2" charset="-122"/>
                <a:ea typeface="宋体" panose="02010600030101010101" pitchFamily="2" charset="-122"/>
                <a:cs typeface="宋体" panose="02010600030101010101" pitchFamily="2" charset="-122"/>
              </a:rPr>
              <a:t>7</a:t>
            </a:r>
            <a:r>
              <a:rPr lang="zh-CN" altLang="en-US" sz="1800" b="1">
                <a:latin typeface="宋体" panose="02010600030101010101" pitchFamily="2" charset="-122"/>
                <a:ea typeface="宋体" panose="02010600030101010101" pitchFamily="2" charset="-122"/>
                <a:cs typeface="宋体" panose="02010600030101010101" pitchFamily="2" charset="-122"/>
              </a:rPr>
              <a:t>~</a:t>
            </a:r>
            <a:r>
              <a:rPr lang="en-US" altLang="zh-CN" sz="1800" b="1">
                <a:latin typeface="宋体" panose="02010600030101010101" pitchFamily="2" charset="-122"/>
                <a:ea typeface="宋体" panose="02010600030101010101" pitchFamily="2" charset="-122"/>
                <a:cs typeface="宋体" panose="02010600030101010101" pitchFamily="2" charset="-122"/>
              </a:rPr>
              <a:t>8</a:t>
            </a:r>
            <a:r>
              <a:rPr lang="zh-CN" altLang="en-US" sz="1800" b="1">
                <a:latin typeface="宋体" panose="02010600030101010101" pitchFamily="2" charset="-122"/>
                <a:ea typeface="宋体" panose="02010600030101010101" pitchFamily="2" charset="-122"/>
                <a:cs typeface="宋体" panose="02010600030101010101" pitchFamily="2" charset="-122"/>
              </a:rPr>
              <a:t>题。</a:t>
            </a:r>
          </a:p>
        </p:txBody>
      </p:sp>
      <p:pic>
        <p:nvPicPr>
          <p:cNvPr id="3" name="图片 2" descr="截图20210216142640"/>
          <p:cNvPicPr>
            <a:picLocks noChangeAspect="1"/>
          </p:cNvPicPr>
          <p:nvPr/>
        </p:nvPicPr>
        <p:blipFill>
          <a:blip r:embed="rId2"/>
          <a:stretch>
            <a:fillRect/>
          </a:stretch>
        </p:blipFill>
        <p:spPr>
          <a:xfrm>
            <a:off x="6391752" y="479584"/>
            <a:ext cx="2400776" cy="3350419"/>
          </a:xfrm>
          <a:prstGeom prst="rect">
            <a:avLst/>
          </a:prstGeom>
        </p:spPr>
      </p:pic>
      <p:sp>
        <p:nvSpPr>
          <p:cNvPr id="4" name="文本框 3"/>
          <p:cNvSpPr txBox="1"/>
          <p:nvPr/>
        </p:nvSpPr>
        <p:spPr>
          <a:xfrm>
            <a:off x="277654" y="494824"/>
            <a:ext cx="6114098" cy="3391376"/>
          </a:xfrm>
          <a:prstGeom prst="rect">
            <a:avLst/>
          </a:prstGeom>
          <a:noFill/>
        </p:spPr>
        <p:txBody>
          <a:bodyPr wrap="square" rtlCol="0" anchor="t">
            <a:spAutoFit/>
          </a:bodyPr>
          <a:lstStyle>
            <a:defPPr algn="l" rtl="0" eaLnBrk="1" hangingPunct="0">
              <a:defRPr kumimoji="0" lang="zh-CN"/>
            </a:defPPr>
          </a:lstStyle>
          <a:p>
            <a:pPr>
              <a:lnSpc>
                <a:spcPct val="120000"/>
              </a:lnSpc>
            </a:pPr>
            <a:r>
              <a:rPr lang="en-US" altLang="zh-CN" sz="1800" b="1">
                <a:latin typeface="宋体" panose="02010600030101010101" pitchFamily="2" charset="-122"/>
                <a:ea typeface="宋体" panose="02010600030101010101" pitchFamily="2" charset="-122"/>
                <a:cs typeface="宋体" panose="02010600030101010101" pitchFamily="2" charset="-122"/>
              </a:rPr>
              <a:t>7.</a:t>
            </a:r>
            <a:r>
              <a:rPr lang="zh-CN" altLang="en-US" sz="1800" b="1">
                <a:latin typeface="宋体" panose="02010600030101010101" pitchFamily="2" charset="-122"/>
                <a:ea typeface="宋体" panose="02010600030101010101" pitchFamily="2" charset="-122"/>
                <a:cs typeface="宋体" panose="02010600030101010101" pitchFamily="2" charset="-122"/>
              </a:rPr>
              <a:t>对图示区域的叙述，正确的是（    ）</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阴影区为平原，地形平坦</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风力侵蚀造成地貌千沟万壑</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城市沿河分布皆因水运便利</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与当地环境相适的传统民居是窑洞</a:t>
            </a:r>
          </a:p>
          <a:p>
            <a:pPr>
              <a:lnSpc>
                <a:spcPct val="120000"/>
              </a:lnSpc>
            </a:pPr>
            <a:r>
              <a:rPr lang="en-US" altLang="zh-CN" sz="1800" b="1">
                <a:latin typeface="宋体" panose="02010600030101010101" pitchFamily="2" charset="-122"/>
                <a:ea typeface="宋体" panose="02010600030101010101" pitchFamily="2" charset="-122"/>
                <a:cs typeface="宋体" panose="02010600030101010101" pitchFamily="2" charset="-122"/>
              </a:rPr>
              <a:t>8.</a:t>
            </a:r>
            <a:r>
              <a:rPr lang="zh-CN" altLang="en-US" sz="1800" b="1">
                <a:latin typeface="宋体" panose="02010600030101010101" pitchFamily="2" charset="-122"/>
                <a:ea typeface="宋体" panose="02010600030101010101" pitchFamily="2" charset="-122"/>
                <a:cs typeface="宋体" panose="02010600030101010101" pitchFamily="2" charset="-122"/>
              </a:rPr>
              <a:t>图示地区主要生态问题的治理措施，正确的是（   ）</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加固好黄河下游大堤</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营造防护林，阻挡黄土继续堆积</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退田还湖，减少洪涝灾害</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植树种草、退耕还林</a:t>
            </a:r>
          </a:p>
        </p:txBody>
      </p:sp>
      <p:sp>
        <p:nvSpPr>
          <p:cNvPr id="5" name="文本框 4"/>
          <p:cNvSpPr txBox="1"/>
          <p:nvPr/>
        </p:nvSpPr>
        <p:spPr>
          <a:xfrm>
            <a:off x="3901440" y="494824"/>
            <a:ext cx="284321"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rPr>
              <a:t>D</a:t>
            </a:r>
          </a:p>
        </p:txBody>
      </p:sp>
      <p:sp>
        <p:nvSpPr>
          <p:cNvPr id="7" name="文本框 6"/>
          <p:cNvSpPr txBox="1"/>
          <p:nvPr/>
        </p:nvSpPr>
        <p:spPr>
          <a:xfrm>
            <a:off x="5416391" y="2169319"/>
            <a:ext cx="268129"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rPr>
              <a:t>D</a:t>
            </a:r>
          </a:p>
        </p:txBody>
      </p:sp>
      <p:sp>
        <p:nvSpPr>
          <p:cNvPr id="8" name="文本框 7"/>
          <p:cNvSpPr txBox="1"/>
          <p:nvPr/>
        </p:nvSpPr>
        <p:spPr>
          <a:xfrm>
            <a:off x="340519" y="3748088"/>
            <a:ext cx="8579644" cy="1176338"/>
          </a:xfrm>
          <a:prstGeom prst="rect">
            <a:avLst/>
          </a:prstGeom>
          <a:noFill/>
        </p:spPr>
        <p:txBody>
          <a:bodyPr wrap="square" rtlCol="0" anchor="t">
            <a:spAutoFit/>
          </a:bodyPr>
          <a:lstStyle>
            <a:defPPr algn="l" rtl="0" eaLnBrk="1" hangingPunct="0">
              <a:defRPr kumimoji="0" lang="zh-CN"/>
            </a:defPPr>
          </a:lstStyle>
          <a:p>
            <a:pPr>
              <a:lnSpc>
                <a:spcPct val="100000"/>
              </a:lnSpc>
            </a:pP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解析：本题组主要考查黄河流域等地理学科素养的相关知识，阴影区为黄土高原，流水侵蚀造成地貌千沟万壑，城市沿河分布的原因是靠近水源，与当过环境相适的传统民居是窑洞。黄土高原地区主要生态问题的治理措施植树种草、退耕还林。故</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7</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选D</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,8</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选D。</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21" presetClass="entr" presetSubtype="1" fill="hold" nodeType="clickEffect">
                                  <p:stCondLst>
                                    <p:cond delay="0"/>
                                  </p:stCondLst>
                                  <p:childTnLst>
                                    <p:set>
                                      <p:cBhvr>
                                        <p:cTn id="27" dur="1" fill="hold">
                                          <p:stCondLst>
                                            <p:cond delay="0"/>
                                          </p:stCondLst>
                                        </p:cTn>
                                        <p:tgtEl>
                                          <p:spTgt spid="8">
                                            <p:txEl>
                                              <p:pRg st="0" end="0"/>
                                            </p:txEl>
                                          </p:spTgt>
                                        </p:tgtEl>
                                        <p:attrNameLst>
                                          <p:attrName>style.visibility</p:attrName>
                                        </p:attrNameLst>
                                      </p:cBhvr>
                                      <p:to>
                                        <p:strVal val="visible"/>
                                      </p:to>
                                    </p:set>
                                    <p:animEffect transition="in" filter="wheel(1)">
                                      <p:cBhvr>
                                        <p:cTn id="28"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1"/>
      <p:bldP spid="7" grpId="2"/>
    </p:bldLst>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 name="矩形 5"/>
          <p:cNvSpPr/>
          <p:nvPr/>
        </p:nvSpPr>
        <p:spPr>
          <a:xfrm>
            <a:off x="278130" y="179546"/>
            <a:ext cx="8587739" cy="4611529"/>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1350"/>
          </a:p>
        </p:txBody>
      </p:sp>
      <p:sp>
        <p:nvSpPr>
          <p:cNvPr id="2" name="文本框 1"/>
          <p:cNvSpPr txBox="1"/>
          <p:nvPr/>
        </p:nvSpPr>
        <p:spPr>
          <a:xfrm>
            <a:off x="278130" y="179546"/>
            <a:ext cx="8587739" cy="732949"/>
          </a:xfrm>
          <a:prstGeom prst="rect">
            <a:avLst/>
          </a:prstGeom>
          <a:noFill/>
        </p:spPr>
        <p:txBody>
          <a:bodyPr wrap="square" rtlCol="0" anchor="t">
            <a:spAutoFit/>
          </a:bodyPr>
          <a:lstStyle>
            <a:defPPr algn="l" rtl="0" eaLnBrk="1" hangingPunct="0">
              <a:defRPr kumimoji="0" lang="zh-CN"/>
            </a:defPPr>
          </a:lstStyle>
          <a:p>
            <a:pPr>
              <a:lnSpc>
                <a:spcPct val="120000"/>
              </a:lnSpc>
            </a:pP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（2020·滨州）2022年第24届冬奥会将由北京与张家口联合举办。目前，北京是世界上唯一的“双奥之城”。结合冰墩墩和雪容融的宣传语，完成9～</a:t>
            </a:r>
            <a:r>
              <a:rPr lang="en-US" altLang="zh-CN" sz="1800" b="1">
                <a:latin typeface="宋体" panose="02010600030101010101" pitchFamily="2" charset="-122"/>
                <a:ea typeface="宋体" panose="02010600030101010101" pitchFamily="2" charset="-122"/>
                <a:cs typeface="宋体" panose="02010600030101010101" pitchFamily="2" charset="-122"/>
              </a:rPr>
              <a:t>1</a:t>
            </a:r>
            <a:r>
              <a:rPr lang="zh-CN" altLang="en-US" sz="1800" b="1">
                <a:latin typeface="宋体" panose="02010600030101010101" pitchFamily="2" charset="-122"/>
                <a:ea typeface="宋体" panose="02010600030101010101" pitchFamily="2" charset="-122"/>
                <a:cs typeface="宋体" panose="02010600030101010101" pitchFamily="2" charset="-122"/>
              </a:rPr>
              <a:t>0题。</a:t>
            </a:r>
          </a:p>
        </p:txBody>
      </p:sp>
      <p:pic>
        <p:nvPicPr>
          <p:cNvPr id="3" name="图片 2" descr="截图20210216145207"/>
          <p:cNvPicPr>
            <a:picLocks noChangeAspect="1"/>
          </p:cNvPicPr>
          <p:nvPr/>
        </p:nvPicPr>
        <p:blipFill>
          <a:blip r:embed="rId2"/>
          <a:stretch>
            <a:fillRect/>
          </a:stretch>
        </p:blipFill>
        <p:spPr>
          <a:xfrm>
            <a:off x="5185887" y="1096804"/>
            <a:ext cx="3664744" cy="2515553"/>
          </a:xfrm>
          <a:prstGeom prst="rect">
            <a:avLst/>
          </a:prstGeom>
        </p:spPr>
      </p:pic>
      <p:sp>
        <p:nvSpPr>
          <p:cNvPr id="4" name="文本框 3"/>
          <p:cNvSpPr txBox="1"/>
          <p:nvPr/>
        </p:nvSpPr>
        <p:spPr>
          <a:xfrm>
            <a:off x="332899" y="938212"/>
            <a:ext cx="5285899" cy="3665696"/>
          </a:xfrm>
          <a:prstGeom prst="rect">
            <a:avLst/>
          </a:prstGeom>
          <a:noFill/>
        </p:spPr>
        <p:txBody>
          <a:bodyPr wrap="square" rtlCol="0" anchor="t">
            <a:spAutoFit/>
          </a:bodyPr>
          <a:lstStyle>
            <a:defPPr algn="l" rtl="0" eaLnBrk="1" hangingPunct="0">
              <a:defRPr kumimoji="0" lang="zh-CN"/>
            </a:defPPr>
          </a:lstStyle>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9</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关于北京的描述，正确的是（   ）</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有100多个外国大使馆，体现了北京的政治职能</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位于华北平原南侧，与河北、天津相邻</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水资源匮乏是城市发展面临的主要问题之一</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中国最大的海、陆、空交通枢纽</a:t>
            </a:r>
          </a:p>
          <a:p>
            <a:pPr>
              <a:lnSpc>
                <a:spcPct val="130000"/>
              </a:lnSpc>
            </a:pPr>
            <a:r>
              <a:rPr lang="en-US" altLang="zh-CN" sz="1800" b="1">
                <a:latin typeface="宋体" panose="02010600030101010101" pitchFamily="2" charset="-122"/>
                <a:ea typeface="宋体" panose="02010600030101010101" pitchFamily="2" charset="-122"/>
                <a:cs typeface="宋体" panose="02010600030101010101" pitchFamily="2" charset="-122"/>
              </a:rPr>
              <a:t>1</a:t>
            </a:r>
            <a:r>
              <a:rPr lang="zh-CN" altLang="en-US" sz="1800" b="1">
                <a:latin typeface="宋体" panose="02010600030101010101" pitchFamily="2" charset="-122"/>
                <a:ea typeface="宋体" panose="02010600030101010101" pitchFamily="2" charset="-122"/>
                <a:cs typeface="宋体" panose="02010600030101010101" pitchFamily="2" charset="-122"/>
              </a:rPr>
              <a:t>0</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北京和张家口联合举办冬奥会的优势有（   ）</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张家口地形以山地为主，适合开展冰上运动</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北京积雪时间长，适合开展滑雪运动</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北京场馆众多，基础设施完善</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张家口交通便利，服务水平高</a:t>
            </a:r>
          </a:p>
        </p:txBody>
      </p:sp>
      <p:sp>
        <p:nvSpPr>
          <p:cNvPr id="5" name="文本框 4"/>
          <p:cNvSpPr txBox="1"/>
          <p:nvPr/>
        </p:nvSpPr>
        <p:spPr>
          <a:xfrm>
            <a:off x="3620929" y="938212"/>
            <a:ext cx="370999"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rPr>
              <a:t>C</a:t>
            </a:r>
          </a:p>
        </p:txBody>
      </p:sp>
      <p:sp>
        <p:nvSpPr>
          <p:cNvPr id="7" name="文本框 6"/>
          <p:cNvSpPr txBox="1"/>
          <p:nvPr/>
        </p:nvSpPr>
        <p:spPr>
          <a:xfrm>
            <a:off x="4905375" y="2748915"/>
            <a:ext cx="280511"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rPr>
              <a:t>C</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1"/>
    </p:bldLst>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3" name="图片 2" descr="截图20210216145207"/>
          <p:cNvPicPr>
            <a:picLocks noChangeAspect="1"/>
          </p:cNvPicPr>
          <p:nvPr/>
        </p:nvPicPr>
        <p:blipFill>
          <a:blip r:embed="rId2"/>
          <a:stretch>
            <a:fillRect/>
          </a:stretch>
        </p:blipFill>
        <p:spPr>
          <a:xfrm>
            <a:off x="5080636" y="1006792"/>
            <a:ext cx="3664744" cy="2515553"/>
          </a:xfrm>
          <a:prstGeom prst="rect">
            <a:avLst/>
          </a:prstGeom>
        </p:spPr>
      </p:pic>
      <p:sp>
        <p:nvSpPr>
          <p:cNvPr id="8" name="文本框 7"/>
          <p:cNvSpPr txBox="1"/>
          <p:nvPr/>
        </p:nvSpPr>
        <p:spPr>
          <a:xfrm>
            <a:off x="360521" y="904875"/>
            <a:ext cx="4889182" cy="2946082"/>
          </a:xfrm>
          <a:prstGeom prst="rect">
            <a:avLst/>
          </a:prstGeom>
          <a:noFill/>
        </p:spPr>
        <p:txBody>
          <a:bodyPr wrap="square" rtlCol="0" anchor="t">
            <a:spAutoFit/>
          </a:bodyPr>
          <a:lstStyle>
            <a:defPPr algn="l" rtl="0" eaLnBrk="1" hangingPunct="0">
              <a:defRPr kumimoji="0" lang="zh-CN"/>
            </a:defPPr>
          </a:lstStyle>
          <a:p>
            <a:pPr>
              <a:lnSpc>
                <a:spcPct val="130000"/>
              </a:lnSpc>
            </a:pP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   </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解析：本题组主要考查北京的有关知识。第9题，众多的外国使馆，体现了北京是对外交流中心；北京位于华北平原的北部边缘，与河北、天津相邻；北京不临海，是我国最大的铁路交通枢纽。第</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1</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0题，北京交通便利，场馆多适合开展冰上运动；张家口地形以山地为主，交通不如北京便利，但积雪时间长，适合开展滑雪运动。故9选C，</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1</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0选C。</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sz="3200">
                <a:solidFill>
                  <a:srgbClr val="EAD900">
                    <a:lumMod val="75000"/>
                  </a:srgbClr>
                </a:solidFill>
                <a:cs typeface="+mn-ea"/>
                <a:sym typeface="+mn-ea"/>
              </a:rPr>
              <a:t>04</a:t>
            </a:r>
            <a:endParaRPr lang="en-US" altLang="zh-CN" sz="3200">
              <a:solidFill>
                <a:srgbClr val="FFBA55"/>
              </a:solidFill>
              <a:cs typeface="+mn-ea"/>
              <a:sym typeface="+mn-ea"/>
            </a:endParaRPr>
          </a:p>
        </p:txBody>
      </p:sp>
      <p:sp>
        <p:nvSpPr>
          <p:cNvPr id="3" name="标题 2"/>
          <p:cNvSpPr>
            <a:spLocks noGrp="1"/>
          </p:cNvSpPr>
          <p:nvPr/>
        </p:nvSpPr>
        <p:spPr>
          <a:xfrm>
            <a:off x="737712" y="2933947"/>
            <a:ext cx="7886700" cy="1043677"/>
          </a:xfrm>
          <a:prstGeom prst="rect">
            <a:avLst/>
          </a:prstGeom>
        </p:spPr>
        <p:txBody>
          <a:bodyPr vert="horz" lIns="68580" tIns="34290" rIns="68580" bIns="34290" rtlCol="0" anchor="ctr">
            <a:normAutofit/>
          </a:bodyPr>
          <a:lstStyle>
            <a:defPPr algn="l" rtl="0" eaLnBrk="1" hangingPunct="0">
              <a:defRPr kumimoji="0" lang="zh-CN"/>
            </a:defPPr>
            <a:lvl1pPr marL="0" indent="0" algn="ctr" defTabSz="685800" rtl="0" eaLnBrk="1" fontAlgn="auto" latinLnBrk="0" hangingPunct="1">
              <a:lnSpc>
                <a:spcPct val="90000"/>
              </a:lnSpc>
              <a:spcBef>
                <a:spcPct val="0"/>
              </a:spcBef>
              <a:spcAft>
                <a:spcPct val="0"/>
              </a:spcAft>
              <a:buClrTx/>
              <a:buSzTx/>
              <a:buFontTx/>
              <a:buNone/>
              <a:defRPr kumimoji="0" sz="3300" b="0" i="0" u="none" kern="1200" baseline="0">
                <a:solidFill>
                  <a:schemeClr val="tx1"/>
                </a:solidFill>
                <a:latin typeface="+mj-lt"/>
                <a:ea typeface="+mj-ea"/>
                <a:cs typeface="+mj-cs"/>
              </a:defRPr>
            </a:lvl1pPr>
          </a:lstStyle>
          <a:p>
            <a:r>
              <a:rPr lang="zh-CN" altLang="en-US" sz="3300"/>
              <a:t>实战提分</a:t>
            </a:r>
          </a:p>
        </p:txBody>
      </p:sp>
    </p:spTree>
    <p:custDataLst>
      <p:tags r:id="rId2"/>
    </p:custDataLst>
  </p:cSld>
  <p:clrMapOvr>
    <a:masterClrMapping/>
  </p:clrMapOvr>
  <p:transition/>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p:cNvSpPr/>
          <p:nvPr/>
        </p:nvSpPr>
        <p:spPr>
          <a:xfrm>
            <a:off x="278130" y="266224"/>
            <a:ext cx="8587739" cy="4611529"/>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1350"/>
          </a:p>
        </p:txBody>
      </p:sp>
      <p:sp>
        <p:nvSpPr>
          <p:cNvPr id="3" name="文本框 2"/>
          <p:cNvSpPr txBox="1"/>
          <p:nvPr/>
        </p:nvSpPr>
        <p:spPr>
          <a:xfrm>
            <a:off x="532447" y="266224"/>
            <a:ext cx="5954077" cy="345281"/>
          </a:xfrm>
          <a:prstGeom prst="rect">
            <a:avLst/>
          </a:prstGeom>
          <a:noFill/>
        </p:spPr>
        <p:txBody>
          <a:bodyPr wrap="square" rtlCol="0" anchor="t">
            <a:spAutoFit/>
          </a:bodyPr>
          <a:lstStyle>
            <a:defPPr algn="l" rtl="0" eaLnBrk="1" hangingPunct="0">
              <a:defRPr kumimoji="0" lang="zh-CN"/>
            </a:defPPr>
          </a:lstStyle>
          <a:p>
            <a:r>
              <a:rPr lang="zh-CN" altLang="en-US" sz="1800" b="1">
                <a:latin typeface="宋体" panose="02010600030101010101" pitchFamily="2" charset="-122"/>
                <a:ea typeface="宋体" panose="02010600030101010101" pitchFamily="2" charset="-122"/>
                <a:cs typeface="宋体" panose="02010600030101010101" pitchFamily="2" charset="-122"/>
              </a:rPr>
              <a:t>（2020·杭州）读“我国某区域示意图”。回答1～2题。</a:t>
            </a:r>
          </a:p>
        </p:txBody>
      </p:sp>
      <p:pic>
        <p:nvPicPr>
          <p:cNvPr id="4" name="图片 3" descr="截图20210216151820"/>
          <p:cNvPicPr>
            <a:picLocks noChangeAspect="1"/>
          </p:cNvPicPr>
          <p:nvPr/>
        </p:nvPicPr>
        <p:blipFill>
          <a:blip r:embed="rId2"/>
          <a:stretch>
            <a:fillRect/>
          </a:stretch>
        </p:blipFill>
        <p:spPr>
          <a:xfrm>
            <a:off x="5837873" y="691515"/>
            <a:ext cx="2950369" cy="2346484"/>
          </a:xfrm>
          <a:prstGeom prst="rect">
            <a:avLst/>
          </a:prstGeom>
        </p:spPr>
      </p:pic>
      <p:sp>
        <p:nvSpPr>
          <p:cNvPr id="5" name="文本框 4"/>
          <p:cNvSpPr txBox="1"/>
          <p:nvPr/>
        </p:nvSpPr>
        <p:spPr>
          <a:xfrm>
            <a:off x="336233" y="571500"/>
            <a:ext cx="8295799" cy="4330065"/>
          </a:xfrm>
          <a:prstGeom prst="rect">
            <a:avLst/>
          </a:prstGeom>
          <a:noFill/>
        </p:spPr>
        <p:txBody>
          <a:bodyPr wrap="square" rtlCol="0" anchor="t">
            <a:spAutoFit/>
          </a:bodyPr>
          <a:lstStyle>
            <a:defPPr algn="l" rtl="0" eaLnBrk="1" hangingPunct="0">
              <a:defRPr kumimoji="0" lang="zh-CN"/>
            </a:defPPr>
          </a:lstStyle>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1</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图中代表大兴安岭和阴山山脉的数字分别是（   ）</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①②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①④      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②③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③④</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2</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关于甲、乙两地区域特征的叙述，正确的是（  </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 ）</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①甲地处于季风区，乙地处于非季风区</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②甲地的年降水量通常小于乙地的年降水量</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③甲地适合发展种植业，乙地适合发展畜牧业</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④甲地传统民居是蒙古包，乙地传统民居是窑洞</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①②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①③      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②④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③④</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3</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东北地区大规模开荒，造成该区域湿地面积锐减、</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生态环境恶化。下列对于该区域开发与保护的说法，正确的是（</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  ）</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已开垦的耕地全部退还沼泽</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继续开荒，扩大水稻种植面积</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停止开荒，建立自然保护区</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大量使用化肥、农药，提高单位面积产量</a:t>
            </a:r>
          </a:p>
        </p:txBody>
      </p:sp>
      <p:sp>
        <p:nvSpPr>
          <p:cNvPr id="7" name="文本框 6"/>
          <p:cNvSpPr txBox="1"/>
          <p:nvPr/>
        </p:nvSpPr>
        <p:spPr>
          <a:xfrm>
            <a:off x="5252085" y="571500"/>
            <a:ext cx="360521" cy="391477"/>
          </a:xfrm>
          <a:prstGeom prst="rect">
            <a:avLst/>
          </a:prstGeom>
          <a:noFill/>
        </p:spPr>
        <p:txBody>
          <a:bodyPr wrap="square" rtlCol="0" anchor="t">
            <a:spAutoFit/>
          </a:bodyPr>
          <a:lstStyle>
            <a:defPPr algn="l" rtl="0" eaLnBrk="1" hangingPunct="0">
              <a:defRPr kumimoji="0" lang="zh-CN"/>
            </a:defPPr>
          </a:lstStyle>
          <a:p>
            <a:r>
              <a:rPr lang="en-US" altLang="zh-CN" sz="2100" b="1">
                <a:solidFill>
                  <a:srgbClr val="FF0000"/>
                </a:solidFill>
              </a:rPr>
              <a:t>C</a:t>
            </a:r>
          </a:p>
        </p:txBody>
      </p:sp>
      <p:sp>
        <p:nvSpPr>
          <p:cNvPr id="8" name="文本框 7"/>
          <p:cNvSpPr txBox="1"/>
          <p:nvPr/>
        </p:nvSpPr>
        <p:spPr>
          <a:xfrm>
            <a:off x="5293043" y="1158716"/>
            <a:ext cx="360521"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rPr>
              <a:t>B</a:t>
            </a:r>
          </a:p>
        </p:txBody>
      </p:sp>
      <p:sp>
        <p:nvSpPr>
          <p:cNvPr id="9" name="文本框 8"/>
          <p:cNvSpPr txBox="1"/>
          <p:nvPr/>
        </p:nvSpPr>
        <p:spPr>
          <a:xfrm>
            <a:off x="6952298" y="3281362"/>
            <a:ext cx="360521" cy="391477"/>
          </a:xfrm>
          <a:prstGeom prst="rect">
            <a:avLst/>
          </a:prstGeom>
          <a:noFill/>
        </p:spPr>
        <p:txBody>
          <a:bodyPr wrap="square" rtlCol="0" anchor="t">
            <a:spAutoFit/>
          </a:bodyPr>
          <a:lstStyle>
            <a:defPPr algn="l" rtl="0" eaLnBrk="1" hangingPunct="0">
              <a:defRPr kumimoji="0" lang="zh-CN"/>
            </a:defPPr>
          </a:lstStyle>
          <a:p>
            <a:r>
              <a:rPr lang="en-US" altLang="zh-CN" sz="2100" b="1">
                <a:solidFill>
                  <a:srgbClr val="FF0000"/>
                </a:solidFill>
              </a:rPr>
              <a:t>C</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1"/>
      <p:bldP spid="9" grpId="2"/>
    </p:bldLst>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311468" y="650081"/>
            <a:ext cx="8521064" cy="4025265"/>
          </a:xfrm>
          <a:prstGeom prst="rect">
            <a:avLst/>
          </a:prstGeom>
          <a:noFill/>
        </p:spPr>
        <p:txBody>
          <a:bodyPr wrap="square" rtlCol="0" anchor="t">
            <a:spAutoFit/>
          </a:bodyPr>
          <a:lstStyle>
            <a:defPPr algn="l" rtl="0" eaLnBrk="1" hangingPunct="0">
              <a:defRPr kumimoji="0" lang="zh-CN"/>
            </a:defPPr>
          </a:lstStyle>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读黄土高原地貌景观图，</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回答</a:t>
            </a:r>
            <a:r>
              <a:rPr lang="en-US" altLang="zh-CN" sz="1800" b="1">
                <a:latin typeface="宋体" panose="02010600030101010101" pitchFamily="2" charset="-122"/>
                <a:ea typeface="宋体" panose="02010600030101010101" pitchFamily="2" charset="-122"/>
                <a:cs typeface="宋体" panose="02010600030101010101" pitchFamily="2" charset="-122"/>
                <a:sym typeface="+mn-ea"/>
              </a:rPr>
              <a:t>4</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a:t>
            </a:r>
            <a:r>
              <a:rPr lang="en-US" altLang="zh-CN" sz="1800" b="1">
                <a:latin typeface="宋体" panose="02010600030101010101" pitchFamily="2" charset="-122"/>
                <a:ea typeface="宋体" panose="02010600030101010101" pitchFamily="2" charset="-122"/>
                <a:cs typeface="宋体" panose="02010600030101010101" pitchFamily="2" charset="-122"/>
                <a:sym typeface="+mn-ea"/>
              </a:rPr>
              <a:t>6</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题。</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nSpc>
                <a:spcPct val="130000"/>
              </a:lnSpc>
            </a:pPr>
            <a:r>
              <a:rPr lang="en-US" altLang="zh-CN" sz="1800" b="1">
                <a:latin typeface="宋体" panose="02010600030101010101" pitchFamily="2" charset="-122"/>
                <a:ea typeface="宋体" panose="02010600030101010101" pitchFamily="2" charset="-122"/>
                <a:cs typeface="宋体" panose="02010600030101010101" pitchFamily="2" charset="-122"/>
              </a:rPr>
              <a:t>4.</a:t>
            </a:r>
            <a:r>
              <a:rPr lang="zh-CN" altLang="en-US" sz="1800" b="1">
                <a:latin typeface="宋体" panose="02010600030101010101" pitchFamily="2" charset="-122"/>
                <a:ea typeface="宋体" panose="02010600030101010101" pitchFamily="2" charset="-122"/>
                <a:cs typeface="宋体" panose="02010600030101010101" pitchFamily="2" charset="-122"/>
              </a:rPr>
              <a:t>图示地貌名称为（</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黄土塬</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黄土峁</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黄土梁</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黄土川</a:t>
            </a:r>
          </a:p>
          <a:p>
            <a:pPr>
              <a:lnSpc>
                <a:spcPct val="130000"/>
              </a:lnSpc>
            </a:pPr>
            <a:r>
              <a:rPr lang="en-US" altLang="zh-CN" sz="1800" b="1">
                <a:latin typeface="宋体" panose="02010600030101010101" pitchFamily="2" charset="-122"/>
                <a:ea typeface="宋体" panose="02010600030101010101" pitchFamily="2" charset="-122"/>
                <a:cs typeface="宋体" panose="02010600030101010101" pitchFamily="2" charset="-122"/>
              </a:rPr>
              <a:t>5.</a:t>
            </a:r>
            <a:r>
              <a:rPr lang="zh-CN" altLang="en-US" sz="1800" b="1">
                <a:latin typeface="宋体" panose="02010600030101010101" pitchFamily="2" charset="-122"/>
                <a:ea typeface="宋体" panose="02010600030101010101" pitchFamily="2" charset="-122"/>
                <a:cs typeface="宋体" panose="02010600030101010101" pitchFamily="2" charset="-122"/>
              </a:rPr>
              <a:t>在图示地区容易发生的自然灾害是（</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①旱灾</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②洪涝</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③台风</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④滑坡</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①②</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②③</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③④</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①④</a:t>
            </a:r>
          </a:p>
          <a:p>
            <a:pPr>
              <a:lnSpc>
                <a:spcPct val="130000"/>
              </a:lnSpc>
            </a:pPr>
            <a:r>
              <a:rPr lang="en-US" altLang="zh-CN" sz="1800" b="1">
                <a:latin typeface="宋体" panose="02010600030101010101" pitchFamily="2" charset="-122"/>
                <a:ea typeface="宋体" panose="02010600030101010101" pitchFamily="2" charset="-122"/>
                <a:cs typeface="宋体" panose="02010600030101010101" pitchFamily="2" charset="-122"/>
              </a:rPr>
              <a:t>6.</a:t>
            </a:r>
            <a:r>
              <a:rPr lang="zh-CN" altLang="en-US" sz="1800" b="1">
                <a:latin typeface="宋体" panose="02010600030101010101" pitchFamily="2" charset="-122"/>
                <a:ea typeface="宋体" panose="02010600030101010101" pitchFamily="2" charset="-122"/>
                <a:cs typeface="宋体" panose="02010600030101010101" pitchFamily="2" charset="-122"/>
              </a:rPr>
              <a:t>图示区域所示的地貌类型中，要实现经济的可持续发展，应该（</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修建梯田，大力发展粮食生产</a:t>
            </a:r>
            <a:r>
              <a:rPr lang="en-US" altLang="zh-CN" sz="1800" b="1">
                <a:latin typeface="宋体" panose="02010600030101010101" pitchFamily="2" charset="-122"/>
                <a:ea typeface="宋体" panose="02010600030101010101" pitchFamily="2" charset="-122"/>
                <a:cs typeface="宋体" panose="02010600030101010101" pitchFamily="2" charset="-122"/>
              </a:rPr>
              <a:t>     </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打坝淤地，大力发展粮食生产</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引进外资，大力发展出口加工工业</a:t>
            </a:r>
            <a:r>
              <a:rPr lang="en-US" altLang="zh-CN" sz="1800" b="1">
                <a:latin typeface="宋体" panose="02010600030101010101" pitchFamily="2" charset="-122"/>
                <a:ea typeface="宋体" panose="02010600030101010101" pitchFamily="2" charset="-122"/>
                <a:cs typeface="宋体" panose="02010600030101010101" pitchFamily="2" charset="-122"/>
              </a:rPr>
              <a:t>      </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植树造林种草，发展林果业和畜牧业生产</a:t>
            </a:r>
          </a:p>
        </p:txBody>
      </p:sp>
      <p:sp>
        <p:nvSpPr>
          <p:cNvPr id="5" name="文本框 4"/>
          <p:cNvSpPr txBox="1"/>
          <p:nvPr/>
        </p:nvSpPr>
        <p:spPr>
          <a:xfrm>
            <a:off x="2725103" y="1079183"/>
            <a:ext cx="360521" cy="391477"/>
          </a:xfrm>
          <a:prstGeom prst="rect">
            <a:avLst/>
          </a:prstGeom>
          <a:noFill/>
        </p:spPr>
        <p:txBody>
          <a:bodyPr wrap="square" rtlCol="0" anchor="t">
            <a:spAutoFit/>
          </a:bodyPr>
          <a:lstStyle>
            <a:defPPr algn="l" rtl="0" eaLnBrk="1" hangingPunct="0">
              <a:defRPr kumimoji="0" lang="zh-CN"/>
            </a:defPPr>
          </a:lstStyle>
          <a:p>
            <a:r>
              <a:rPr lang="en-US" altLang="zh-CN" sz="2100" b="1">
                <a:solidFill>
                  <a:srgbClr val="FF0000"/>
                </a:solidFill>
              </a:rPr>
              <a:t>C</a:t>
            </a:r>
          </a:p>
        </p:txBody>
      </p:sp>
      <p:sp>
        <p:nvSpPr>
          <p:cNvPr id="7" name="文本框 6"/>
          <p:cNvSpPr txBox="1"/>
          <p:nvPr/>
        </p:nvSpPr>
        <p:spPr>
          <a:xfrm>
            <a:off x="4467225" y="1786890"/>
            <a:ext cx="360521" cy="391477"/>
          </a:xfrm>
          <a:prstGeom prst="rect">
            <a:avLst/>
          </a:prstGeom>
          <a:noFill/>
        </p:spPr>
        <p:txBody>
          <a:bodyPr wrap="square" rtlCol="0" anchor="t">
            <a:spAutoFit/>
          </a:bodyPr>
          <a:lstStyle>
            <a:defPPr algn="l" rtl="0" eaLnBrk="1" hangingPunct="0">
              <a:defRPr kumimoji="0" lang="zh-CN"/>
            </a:defPPr>
          </a:lstStyle>
          <a:p>
            <a:r>
              <a:rPr lang="en-US" altLang="zh-CN" sz="2100" b="1">
                <a:solidFill>
                  <a:srgbClr val="FF0000"/>
                </a:solidFill>
              </a:rPr>
              <a:t>D</a:t>
            </a:r>
          </a:p>
        </p:txBody>
      </p:sp>
      <p:sp>
        <p:nvSpPr>
          <p:cNvPr id="8" name="文本框 7"/>
          <p:cNvSpPr txBox="1"/>
          <p:nvPr/>
        </p:nvSpPr>
        <p:spPr>
          <a:xfrm>
            <a:off x="7210901" y="2867025"/>
            <a:ext cx="360521" cy="391477"/>
          </a:xfrm>
          <a:prstGeom prst="rect">
            <a:avLst/>
          </a:prstGeom>
          <a:noFill/>
        </p:spPr>
        <p:txBody>
          <a:bodyPr wrap="square" rtlCol="0" anchor="t">
            <a:spAutoFit/>
          </a:bodyPr>
          <a:lstStyle>
            <a:defPPr algn="l" rtl="0" eaLnBrk="1" hangingPunct="0">
              <a:defRPr kumimoji="0" lang="zh-CN"/>
            </a:defPPr>
          </a:lstStyle>
          <a:p>
            <a:r>
              <a:rPr lang="en-US" altLang="zh-CN" sz="2100" b="1">
                <a:solidFill>
                  <a:srgbClr val="FF0000"/>
                </a:solidFill>
              </a:rPr>
              <a:t>D</a:t>
            </a:r>
          </a:p>
        </p:txBody>
      </p:sp>
      <p:pic>
        <p:nvPicPr>
          <p:cNvPr id="9" name="图片 8" descr="0%R)~C3HCMD)50]9[T)H7@8"/>
          <p:cNvPicPr>
            <a:picLocks noChangeAspect="1"/>
          </p:cNvPicPr>
          <p:nvPr/>
        </p:nvPicPr>
        <p:blipFill>
          <a:blip r:embed="rId2"/>
          <a:stretch>
            <a:fillRect/>
          </a:stretch>
        </p:blipFill>
        <p:spPr>
          <a:xfrm>
            <a:off x="5961698" y="478631"/>
            <a:ext cx="2858453" cy="2066449"/>
          </a:xfrm>
          <a:prstGeom prst="rect">
            <a:avLst/>
          </a:prstGeom>
        </p:spPr>
      </p:pic>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1"/>
      <p:bldP spid="8" grpId="2"/>
    </p:bldLst>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 name="矩形 5"/>
          <p:cNvSpPr/>
          <p:nvPr/>
        </p:nvSpPr>
        <p:spPr>
          <a:xfrm>
            <a:off x="278130" y="266224"/>
            <a:ext cx="8587739" cy="4611529"/>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1350"/>
          </a:p>
        </p:txBody>
      </p:sp>
      <p:pic>
        <p:nvPicPr>
          <p:cNvPr id="3" name="图片 2" descr="截图20210216152431"/>
          <p:cNvPicPr>
            <a:picLocks noChangeAspect="1"/>
          </p:cNvPicPr>
          <p:nvPr/>
        </p:nvPicPr>
        <p:blipFill>
          <a:blip r:embed="rId2"/>
          <a:stretch>
            <a:fillRect/>
          </a:stretch>
        </p:blipFill>
        <p:spPr>
          <a:xfrm>
            <a:off x="5477351" y="499110"/>
            <a:ext cx="3299460" cy="3079432"/>
          </a:xfrm>
          <a:prstGeom prst="rect">
            <a:avLst/>
          </a:prstGeom>
        </p:spPr>
      </p:pic>
      <p:sp>
        <p:nvSpPr>
          <p:cNvPr id="4" name="文本框 3"/>
          <p:cNvSpPr txBox="1"/>
          <p:nvPr/>
        </p:nvSpPr>
        <p:spPr>
          <a:xfrm>
            <a:off x="278130" y="547687"/>
            <a:ext cx="8659654" cy="4330065"/>
          </a:xfrm>
          <a:prstGeom prst="rect">
            <a:avLst/>
          </a:prstGeom>
          <a:noFill/>
        </p:spPr>
        <p:txBody>
          <a:bodyPr wrap="square" rtlCol="0" anchor="t">
            <a:spAutoFit/>
          </a:bodyPr>
          <a:lstStyle>
            <a:defPPr algn="l" rtl="0" eaLnBrk="1" hangingPunct="0">
              <a:defRPr kumimoji="0" lang="zh-CN"/>
            </a:defPPr>
          </a:lstStyle>
          <a:p>
            <a:pPr>
              <a:lnSpc>
                <a:spcPct val="110000"/>
              </a:lnSpc>
            </a:pPr>
            <a:r>
              <a:rPr lang="en-US" altLang="zh-CN" sz="1800" b="1">
                <a:latin typeface="宋体" panose="02010600030101010101" pitchFamily="2" charset="-122"/>
                <a:ea typeface="宋体" panose="02010600030101010101" pitchFamily="2" charset="-122"/>
                <a:cs typeface="宋体" panose="02010600030101010101" pitchFamily="2" charset="-122"/>
              </a:rPr>
              <a:t>7.</a:t>
            </a:r>
            <a:r>
              <a:rPr lang="zh-CN" altLang="en-US" sz="1800" b="1">
                <a:latin typeface="宋体" panose="02010600030101010101" pitchFamily="2" charset="-122"/>
                <a:ea typeface="宋体" panose="02010600030101010101" pitchFamily="2" charset="-122"/>
                <a:cs typeface="宋体" panose="02010600030101010101" pitchFamily="2" charset="-122"/>
              </a:rPr>
              <a:t>关于北京的描述，正确的是（   ）</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地势东南高西北低</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濒临渤海</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位于华北平原西北</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西部隔太行山脉与内蒙古高原相邻</a:t>
            </a:r>
          </a:p>
          <a:p>
            <a:pPr>
              <a:lnSpc>
                <a:spcPct val="110000"/>
              </a:lnSpc>
            </a:pPr>
            <a:r>
              <a:rPr lang="en-US" altLang="zh-CN" sz="1800" b="1">
                <a:latin typeface="宋体" panose="02010600030101010101" pitchFamily="2" charset="-122"/>
                <a:ea typeface="宋体" panose="02010600030101010101" pitchFamily="2" charset="-122"/>
                <a:cs typeface="宋体" panose="02010600030101010101" pitchFamily="2" charset="-122"/>
              </a:rPr>
              <a:t>8.</a:t>
            </a:r>
            <a:r>
              <a:rPr lang="zh-CN" altLang="en-US" sz="1800" b="1">
                <a:latin typeface="宋体" panose="02010600030101010101" pitchFamily="2" charset="-122"/>
                <a:ea typeface="宋体" panose="02010600030101010101" pitchFamily="2" charset="-122"/>
                <a:cs typeface="宋体" panose="02010600030101010101" pitchFamily="2" charset="-122"/>
              </a:rPr>
              <a:t>要体验首都北京悠久的历史文化，</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你应该选择参观（  ）</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故宫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人民大会堂</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鸟巢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中关村科技园</a:t>
            </a:r>
          </a:p>
          <a:p>
            <a:pPr>
              <a:lnSpc>
                <a:spcPct val="110000"/>
              </a:lnSpc>
            </a:pPr>
            <a:r>
              <a:rPr lang="en-US" altLang="zh-CN" sz="1800" b="1">
                <a:latin typeface="宋体" panose="02010600030101010101" pitchFamily="2" charset="-122"/>
                <a:ea typeface="宋体" panose="02010600030101010101" pitchFamily="2" charset="-122"/>
                <a:cs typeface="宋体" panose="02010600030101010101" pitchFamily="2" charset="-122"/>
              </a:rPr>
              <a:t>9.</a:t>
            </a:r>
            <a:r>
              <a:rPr lang="zh-CN" altLang="en-US" sz="1800" b="1">
                <a:latin typeface="宋体" panose="02010600030101010101" pitchFamily="2" charset="-122"/>
                <a:ea typeface="宋体" panose="02010600030101010101" pitchFamily="2" charset="-122"/>
                <a:cs typeface="宋体" panose="02010600030101010101" pitchFamily="2" charset="-122"/>
              </a:rPr>
              <a:t>雄安新区正在高起点高标准建设，</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一些非首都功能部门将迁往这里，这对北京的影响是（   ）</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①交通压力将有所减轻    ②政治中心地位将大幅度降低  </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③城市空气质量将进一步提高  ④住房紧张状况将有所缓解</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①②③        </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①②④</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②③④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①③④</a:t>
            </a:r>
          </a:p>
        </p:txBody>
      </p:sp>
      <p:sp>
        <p:nvSpPr>
          <p:cNvPr id="5" name="文本框 4"/>
          <p:cNvSpPr txBox="1"/>
          <p:nvPr/>
        </p:nvSpPr>
        <p:spPr>
          <a:xfrm>
            <a:off x="3501866" y="547688"/>
            <a:ext cx="430530" cy="391477"/>
          </a:xfrm>
          <a:prstGeom prst="rect">
            <a:avLst/>
          </a:prstGeom>
          <a:noFill/>
        </p:spPr>
        <p:txBody>
          <a:bodyPr wrap="square" rtlCol="0" anchor="t">
            <a:spAutoFit/>
          </a:bodyPr>
          <a:lstStyle>
            <a:defPPr algn="l" rtl="0" eaLnBrk="1" hangingPunct="0">
              <a:defRPr kumimoji="0" lang="zh-CN"/>
            </a:defPPr>
          </a:lstStyle>
          <a:p>
            <a:r>
              <a:rPr lang="en-US" altLang="zh-CN" sz="2100" b="1">
                <a:solidFill>
                  <a:srgbClr val="FF0000"/>
                </a:solidFill>
                <a:latin typeface="微软雅黑" panose="020b0503020204020204" pitchFamily="34" charset="-122"/>
                <a:ea typeface="微软雅黑" panose="020b0503020204020204" pitchFamily="34" charset="-122"/>
              </a:rPr>
              <a:t>C</a:t>
            </a:r>
          </a:p>
        </p:txBody>
      </p:sp>
      <p:sp>
        <p:nvSpPr>
          <p:cNvPr id="7" name="文本框 6"/>
          <p:cNvSpPr txBox="1"/>
          <p:nvPr/>
        </p:nvSpPr>
        <p:spPr>
          <a:xfrm>
            <a:off x="2137410" y="2376011"/>
            <a:ext cx="360521" cy="391477"/>
          </a:xfrm>
          <a:prstGeom prst="rect">
            <a:avLst/>
          </a:prstGeom>
          <a:noFill/>
        </p:spPr>
        <p:txBody>
          <a:bodyPr wrap="square" rtlCol="0" anchor="t">
            <a:spAutoFit/>
          </a:bodyPr>
          <a:lstStyle>
            <a:defPPr algn="l" rtl="0" eaLnBrk="1" hangingPunct="0">
              <a:defRPr kumimoji="0" lang="zh-CN"/>
            </a:defPPr>
          </a:lstStyle>
          <a:p>
            <a:r>
              <a:rPr lang="en-US" altLang="zh-CN" sz="2100" b="1">
                <a:solidFill>
                  <a:srgbClr val="FF0000"/>
                </a:solidFill>
                <a:latin typeface="微软雅黑" panose="020b0503020204020204" pitchFamily="34" charset="-122"/>
                <a:ea typeface="微软雅黑" panose="020b0503020204020204" pitchFamily="34" charset="-122"/>
              </a:rPr>
              <a:t>A</a:t>
            </a:r>
          </a:p>
        </p:txBody>
      </p:sp>
      <p:sp>
        <p:nvSpPr>
          <p:cNvPr id="8" name="文本框 7"/>
          <p:cNvSpPr txBox="1"/>
          <p:nvPr/>
        </p:nvSpPr>
        <p:spPr>
          <a:xfrm>
            <a:off x="5889307" y="3578543"/>
            <a:ext cx="360521" cy="391477"/>
          </a:xfrm>
          <a:prstGeom prst="rect">
            <a:avLst/>
          </a:prstGeom>
          <a:noFill/>
        </p:spPr>
        <p:txBody>
          <a:bodyPr wrap="square" rtlCol="0" anchor="t">
            <a:spAutoFit/>
          </a:bodyPr>
          <a:lstStyle>
            <a:defPPr algn="l" rtl="0" eaLnBrk="1" hangingPunct="0">
              <a:defRPr kumimoji="0" lang="zh-CN"/>
            </a:defPPr>
          </a:lstStyle>
          <a:p>
            <a:r>
              <a:rPr lang="en-US" altLang="zh-CN" sz="2100" b="1">
                <a:solidFill>
                  <a:srgbClr val="FF0000"/>
                </a:solidFill>
                <a:latin typeface="微软雅黑" panose="020b0503020204020204" pitchFamily="34" charset="-122"/>
                <a:ea typeface="微软雅黑" panose="020b0503020204020204" pitchFamily="34" charset="-122"/>
              </a:rPr>
              <a:t>D</a:t>
            </a:r>
          </a:p>
        </p:txBody>
      </p:sp>
      <p:sp>
        <p:nvSpPr>
          <p:cNvPr id="2" name="文本框 1"/>
          <p:cNvSpPr txBox="1"/>
          <p:nvPr/>
        </p:nvSpPr>
        <p:spPr>
          <a:xfrm>
            <a:off x="525304" y="266224"/>
            <a:ext cx="6164580" cy="345281"/>
          </a:xfrm>
          <a:prstGeom prst="rect">
            <a:avLst/>
          </a:prstGeom>
          <a:noFill/>
        </p:spPr>
        <p:txBody>
          <a:bodyPr wrap="square" rtlCol="0" anchor="t">
            <a:spAutoFit/>
          </a:bodyPr>
          <a:lstStyle>
            <a:defPPr algn="l" rtl="0" eaLnBrk="1" hangingPunct="0">
              <a:defRPr kumimoji="0" lang="zh-CN"/>
            </a:defPPr>
          </a:lstStyle>
          <a:p>
            <a:r>
              <a:rPr lang="zh-CN" altLang="en-US" sz="1800" b="1">
                <a:latin typeface="宋体" panose="02010600030101010101" pitchFamily="2" charset="-122"/>
                <a:ea typeface="宋体" panose="02010600030101010101" pitchFamily="2" charset="-122"/>
                <a:cs typeface="宋体" panose="02010600030101010101" pitchFamily="2" charset="-122"/>
              </a:rPr>
              <a:t>（2020·巴中）读“北京轮廓范围图”，完成</a:t>
            </a:r>
            <a:r>
              <a:rPr lang="en-US" altLang="zh-CN" sz="1800" b="1">
                <a:latin typeface="宋体" panose="02010600030101010101" pitchFamily="2" charset="-122"/>
                <a:ea typeface="宋体" panose="02010600030101010101" pitchFamily="2" charset="-122"/>
                <a:cs typeface="宋体" panose="02010600030101010101" pitchFamily="2" charset="-122"/>
              </a:rPr>
              <a:t>7</a:t>
            </a:r>
            <a:r>
              <a:rPr lang="zh-CN" altLang="en-US" sz="1800" b="1">
                <a:latin typeface="宋体" panose="02010600030101010101" pitchFamily="2" charset="-122"/>
                <a:ea typeface="宋体" panose="02010600030101010101" pitchFamily="2" charset="-122"/>
                <a:cs typeface="宋体" panose="02010600030101010101" pitchFamily="2" charset="-122"/>
              </a:rPr>
              <a:t>～</a:t>
            </a:r>
            <a:r>
              <a:rPr lang="en-US" altLang="zh-CN" sz="1800" b="1">
                <a:latin typeface="宋体" panose="02010600030101010101" pitchFamily="2" charset="-122"/>
                <a:ea typeface="宋体" panose="02010600030101010101" pitchFamily="2" charset="-122"/>
                <a:cs typeface="宋体" panose="02010600030101010101" pitchFamily="2" charset="-122"/>
              </a:rPr>
              <a:t>9</a:t>
            </a:r>
            <a:r>
              <a:rPr lang="zh-CN" altLang="en-US" sz="1800" b="1">
                <a:latin typeface="宋体" panose="02010600030101010101" pitchFamily="2" charset="-122"/>
                <a:ea typeface="宋体" panose="02010600030101010101" pitchFamily="2" charset="-122"/>
                <a:cs typeface="宋体" panose="02010600030101010101" pitchFamily="2" charset="-122"/>
              </a:rPr>
              <a:t>题。</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1"/>
      <p:bldP spid="8" grpId="2"/>
    </p:bldLst>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360521" y="419100"/>
            <a:ext cx="8587739" cy="3557112"/>
          </a:xfrm>
          <a:prstGeom prst="rect">
            <a:avLst/>
          </a:prstGeom>
          <a:noFill/>
        </p:spPr>
        <p:txBody>
          <a:bodyPr wrap="square" rtlCol="0" anchor="t">
            <a:spAutoFit/>
          </a:bodyPr>
          <a:lstStyle>
            <a:defPPr algn="l" rtl="0" eaLnBrk="1" hangingPunct="0">
              <a:defRPr kumimoji="0" lang="zh-CN"/>
            </a:defPPr>
          </a:lstStyle>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（2019·广西北部湾）北京近几年来开展了中心城区通风廊道、绿道等系统研究，以提升城市整体空气流通性。据所学知识完成</a:t>
            </a:r>
            <a:r>
              <a:rPr lang="en-US" altLang="zh-CN" sz="1800" b="1">
                <a:latin typeface="宋体" panose="02010600030101010101" pitchFamily="2" charset="-122"/>
                <a:ea typeface="宋体" panose="02010600030101010101" pitchFamily="2" charset="-122"/>
                <a:cs typeface="宋体" panose="02010600030101010101" pitchFamily="2" charset="-122"/>
              </a:rPr>
              <a:t>10</a:t>
            </a:r>
            <a:r>
              <a:rPr lang="zh-CN" altLang="en-US" sz="1800" b="1">
                <a:latin typeface="宋体" panose="02010600030101010101" pitchFamily="2" charset="-122"/>
                <a:ea typeface="宋体" panose="02010600030101010101" pitchFamily="2" charset="-122"/>
                <a:cs typeface="宋体" panose="02010600030101010101" pitchFamily="2" charset="-122"/>
              </a:rPr>
              <a:t>～</a:t>
            </a:r>
            <a:r>
              <a:rPr lang="en-US" altLang="zh-CN" sz="1800" b="1">
                <a:latin typeface="宋体" panose="02010600030101010101" pitchFamily="2" charset="-122"/>
                <a:ea typeface="宋体" panose="02010600030101010101" pitchFamily="2" charset="-122"/>
                <a:cs typeface="宋体" panose="02010600030101010101" pitchFamily="2" charset="-122"/>
              </a:rPr>
              <a:t>11</a:t>
            </a:r>
            <a:r>
              <a:rPr lang="zh-CN" altLang="en-US" sz="1800" b="1">
                <a:latin typeface="宋体" panose="02010600030101010101" pitchFamily="2" charset="-122"/>
                <a:ea typeface="宋体" panose="02010600030101010101" pitchFamily="2" charset="-122"/>
                <a:cs typeface="宋体" panose="02010600030101010101" pitchFamily="2" charset="-122"/>
              </a:rPr>
              <a:t>题。</a:t>
            </a:r>
          </a:p>
          <a:p>
            <a:pPr>
              <a:lnSpc>
                <a:spcPct val="140000"/>
              </a:lnSpc>
            </a:pPr>
            <a:r>
              <a:rPr lang="en-US" altLang="zh-CN" sz="1800" b="1">
                <a:latin typeface="宋体" panose="02010600030101010101" pitchFamily="2" charset="-122"/>
                <a:ea typeface="宋体" panose="02010600030101010101" pitchFamily="2" charset="-122"/>
                <a:cs typeface="宋体" panose="02010600030101010101" pitchFamily="2" charset="-122"/>
              </a:rPr>
              <a:t>10.</a:t>
            </a:r>
            <a:r>
              <a:rPr lang="zh-CN" altLang="en-US" sz="1800" b="1">
                <a:latin typeface="宋体" panose="02010600030101010101" pitchFamily="2" charset="-122"/>
                <a:ea typeface="宋体" panose="02010600030101010101" pitchFamily="2" charset="-122"/>
                <a:cs typeface="宋体" panose="02010600030101010101" pitchFamily="2" charset="-122"/>
              </a:rPr>
              <a:t>关于通风廊道、绿道建设对北京的影响，下列叙述正确的是（    ）</a:t>
            </a:r>
          </a:p>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①减轻城区的大气污染   </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②降低中心城区地价   ③提高城市居民健康水平   </a:t>
            </a:r>
          </a:p>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④提高人口自然增长率    ⑤增加沙尘暴的强度    ⑥降低城区的噪声污染</a:t>
            </a:r>
          </a:p>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①③⑥       </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①④⑥</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②③⑤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②④⑤</a:t>
            </a:r>
          </a:p>
          <a:p>
            <a:pPr>
              <a:lnSpc>
                <a:spcPct val="140000"/>
              </a:lnSpc>
            </a:pP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nSpc>
                <a:spcPct val="140000"/>
              </a:lnSpc>
            </a:pPr>
            <a:r>
              <a:rPr lang="en-US" altLang="zh-CN" sz="1800" b="1">
                <a:latin typeface="宋体" panose="02010600030101010101" pitchFamily="2" charset="-122"/>
                <a:ea typeface="宋体" panose="02010600030101010101" pitchFamily="2" charset="-122"/>
                <a:cs typeface="宋体" panose="02010600030101010101" pitchFamily="2" charset="-122"/>
              </a:rPr>
              <a:t>11.</a:t>
            </a:r>
            <a:r>
              <a:rPr lang="zh-CN" altLang="en-US" sz="1800" b="1">
                <a:latin typeface="宋体" panose="02010600030101010101" pitchFamily="2" charset="-122"/>
                <a:ea typeface="宋体" panose="02010600030101010101" pitchFamily="2" charset="-122"/>
                <a:cs typeface="宋体" panose="02010600030101010101" pitchFamily="2" charset="-122"/>
              </a:rPr>
              <a:t>北京开展中心城区通风廊道、绿道等绿化工程，最适宜当地生长的树种是（   ）</a:t>
            </a:r>
          </a:p>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热带雨林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常绿阔叶林</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落叶阔叶林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亚寒带针叶林</a:t>
            </a:r>
          </a:p>
        </p:txBody>
      </p:sp>
      <p:sp>
        <p:nvSpPr>
          <p:cNvPr id="5" name="文本框 4"/>
          <p:cNvSpPr txBox="1"/>
          <p:nvPr/>
        </p:nvSpPr>
        <p:spPr>
          <a:xfrm>
            <a:off x="7041832" y="1272064"/>
            <a:ext cx="360521" cy="391477"/>
          </a:xfrm>
          <a:prstGeom prst="rect">
            <a:avLst/>
          </a:prstGeom>
          <a:noFill/>
        </p:spPr>
        <p:txBody>
          <a:bodyPr wrap="square" rtlCol="0" anchor="t">
            <a:spAutoFit/>
          </a:bodyPr>
          <a:lstStyle>
            <a:defPPr algn="l" rtl="0" eaLnBrk="1" hangingPunct="0">
              <a:defRPr kumimoji="0" lang="zh-CN"/>
            </a:defPPr>
          </a:lstStyle>
          <a:p>
            <a:r>
              <a:rPr lang="en-US" altLang="zh-CN" sz="2100" b="1">
                <a:solidFill>
                  <a:srgbClr val="FF0000"/>
                </a:solidFill>
              </a:rPr>
              <a:t>A</a:t>
            </a:r>
          </a:p>
        </p:txBody>
      </p:sp>
      <p:sp>
        <p:nvSpPr>
          <p:cNvPr id="3" name="文本框 2"/>
          <p:cNvSpPr txBox="1"/>
          <p:nvPr/>
        </p:nvSpPr>
        <p:spPr>
          <a:xfrm>
            <a:off x="8353425" y="3224212"/>
            <a:ext cx="360521" cy="391477"/>
          </a:xfrm>
          <a:prstGeom prst="rect">
            <a:avLst/>
          </a:prstGeom>
          <a:noFill/>
        </p:spPr>
        <p:txBody>
          <a:bodyPr wrap="square" rtlCol="0" anchor="t">
            <a:spAutoFit/>
          </a:bodyPr>
          <a:lstStyle>
            <a:defPPr algn="l" rtl="0" eaLnBrk="1" hangingPunct="0">
              <a:defRPr kumimoji="0" lang="zh-CN"/>
            </a:defPPr>
          </a:lstStyle>
          <a:p>
            <a:r>
              <a:rPr lang="en-US" altLang="zh-CN" sz="2100" b="1">
                <a:solidFill>
                  <a:srgbClr val="FF0000"/>
                </a:solidFill>
              </a:rPr>
              <a:t>C</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1"/>
    </p:bldLst>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577215" y="321469"/>
            <a:ext cx="8196262" cy="2394585"/>
          </a:xfrm>
          <a:prstGeom prst="rect">
            <a:avLst/>
          </a:prstGeom>
          <a:noFill/>
        </p:spPr>
        <p:txBody>
          <a:bodyPr wrap="square" rtlCol="0" anchor="t">
            <a:spAutoFit/>
          </a:bodyPr>
          <a:lstStyle>
            <a:defPPr algn="l" rtl="0" eaLnBrk="1" hangingPunct="0">
              <a:defRPr kumimoji="0" lang="zh-CN"/>
            </a:defPPr>
          </a:lstStyle>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1</a:t>
            </a:r>
            <a:r>
              <a:rPr lang="en-US" altLang="zh-CN" sz="1800" b="1">
                <a:latin typeface="宋体" panose="02010600030101010101" pitchFamily="2" charset="-122"/>
                <a:ea typeface="宋体" panose="02010600030101010101" pitchFamily="2" charset="-122"/>
                <a:cs typeface="宋体" panose="02010600030101010101" pitchFamily="2" charset="-122"/>
              </a:rPr>
              <a:t>2.</a:t>
            </a:r>
            <a:r>
              <a:rPr lang="zh-CN" altLang="en-US" sz="1800" b="1">
                <a:latin typeface="宋体" panose="02010600030101010101" pitchFamily="2" charset="-122"/>
                <a:ea typeface="宋体" panose="02010600030101010101" pitchFamily="2" charset="-122"/>
                <a:cs typeface="宋体" panose="02010600030101010101" pitchFamily="2" charset="-122"/>
              </a:rPr>
              <a:t>（2020·济宁）读材料，完成下列各题。</a:t>
            </a:r>
          </a:p>
          <a:p>
            <a:pPr>
              <a:lnSpc>
                <a:spcPct val="120000"/>
              </a:lnSpc>
            </a:pPr>
            <a:r>
              <a:rPr lang="zh-CN" altLang="en-US" sz="1800" b="1">
                <a:latin typeface="微软雅黑" panose="020b0503020204020204" pitchFamily="34" charset="-122"/>
                <a:ea typeface="微软雅黑" panose="020b0503020204020204" pitchFamily="34" charset="-122"/>
                <a:cs typeface="宋体" panose="02010600030101010101" pitchFamily="2" charset="-122"/>
              </a:rPr>
              <a:t>材料一</a:t>
            </a:r>
            <a:r>
              <a:rPr lang="zh-CN" altLang="en-US" sz="1800" b="1">
                <a:latin typeface="宋体" panose="02010600030101010101" pitchFamily="2" charset="-122"/>
                <a:ea typeface="宋体" panose="02010600030101010101" pitchFamily="2" charset="-122"/>
                <a:cs typeface="宋体" panose="02010600030101010101" pitchFamily="2" charset="-122"/>
              </a:rPr>
              <a:t>  延安的蜕变</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历史上，延安市沟壑纵横，植被稀少，水土流失严重。经过几十年的综合治理，生态恢复加快。目前，植被覆盖率高达81</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3%，每年输送到黄河的泥沙量由2</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5亿吨下降到0</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31亿吨。黄土地变成了“绿水青山”，变成了一座座“金山银山”。这片民俗独特的革命老区变成了宜居、宜业、宜游，欣欣向荣、赏心悦目的生态“大公园”。</a:t>
            </a:r>
          </a:p>
        </p:txBody>
      </p:sp>
      <p:pic>
        <p:nvPicPr>
          <p:cNvPr id="11" name="图片 10" descr="截图20210216154230"/>
          <p:cNvPicPr>
            <a:picLocks noChangeAspect="1"/>
          </p:cNvPicPr>
          <p:nvPr/>
        </p:nvPicPr>
        <p:blipFill>
          <a:blip r:embed="rId2"/>
          <a:stretch>
            <a:fillRect/>
          </a:stretch>
        </p:blipFill>
        <p:spPr>
          <a:xfrm>
            <a:off x="2210276" y="2407444"/>
            <a:ext cx="5130165" cy="2595562"/>
          </a:xfrm>
          <a:prstGeom prst="rect">
            <a:avLst/>
          </a:prstGeom>
        </p:spPr>
      </p:pic>
    </p:spTree>
    <p:custDataLst>
      <p:tags r:id="rId3"/>
    </p:custDataLst>
  </p:cSld>
  <p:clrMapOvr>
    <a:masterClrMapping/>
  </p:clrMapOvr>
  <p:transition/>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文本框 3"/>
          <p:cNvSpPr txBox="1"/>
          <p:nvPr/>
        </p:nvSpPr>
        <p:spPr>
          <a:xfrm>
            <a:off x="326708" y="471011"/>
            <a:ext cx="8491062" cy="3638074"/>
          </a:xfrm>
          <a:prstGeom prst="rect">
            <a:avLst/>
          </a:prstGeom>
          <a:noFill/>
        </p:spPr>
        <p:txBody>
          <a:bodyPr wrap="square" rtlCol="0" anchor="t">
            <a:spAutoFit/>
          </a:bodyPr>
          <a:lstStyle>
            <a:defPPr algn="l" rtl="0" eaLnBrk="1" hangingPunct="0">
              <a:defRPr kumimoji="0" lang="zh-CN"/>
            </a:defPPr>
          </a:lstStyle>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（1）延安市位于我国的</a:t>
            </a:r>
            <a:r>
              <a:rPr lang="zh-CN" altLang="en-US" sz="1800" b="1" u="sng">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（地形区），该地形区南部的</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（山脉）与淮河构成了一条我国重要的地理分界线。</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（2）延安的降水、土质特点，和</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的地表状况，导致每逢雨季，泥沙俱下，水土流失严重，这是过去延安市生态环境的写照。</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（3）延安人民经过</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等生态治理，使昔日的黄土地变成了土不下坡，绿水长流的生态“大公园”。</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（4）家乡环境美起来，人民生活富起来，在脱贫奔小康的道路上，延安人民充分利用</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（列举当地的资源）等优势发展旅游业。同时，积极发展林果业、特殊养殖业等，践行了“绿水青山就是金山银山”的理念。（举出两例）</a:t>
            </a:r>
            <a:endParaRPr lang="zh-CN" altLang="en-US" sz="1800" b="1">
              <a:latin typeface="宋体" panose="02010600030101010101" pitchFamily="2" charset="-122"/>
              <a:ea typeface="宋体" panose="02010600030101010101" pitchFamily="2" charset="-122"/>
              <a:cs typeface="宋体" panose="02010600030101010101" pitchFamily="2" charset="-122"/>
            </a:endParaRPr>
          </a:p>
        </p:txBody>
      </p:sp>
      <p:sp>
        <p:nvSpPr>
          <p:cNvPr id="100" name="文本框 99"/>
          <p:cNvSpPr txBox="1"/>
          <p:nvPr/>
        </p:nvSpPr>
        <p:spPr>
          <a:xfrm>
            <a:off x="2949892" y="448151"/>
            <a:ext cx="1421130"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ea typeface="宋体" panose="02010600030101010101" pitchFamily="2" charset="-122"/>
              </a:rPr>
              <a:t>黄土高原</a:t>
            </a:r>
            <a:endParaRPr lang="zh-CN" altLang="en-US" sz="1800" b="1">
              <a:solidFill>
                <a:srgbClr val="FF0000"/>
              </a:solidFill>
              <a:ea typeface="宋体" panose="02010600030101010101" pitchFamily="2" charset="-122"/>
            </a:endParaRPr>
          </a:p>
        </p:txBody>
      </p:sp>
      <p:sp>
        <p:nvSpPr>
          <p:cNvPr id="5" name="文本框 4"/>
          <p:cNvSpPr txBox="1"/>
          <p:nvPr/>
        </p:nvSpPr>
        <p:spPr>
          <a:xfrm>
            <a:off x="7087076" y="471011"/>
            <a:ext cx="715804"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ea typeface="宋体" panose="02010600030101010101" pitchFamily="2" charset="-122"/>
              </a:rPr>
              <a:t>秦岭</a:t>
            </a:r>
            <a:endParaRPr lang="zh-CN" altLang="en-US" sz="1800" b="1">
              <a:solidFill>
                <a:srgbClr val="FF0000"/>
              </a:solidFill>
              <a:ea typeface="宋体" panose="02010600030101010101" pitchFamily="2" charset="-122"/>
            </a:endParaRPr>
          </a:p>
        </p:txBody>
      </p:sp>
      <p:sp>
        <p:nvSpPr>
          <p:cNvPr id="7" name="文本框 6"/>
          <p:cNvSpPr txBox="1"/>
          <p:nvPr/>
        </p:nvSpPr>
        <p:spPr>
          <a:xfrm>
            <a:off x="3825716" y="1102042"/>
            <a:ext cx="4808220"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ea typeface="宋体" panose="02010600030101010101" pitchFamily="2" charset="-122"/>
              </a:rPr>
              <a:t>沟壑纵横，植被稀少</a:t>
            </a:r>
            <a:r>
              <a:rPr lang="en-US" altLang="zh-CN" sz="1800" b="1">
                <a:solidFill>
                  <a:srgbClr val="FF0000"/>
                </a:solidFill>
                <a:ea typeface="宋体" panose="02010600030101010101" pitchFamily="2" charset="-122"/>
              </a:rPr>
              <a:t>(</a:t>
            </a:r>
            <a:r>
              <a:rPr lang="zh-CN" sz="1800" b="1">
                <a:solidFill>
                  <a:srgbClr val="FF0000"/>
                </a:solidFill>
                <a:ea typeface="宋体" panose="02010600030101010101" pitchFamily="2" charset="-122"/>
              </a:rPr>
              <a:t>千沟万壑、支离破碎</a:t>
            </a:r>
            <a:r>
              <a:rPr lang="en-US" altLang="zh-CN" sz="1800" b="1">
                <a:solidFill>
                  <a:srgbClr val="FF0000"/>
                </a:solidFill>
                <a:ea typeface="宋体" panose="02010600030101010101" pitchFamily="2" charset="-122"/>
              </a:rPr>
              <a:t>)</a:t>
            </a:r>
          </a:p>
        </p:txBody>
      </p:sp>
      <p:sp>
        <p:nvSpPr>
          <p:cNvPr id="8" name="文本框 7"/>
          <p:cNvSpPr txBox="1"/>
          <p:nvPr/>
        </p:nvSpPr>
        <p:spPr>
          <a:xfrm>
            <a:off x="2239804" y="2005965"/>
            <a:ext cx="6577964"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ea typeface="宋体" panose="02010600030101010101" pitchFamily="2" charset="-122"/>
              </a:rPr>
              <a:t>植树造林、小流域综合治理、梯田改造、修建水库、打坝淤地</a:t>
            </a:r>
            <a:endParaRPr lang="zh-CN" altLang="en-US" sz="1800" b="1">
              <a:solidFill>
                <a:srgbClr val="FF0000"/>
              </a:solidFill>
              <a:ea typeface="宋体" panose="02010600030101010101" pitchFamily="2" charset="-122"/>
            </a:endParaRPr>
          </a:p>
        </p:txBody>
      </p:sp>
      <p:sp>
        <p:nvSpPr>
          <p:cNvPr id="11" name="文本框 10"/>
          <p:cNvSpPr txBox="1"/>
          <p:nvPr/>
        </p:nvSpPr>
        <p:spPr>
          <a:xfrm>
            <a:off x="830581" y="2967038"/>
            <a:ext cx="6197441"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ea typeface="宋体" panose="02010600030101010101" pitchFamily="2" charset="-122"/>
              </a:rPr>
              <a:t>延安革命纪念馆、零园、杨家岭和宝塔山等红色旅游资源</a:t>
            </a:r>
            <a:endParaRPr lang="zh-CN" altLang="en-US" sz="1800" b="1">
              <a:solidFill>
                <a:srgbClr val="FF0000"/>
              </a:solidFill>
              <a:ea typeface="宋体" panose="02010600030101010101" pitchFamily="2" charset="-122"/>
            </a:endParaRPr>
          </a:p>
        </p:txBody>
      </p:sp>
      <p:sp>
        <p:nvSpPr>
          <p:cNvPr id="12" name="文本框 11"/>
          <p:cNvSpPr txBox="1"/>
          <p:nvPr/>
        </p:nvSpPr>
        <p:spPr>
          <a:xfrm>
            <a:off x="478631" y="4109085"/>
            <a:ext cx="6901338"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ea typeface="宋体" panose="02010600030101010101" pitchFamily="2" charset="-122"/>
              </a:rPr>
              <a:t>窑洞、剪窗花、唱民歌，安塞腰鼓、陕北农民画等地方特色。</a:t>
            </a:r>
            <a:endParaRPr lang="zh-CN" altLang="en-US" sz="1800" b="1">
              <a:solidFill>
                <a:srgbClr val="FF0000"/>
              </a:solidFill>
              <a:ea typeface="宋体" panose="02010600030101010101" pitchFamily="2" charset="-122"/>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fill="hold"/>
                                        <p:tgtEl>
                                          <p:spTgt spid="100"/>
                                        </p:tgtEl>
                                        <p:attrNameLst>
                                          <p:attrName>ppt_x</p:attrName>
                                        </p:attrNameLst>
                                      </p:cBhvr>
                                      <p:tavLst>
                                        <p:tav tm="0">
                                          <p:val>
                                            <p:strVal val="#ppt_x"/>
                                          </p:val>
                                        </p:tav>
                                        <p:tav tm="100000">
                                          <p:val>
                                            <p:strVal val="#ppt_x"/>
                                          </p:val>
                                        </p:tav>
                                      </p:tavLst>
                                    </p:anim>
                                    <p:anim calcmode="lin" valueType="num">
                                      <p:cBhvr additive="base">
                                        <p:cTn id="8"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18" presetClass="entr" presetSubtype="12" fill="hold" grpId="2"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strips(downLeft)">
                                      <p:cBhvr>
                                        <p:cTn id="21" dur="500"/>
                                        <p:tgtEl>
                                          <p:spTgt spid="7"/>
                                        </p:tgtEl>
                                      </p:cBhvr>
                                    </p:animEffect>
                                  </p:childTnLst>
                                </p:cTn>
                              </p:par>
                            </p:childTnLst>
                          </p:cTn>
                        </p:par>
                      </p:childTnLst>
                    </p:cTn>
                  </p:par>
                  <p:par>
                    <p:cTn id="22" fill="hold" nodeType="clickPar">
                      <p:stCondLst>
                        <p:cond delay="indefinite"/>
                      </p:stCondLst>
                      <p:childTnLst>
                        <p:par>
                          <p:cTn id="23" fill="hold" nodeType="withGroup">
                            <p:stCondLst>
                              <p:cond delay="indefinite"/>
                            </p:stCondLst>
                          </p:cTn>
                        </p:par>
                        <p:par>
                          <p:cTn id="24" fill="hold" nodeType="afterGroup">
                            <p:stCondLst>
                              <p:cond delay="0"/>
                            </p:stCondLst>
                            <p:childTnLst>
                              <p:par>
                                <p:cTn id="25" presetID="21" presetClass="entr" presetSubtype="1" fill="hold" grpId="3"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heel(1)">
                                      <p:cBhvr>
                                        <p:cTn id="27" dur="2000"/>
                                        <p:tgtEl>
                                          <p:spTgt spid="8"/>
                                        </p:tgtEl>
                                      </p:cBhvr>
                                    </p:animEffect>
                                  </p:childTnLst>
                                </p:cTn>
                              </p:par>
                            </p:childTnLst>
                          </p:cTn>
                        </p:par>
                      </p:childTnLst>
                    </p:cTn>
                  </p:par>
                  <p:par>
                    <p:cTn id="28" fill="hold" nodeType="clickPar">
                      <p:stCondLst>
                        <p:cond delay="indefinite"/>
                      </p:stCondLst>
                      <p:childTnLst>
                        <p:par>
                          <p:cTn id="29" fill="hold" nodeType="withGroup">
                            <p:stCondLst>
                              <p:cond delay="indefinite"/>
                            </p:stCondLst>
                          </p:cTn>
                        </p:par>
                        <p:par>
                          <p:cTn id="30" fill="hold" nodeType="afterGroup">
                            <p:stCondLst>
                              <p:cond delay="0"/>
                            </p:stCondLst>
                            <p:childTnLst>
                              <p:par>
                                <p:cTn id="31" presetID="3" presetClass="entr" presetSubtype="10" fill="hold" nodeType="clickEffect">
                                  <p:stCondLst>
                                    <p:cond delay="0"/>
                                  </p:stCondLst>
                                  <p:childTnLst>
                                    <p:set>
                                      <p:cBhvr>
                                        <p:cTn id="32" dur="1" fill="hold">
                                          <p:stCondLst>
                                            <p:cond delay="0"/>
                                          </p:stCondLst>
                                        </p:cTn>
                                        <p:tgtEl>
                                          <p:spTgt spid="11">
                                            <p:txEl>
                                              <p:pRg st="0" end="0"/>
                                            </p:txEl>
                                          </p:spTgt>
                                        </p:tgtEl>
                                        <p:attrNameLst>
                                          <p:attrName>style.visibility</p:attrName>
                                        </p:attrNameLst>
                                      </p:cBhvr>
                                      <p:to>
                                        <p:strVal val="visible"/>
                                      </p:to>
                                    </p:set>
                                    <p:animEffect transition="in" filter="blinds(horizontal)">
                                      <p:cBhvr>
                                        <p:cTn id="33" dur="500"/>
                                        <p:tgtEl>
                                          <p:spTgt spid="11">
                                            <p:txEl>
                                              <p:pRg st="0" end="0"/>
                                            </p:txEl>
                                          </p:spTgt>
                                        </p:tgtEl>
                                      </p:cBhvr>
                                    </p:animEffect>
                                  </p:childTnLst>
                                </p:cTn>
                              </p:par>
                            </p:childTnLst>
                          </p:cTn>
                        </p:par>
                      </p:childTnLst>
                    </p:cTn>
                  </p:par>
                  <p:par>
                    <p:cTn id="34" fill="hold" nodeType="clickPar">
                      <p:stCondLst>
                        <p:cond delay="indefinite"/>
                      </p:stCondLst>
                      <p:childTnLst>
                        <p:par>
                          <p:cTn id="35" fill="hold" nodeType="withGroup">
                            <p:stCondLst>
                              <p:cond delay="indefinite"/>
                            </p:stCondLst>
                          </p:cTn>
                        </p:par>
                        <p:par>
                          <p:cTn id="36" fill="hold" nodeType="afterGroup">
                            <p:stCondLst>
                              <p:cond delay="0"/>
                            </p:stCondLst>
                            <p:childTnLst>
                              <p:par>
                                <p:cTn id="37" presetID="4" presetClass="entr" presetSubtype="16" fill="hold" grpId="4"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box(in)">
                                      <p:cBhvr>
                                        <p:cTn id="39"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5" grpId="1"/>
      <p:bldP spid="7" grpId="2"/>
      <p:bldP spid="8" grpId="3"/>
      <p:bldP spid="12" grpId="4"/>
    </p:bldLst>
  </p:timing>
</p:sld>
</file>

<file path=ppt/slides/slide2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561022" y="349091"/>
            <a:ext cx="6714173" cy="345281"/>
          </a:xfrm>
          <a:prstGeom prst="rect">
            <a:avLst/>
          </a:prstGeom>
          <a:noFill/>
        </p:spPr>
        <p:txBody>
          <a:bodyPr wrap="square" rtlCol="0" anchor="t">
            <a:spAutoFit/>
          </a:bodyPr>
          <a:lstStyle>
            <a:defPPr algn="l" rtl="0" eaLnBrk="1" hangingPunct="0">
              <a:defRPr kumimoji="0" lang="zh-CN"/>
            </a:defPPr>
          </a:lstStyle>
          <a:p>
            <a:r>
              <a:rPr lang="en-US" altLang="zh-CN" sz="1800" b="1">
                <a:latin typeface="宋体" panose="02010600030101010101" pitchFamily="2" charset="-122"/>
                <a:ea typeface="宋体" panose="02010600030101010101" pitchFamily="2" charset="-122"/>
                <a:cs typeface="宋体" panose="02010600030101010101" pitchFamily="2" charset="-122"/>
              </a:rPr>
              <a:t>13.</a:t>
            </a:r>
            <a:r>
              <a:rPr lang="zh-CN" altLang="en-US" sz="1800" b="1">
                <a:latin typeface="宋体" panose="02010600030101010101" pitchFamily="2" charset="-122"/>
                <a:ea typeface="宋体" panose="02010600030101010101" pitchFamily="2" charset="-122"/>
                <a:cs typeface="宋体" panose="02010600030101010101" pitchFamily="2" charset="-122"/>
              </a:rPr>
              <a:t>（2018·广西北部湾）读东北三省示意图，完成下列各题。</a:t>
            </a:r>
          </a:p>
        </p:txBody>
      </p:sp>
      <p:pic>
        <p:nvPicPr>
          <p:cNvPr id="3" name="图片 2" descr="截图20210216154946"/>
          <p:cNvPicPr>
            <a:picLocks noChangeAspect="1"/>
          </p:cNvPicPr>
          <p:nvPr/>
        </p:nvPicPr>
        <p:blipFill>
          <a:blip r:embed="rId2"/>
          <a:stretch>
            <a:fillRect/>
          </a:stretch>
        </p:blipFill>
        <p:spPr>
          <a:xfrm>
            <a:off x="5716905" y="777240"/>
            <a:ext cx="3200876" cy="3733324"/>
          </a:xfrm>
          <a:prstGeom prst="rect">
            <a:avLst/>
          </a:prstGeom>
        </p:spPr>
      </p:pic>
      <p:sp>
        <p:nvSpPr>
          <p:cNvPr id="4" name="文本框 3"/>
          <p:cNvSpPr txBox="1"/>
          <p:nvPr/>
        </p:nvSpPr>
        <p:spPr>
          <a:xfrm>
            <a:off x="383381" y="755809"/>
            <a:ext cx="5333524" cy="4056221"/>
          </a:xfrm>
          <a:prstGeom prst="rect">
            <a:avLst/>
          </a:prstGeom>
          <a:noFill/>
        </p:spPr>
        <p:txBody>
          <a:bodyPr wrap="square" rtlCol="0" anchor="t">
            <a:spAutoFit/>
          </a:bodyPr>
          <a:lstStyle>
            <a:defPPr algn="l" rtl="0" eaLnBrk="1" hangingPunct="0">
              <a:defRPr kumimoji="0" lang="zh-CN"/>
            </a:defPPr>
          </a:lstStyle>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（1）三江平原是由黑龙江、松花江、</a:t>
            </a:r>
            <a:r>
              <a:rPr lang="zh-CN" altLang="en-US" sz="1800" b="1" u="sng">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江冲积而成。</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（2）据图分析，造成哈尔滨（41）与鸡西（60）积雪厚度差异的主要原因是</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（3）该地区的粮食作物一年只能收获一次（或一年一熟），主要原因是</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（4）新中国成立后，国家重点发展了一些工业基地。本区的</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是我国的重工业基地。</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（5）大兴安岭地区的森林常常因为自然或人为原因而发生火灾。火灾造成的生态问题可能有</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20000"/>
              </a:lnSpc>
            </a:pP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p:txBody>
      </p:sp>
      <p:sp>
        <p:nvSpPr>
          <p:cNvPr id="100" name="文本框 99"/>
          <p:cNvSpPr txBox="1"/>
          <p:nvPr/>
        </p:nvSpPr>
        <p:spPr>
          <a:xfrm>
            <a:off x="4353878" y="777240"/>
            <a:ext cx="969169"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ea typeface="宋体" panose="02010600030101010101" pitchFamily="2" charset="-122"/>
              </a:rPr>
              <a:t>乌苏里</a:t>
            </a:r>
            <a:endParaRPr lang="zh-CN" altLang="en-US" sz="1800" b="1">
              <a:solidFill>
                <a:srgbClr val="FF0000"/>
              </a:solidFill>
              <a:ea typeface="宋体" panose="02010600030101010101" pitchFamily="2" charset="-122"/>
            </a:endParaRPr>
          </a:p>
        </p:txBody>
      </p:sp>
      <p:sp>
        <p:nvSpPr>
          <p:cNvPr id="5" name="文本框 4"/>
          <p:cNvSpPr txBox="1"/>
          <p:nvPr/>
        </p:nvSpPr>
        <p:spPr>
          <a:xfrm>
            <a:off x="3071812" y="1729264"/>
            <a:ext cx="2209800"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ea typeface="宋体" panose="02010600030101010101" pitchFamily="2" charset="-122"/>
              </a:rPr>
              <a:t>地形（山地迎风坡）</a:t>
            </a:r>
            <a:endParaRPr lang="zh-CN" altLang="en-US" sz="1800" b="1">
              <a:solidFill>
                <a:srgbClr val="FF0000"/>
              </a:solidFill>
              <a:ea typeface="宋体" panose="02010600030101010101" pitchFamily="2" charset="-122"/>
            </a:endParaRPr>
          </a:p>
        </p:txBody>
      </p:sp>
      <p:sp>
        <p:nvSpPr>
          <p:cNvPr id="7" name="文本框 6"/>
          <p:cNvSpPr txBox="1"/>
          <p:nvPr/>
        </p:nvSpPr>
        <p:spPr>
          <a:xfrm>
            <a:off x="2578894" y="2422207"/>
            <a:ext cx="3018472"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ea typeface="宋体" panose="02010600030101010101" pitchFamily="2" charset="-122"/>
              </a:rPr>
              <a:t>纬度高（热量少、积温低）</a:t>
            </a:r>
            <a:endParaRPr lang="zh-CN" altLang="en-US" sz="1800" b="1">
              <a:solidFill>
                <a:srgbClr val="FF0000"/>
              </a:solidFill>
              <a:ea typeface="宋体" panose="02010600030101010101" pitchFamily="2" charset="-122"/>
            </a:endParaRPr>
          </a:p>
        </p:txBody>
      </p:sp>
      <p:sp>
        <p:nvSpPr>
          <p:cNvPr id="8" name="文本框 7"/>
          <p:cNvSpPr txBox="1"/>
          <p:nvPr/>
        </p:nvSpPr>
        <p:spPr>
          <a:xfrm>
            <a:off x="1204912" y="3086576"/>
            <a:ext cx="1122998"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ea typeface="宋体" panose="02010600030101010101" pitchFamily="2" charset="-122"/>
              </a:rPr>
              <a:t>辽中南</a:t>
            </a:r>
            <a:endParaRPr lang="zh-CN" altLang="en-US" sz="1800" b="1">
              <a:solidFill>
                <a:srgbClr val="FF0000"/>
              </a:solidFill>
              <a:ea typeface="宋体" panose="02010600030101010101" pitchFamily="2" charset="-122"/>
            </a:endParaRPr>
          </a:p>
        </p:txBody>
      </p:sp>
      <p:sp>
        <p:nvSpPr>
          <p:cNvPr id="9" name="文本框 8"/>
          <p:cNvSpPr txBox="1"/>
          <p:nvPr/>
        </p:nvSpPr>
        <p:spPr>
          <a:xfrm>
            <a:off x="791527" y="4039076"/>
            <a:ext cx="1068705"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ea typeface="宋体" panose="02010600030101010101" pitchFamily="2" charset="-122"/>
              </a:rPr>
              <a:t>水土流水</a:t>
            </a:r>
            <a:endParaRPr lang="zh-CN" altLang="en-US" sz="1800" b="1">
              <a:solidFill>
                <a:srgbClr val="FF0000"/>
              </a:solidFill>
              <a:ea typeface="宋体" panose="02010600030101010101" pitchFamily="2" charset="-122"/>
            </a:endParaRPr>
          </a:p>
        </p:txBody>
      </p:sp>
      <p:sp>
        <p:nvSpPr>
          <p:cNvPr id="10" name="文本框 9"/>
          <p:cNvSpPr txBox="1"/>
          <p:nvPr/>
        </p:nvSpPr>
        <p:spPr>
          <a:xfrm>
            <a:off x="752951" y="4384357"/>
            <a:ext cx="4528662"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ea typeface="宋体" panose="02010600030101010101" pitchFamily="2" charset="-122"/>
              </a:rPr>
              <a:t>生物多样性减少（滑坡、泥石流等）</a:t>
            </a:r>
            <a:endParaRPr lang="zh-CN" altLang="en-US" sz="1800" b="1">
              <a:solidFill>
                <a:srgbClr val="FF0000"/>
              </a:solidFill>
              <a:ea typeface="宋体" panose="02010600030101010101" pitchFamily="2" charset="-122"/>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fill="hold"/>
                                        <p:tgtEl>
                                          <p:spTgt spid="100"/>
                                        </p:tgtEl>
                                        <p:attrNameLst>
                                          <p:attrName>ppt_x</p:attrName>
                                        </p:attrNameLst>
                                      </p:cBhvr>
                                      <p:tavLst>
                                        <p:tav tm="0">
                                          <p:val>
                                            <p:strVal val="#ppt_x"/>
                                          </p:val>
                                        </p:tav>
                                        <p:tav tm="100000">
                                          <p:val>
                                            <p:strVal val="#ppt_x"/>
                                          </p:val>
                                        </p:tav>
                                      </p:tavLst>
                                    </p:anim>
                                    <p:anim calcmode="lin" valueType="num">
                                      <p:cBhvr additive="base">
                                        <p:cTn id="8"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4" presetClass="entr" presetSubtype="16" fill="hold" grpId="1"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ox(in)">
                                      <p:cBhvr>
                                        <p:cTn id="14" dur="2000"/>
                                        <p:tgtEl>
                                          <p:spTgt spid="5"/>
                                        </p:tgtEl>
                                      </p:cBhvr>
                                    </p:animEffect>
                                  </p:childTnLst>
                                </p:cTn>
                              </p:par>
                            </p:childTnLst>
                          </p:cTn>
                        </p:par>
                      </p:childTnLst>
                    </p:cTn>
                  </p:par>
                  <p:par>
                    <p:cTn id="15" fill="hold" nodeType="clickPar">
                      <p:stCondLst>
                        <p:cond delay="indefinite"/>
                      </p:stCondLst>
                      <p:childTnLst>
                        <p:par>
                          <p:cTn id="16" fill="hold" nodeType="withGroup">
                            <p:stCondLst>
                              <p:cond delay="indefinite"/>
                            </p:stCondLst>
                          </p:cTn>
                        </p:par>
                        <p:par>
                          <p:cTn id="17" fill="hold" nodeType="afterGroup">
                            <p:stCondLst>
                              <p:cond delay="0"/>
                            </p:stCondLst>
                            <p:childTnLst>
                              <p:par>
                                <p:cTn id="18" presetID="3" presetClass="entr" presetSubtype="10" fill="hold" grpId="2"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linds(horizontal)">
                                      <p:cBhvr>
                                        <p:cTn id="20" dur="500"/>
                                        <p:tgtEl>
                                          <p:spTgt spid="7"/>
                                        </p:tgtEl>
                                      </p:cBhvr>
                                    </p:animEffect>
                                  </p:childTnLst>
                                </p:cTn>
                              </p:par>
                            </p:childTnLst>
                          </p:cTn>
                        </p:par>
                      </p:childTnLst>
                    </p:cTn>
                  </p:par>
                  <p:par>
                    <p:cTn id="21" fill="hold" nodeType="clickPar">
                      <p:stCondLst>
                        <p:cond delay="indefinite"/>
                      </p:stCondLst>
                      <p:childTnLst>
                        <p:par>
                          <p:cTn id="22" fill="hold" nodeType="withGroup">
                            <p:stCondLst>
                              <p:cond delay="indefinite"/>
                            </p:stCondLst>
                          </p:cTn>
                        </p:par>
                        <p:par>
                          <p:cTn id="23" fill="hold" nodeType="afterGroup">
                            <p:stCondLst>
                              <p:cond delay="0"/>
                            </p:stCondLst>
                            <p:childTnLst>
                              <p:par>
                                <p:cTn id="24" presetID="21" presetClass="entr" presetSubtype="1" fill="hold" grpId="3"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heel(1)">
                                      <p:cBhvr>
                                        <p:cTn id="26" dur="2000"/>
                                        <p:tgtEl>
                                          <p:spTgt spid="8"/>
                                        </p:tgtEl>
                                      </p:cBhvr>
                                    </p:animEffect>
                                  </p:childTnLst>
                                </p:cTn>
                              </p:par>
                            </p:childTnLst>
                          </p:cTn>
                        </p:par>
                      </p:childTnLst>
                    </p:cTn>
                  </p:par>
                  <p:par>
                    <p:cTn id="27" fill="hold" nodeType="clickPar">
                      <p:stCondLst>
                        <p:cond delay="indefinite"/>
                      </p:stCondLst>
                      <p:childTnLst>
                        <p:par>
                          <p:cTn id="28" fill="hold" nodeType="withGroup">
                            <p:stCondLst>
                              <p:cond delay="indefinite"/>
                            </p:stCondLst>
                          </p:cTn>
                        </p:par>
                        <p:par>
                          <p:cTn id="29" fill="hold" nodeType="afterGroup">
                            <p:stCondLst>
                              <p:cond delay="0"/>
                            </p:stCondLst>
                            <p:childTnLst>
                              <p:par>
                                <p:cTn id="30" presetID="4" presetClass="entr" presetSubtype="16" fill="hold" grpId="4"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ox(in)">
                                      <p:cBhvr>
                                        <p:cTn id="32" dur="2000"/>
                                        <p:tgtEl>
                                          <p:spTgt spid="9"/>
                                        </p:tgtEl>
                                      </p:cBhvr>
                                    </p:animEffect>
                                  </p:childTnLst>
                                </p:cTn>
                              </p:par>
                            </p:childTnLst>
                          </p:cTn>
                        </p:par>
                      </p:childTnLst>
                    </p:cTn>
                  </p:par>
                  <p:par>
                    <p:cTn id="33" fill="hold" nodeType="clickPar">
                      <p:stCondLst>
                        <p:cond delay="indefinite"/>
                      </p:stCondLst>
                      <p:childTnLst>
                        <p:par>
                          <p:cTn id="34" fill="hold" nodeType="withGroup">
                            <p:stCondLst>
                              <p:cond delay="indefinite"/>
                            </p:stCondLst>
                          </p:cTn>
                        </p:par>
                        <p:par>
                          <p:cTn id="35" fill="hold" nodeType="afterGroup">
                            <p:stCondLst>
                              <p:cond delay="0"/>
                            </p:stCondLst>
                            <p:childTnLst>
                              <p:par>
                                <p:cTn id="36" presetID="18" presetClass="entr" presetSubtype="12" fill="hold" grpId="5"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strips(downLeft)">
                                      <p:cBhvr>
                                        <p:cTn id="3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5" grpId="1"/>
      <p:bldP spid="7" grpId="2"/>
      <p:bldP spid="8" grpId="3"/>
      <p:bldP spid="9" grpId="4"/>
      <p:bldP spid="10" grpId="5"/>
    </p:bldLst>
  </p:timing>
</p:sld>
</file>

<file path=ppt/slides/slide2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244" name="组合 243"/>
          <p:cNvGrpSpPr/>
          <p:nvPr/>
        </p:nvGrpSpPr>
        <p:grpSpPr>
          <a:xfrm>
            <a:off x="1139190" y="3297078"/>
            <a:ext cx="233362" cy="242888"/>
            <a:chOff x="11410" y="3804"/>
            <a:chExt cx="367" cy="383"/>
          </a:xfrm>
          <a:solidFill>
            <a:schemeClr val="bg1"/>
          </a:solidFill>
        </p:grpSpPr>
        <p:sp>
          <p:nvSpPr>
            <p:cNvPr id="245" name="Freeform 125"/>
            <p:cNvSpPr/>
            <p:nvPr/>
          </p:nvSpPr>
          <p:spPr bwMode="auto">
            <a:xfrm>
              <a:off x="11449" y="3804"/>
              <a:ext cx="173" cy="173"/>
            </a:xfrm>
            <a:custGeom>
              <a:gdLst>
                <a:gd name="T0" fmla="*/ 18 w 92"/>
                <a:gd name="T1" fmla="*/ 20 h 92"/>
                <a:gd name="T2" fmla="*/ 0 w 92"/>
                <a:gd name="T3" fmla="*/ 87 h 92"/>
                <a:gd name="T4" fmla="*/ 73 w 92"/>
                <a:gd name="T5" fmla="*/ 92 h 92"/>
                <a:gd name="T6" fmla="*/ 92 w 92"/>
                <a:gd name="T7" fmla="*/ 25 h 92"/>
                <a:gd name="T8" fmla="*/ 18 w 92"/>
                <a:gd name="T9" fmla="*/ 20 h 92"/>
              </a:gdLst>
              <a:cxnLst>
                <a:cxn ang="0">
                  <a:pos x="T0" y="T1"/>
                </a:cxn>
                <a:cxn ang="0">
                  <a:pos x="T2" y="T3"/>
                </a:cxn>
                <a:cxn ang="0">
                  <a:pos x="T4" y="T5"/>
                </a:cxn>
                <a:cxn ang="0">
                  <a:pos x="T6" y="T7"/>
                </a:cxn>
                <a:cxn ang="0">
                  <a:pos x="T8" y="T9"/>
                </a:cxn>
              </a:cxnLst>
              <a:rect l="0" t="0" r="r" b="b"/>
              <a:pathLst>
                <a:path w="92" h="92">
                  <a:moveTo>
                    <a:pt x="18" y="20"/>
                  </a:moveTo>
                  <a:cubicBezTo>
                    <a:pt x="0" y="87"/>
                    <a:pt x="0" y="87"/>
                    <a:pt x="0" y="87"/>
                  </a:cubicBezTo>
                  <a:cubicBezTo>
                    <a:pt x="0" y="87"/>
                    <a:pt x="43" y="71"/>
                    <a:pt x="73" y="92"/>
                  </a:cubicBezTo>
                  <a:cubicBezTo>
                    <a:pt x="92" y="25"/>
                    <a:pt x="92" y="25"/>
                    <a:pt x="92" y="25"/>
                  </a:cubicBezTo>
                  <a:cubicBezTo>
                    <a:pt x="92" y="25"/>
                    <a:pt x="63" y="0"/>
                    <a:pt x="18"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lgn="l" rtl="0" eaLnBrk="1" hangingPunct="0">
                <a:defRPr kumimoji="0" lang="zh-CN"/>
              </a:defPPr>
            </a:lstStyle>
            <a:p>
              <a:endParaRPr lang="en-US" sz="1800"/>
            </a:p>
          </p:txBody>
        </p:sp>
        <p:sp>
          <p:nvSpPr>
            <p:cNvPr id="246" name="Freeform 126"/>
            <p:cNvSpPr/>
            <p:nvPr/>
          </p:nvSpPr>
          <p:spPr bwMode="auto">
            <a:xfrm>
              <a:off x="11410" y="3949"/>
              <a:ext cx="173" cy="175"/>
            </a:xfrm>
            <a:custGeom>
              <a:gdLst>
                <a:gd name="T0" fmla="*/ 18 w 91"/>
                <a:gd name="T1" fmla="*/ 20 h 92"/>
                <a:gd name="T2" fmla="*/ 0 w 91"/>
                <a:gd name="T3" fmla="*/ 87 h 92"/>
                <a:gd name="T4" fmla="*/ 72 w 91"/>
                <a:gd name="T5" fmla="*/ 92 h 92"/>
                <a:gd name="T6" fmla="*/ 91 w 91"/>
                <a:gd name="T7" fmla="*/ 24 h 92"/>
                <a:gd name="T8" fmla="*/ 18 w 91"/>
                <a:gd name="T9" fmla="*/ 20 h 92"/>
              </a:gdLst>
              <a:cxnLst>
                <a:cxn ang="0">
                  <a:pos x="T0" y="T1"/>
                </a:cxn>
                <a:cxn ang="0">
                  <a:pos x="T2" y="T3"/>
                </a:cxn>
                <a:cxn ang="0">
                  <a:pos x="T4" y="T5"/>
                </a:cxn>
                <a:cxn ang="0">
                  <a:pos x="T6" y="T7"/>
                </a:cxn>
                <a:cxn ang="0">
                  <a:pos x="T8" y="T9"/>
                </a:cxn>
              </a:cxnLst>
              <a:rect l="0" t="0" r="r" b="b"/>
              <a:pathLst>
                <a:path w="91" h="92">
                  <a:moveTo>
                    <a:pt x="18" y="20"/>
                  </a:moveTo>
                  <a:cubicBezTo>
                    <a:pt x="0" y="87"/>
                    <a:pt x="0" y="87"/>
                    <a:pt x="0" y="87"/>
                  </a:cubicBezTo>
                  <a:cubicBezTo>
                    <a:pt x="0" y="87"/>
                    <a:pt x="42" y="71"/>
                    <a:pt x="72" y="92"/>
                  </a:cubicBezTo>
                  <a:cubicBezTo>
                    <a:pt x="91" y="24"/>
                    <a:pt x="91" y="24"/>
                    <a:pt x="91" y="24"/>
                  </a:cubicBezTo>
                  <a:cubicBezTo>
                    <a:pt x="91" y="24"/>
                    <a:pt x="62" y="0"/>
                    <a:pt x="18"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lgn="l" rtl="0" eaLnBrk="1" hangingPunct="0">
                <a:defRPr kumimoji="0" lang="zh-CN"/>
              </a:defPPr>
            </a:lstStyle>
            <a:p>
              <a:endParaRPr lang="en-US" sz="1800"/>
            </a:p>
          </p:txBody>
        </p:sp>
        <p:sp>
          <p:nvSpPr>
            <p:cNvPr id="247" name="Freeform 127"/>
            <p:cNvSpPr/>
            <p:nvPr/>
          </p:nvSpPr>
          <p:spPr bwMode="auto">
            <a:xfrm>
              <a:off x="11606" y="3863"/>
              <a:ext cx="172" cy="173"/>
            </a:xfrm>
            <a:custGeom>
              <a:gdLst>
                <a:gd name="T0" fmla="*/ 73 w 91"/>
                <a:gd name="T1" fmla="*/ 71 h 91"/>
                <a:gd name="T2" fmla="*/ 91 w 91"/>
                <a:gd name="T3" fmla="*/ 4 h 91"/>
                <a:gd name="T4" fmla="*/ 19 w 91"/>
                <a:gd name="T5" fmla="*/ 0 h 91"/>
                <a:gd name="T6" fmla="*/ 0 w 91"/>
                <a:gd name="T7" fmla="*/ 67 h 91"/>
                <a:gd name="T8" fmla="*/ 73 w 91"/>
                <a:gd name="T9" fmla="*/ 71 h 91"/>
              </a:gdLst>
              <a:cxnLst>
                <a:cxn ang="0">
                  <a:pos x="T0" y="T1"/>
                </a:cxn>
                <a:cxn ang="0">
                  <a:pos x="T2" y="T3"/>
                </a:cxn>
                <a:cxn ang="0">
                  <a:pos x="T4" y="T5"/>
                </a:cxn>
                <a:cxn ang="0">
                  <a:pos x="T6" y="T7"/>
                </a:cxn>
                <a:cxn ang="0">
                  <a:pos x="T8" y="T9"/>
                </a:cxn>
              </a:cxnLst>
              <a:rect l="0" t="0" r="r" b="b"/>
              <a:pathLst>
                <a:path w="91" h="91">
                  <a:moveTo>
                    <a:pt x="73" y="71"/>
                  </a:moveTo>
                  <a:cubicBezTo>
                    <a:pt x="91" y="4"/>
                    <a:pt x="91" y="4"/>
                    <a:pt x="91" y="4"/>
                  </a:cubicBezTo>
                  <a:cubicBezTo>
                    <a:pt x="91" y="4"/>
                    <a:pt x="49" y="21"/>
                    <a:pt x="19" y="0"/>
                  </a:cubicBezTo>
                  <a:cubicBezTo>
                    <a:pt x="0" y="67"/>
                    <a:pt x="0" y="67"/>
                    <a:pt x="0" y="67"/>
                  </a:cubicBezTo>
                  <a:cubicBezTo>
                    <a:pt x="0" y="67"/>
                    <a:pt x="29" y="91"/>
                    <a:pt x="73"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lgn="l" rtl="0" eaLnBrk="1" hangingPunct="0">
                <a:defRPr kumimoji="0" lang="zh-CN"/>
              </a:defPPr>
            </a:lstStyle>
            <a:p>
              <a:endParaRPr lang="en-US" sz="1800"/>
            </a:p>
          </p:txBody>
        </p:sp>
        <p:sp>
          <p:nvSpPr>
            <p:cNvPr id="248" name="Freeform 128"/>
            <p:cNvSpPr/>
            <p:nvPr/>
          </p:nvSpPr>
          <p:spPr bwMode="auto">
            <a:xfrm>
              <a:off x="11564" y="4013"/>
              <a:ext cx="172" cy="173"/>
            </a:xfrm>
            <a:custGeom>
              <a:gdLst>
                <a:gd name="T0" fmla="*/ 73 w 91"/>
                <a:gd name="T1" fmla="*/ 71 h 91"/>
                <a:gd name="T2" fmla="*/ 91 w 91"/>
                <a:gd name="T3" fmla="*/ 4 h 91"/>
                <a:gd name="T4" fmla="*/ 19 w 91"/>
                <a:gd name="T5" fmla="*/ 0 h 91"/>
                <a:gd name="T6" fmla="*/ 0 w 91"/>
                <a:gd name="T7" fmla="*/ 67 h 91"/>
                <a:gd name="T8" fmla="*/ 73 w 91"/>
                <a:gd name="T9" fmla="*/ 71 h 91"/>
              </a:gdLst>
              <a:cxnLst>
                <a:cxn ang="0">
                  <a:pos x="T0" y="T1"/>
                </a:cxn>
                <a:cxn ang="0">
                  <a:pos x="T2" y="T3"/>
                </a:cxn>
                <a:cxn ang="0">
                  <a:pos x="T4" y="T5"/>
                </a:cxn>
                <a:cxn ang="0">
                  <a:pos x="T6" y="T7"/>
                </a:cxn>
                <a:cxn ang="0">
                  <a:pos x="T8" y="T9"/>
                </a:cxn>
              </a:cxnLst>
              <a:rect l="0" t="0" r="r" b="b"/>
              <a:pathLst>
                <a:path w="91" h="91">
                  <a:moveTo>
                    <a:pt x="73" y="71"/>
                  </a:moveTo>
                  <a:cubicBezTo>
                    <a:pt x="91" y="4"/>
                    <a:pt x="91" y="4"/>
                    <a:pt x="91" y="4"/>
                  </a:cubicBezTo>
                  <a:cubicBezTo>
                    <a:pt x="91" y="4"/>
                    <a:pt x="48" y="21"/>
                    <a:pt x="19" y="0"/>
                  </a:cubicBezTo>
                  <a:cubicBezTo>
                    <a:pt x="0" y="67"/>
                    <a:pt x="0" y="67"/>
                    <a:pt x="0" y="67"/>
                  </a:cubicBezTo>
                  <a:cubicBezTo>
                    <a:pt x="0" y="67"/>
                    <a:pt x="28" y="91"/>
                    <a:pt x="73"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lgn="l" rtl="0" eaLnBrk="1" hangingPunct="0">
                <a:defRPr kumimoji="0" lang="zh-CN"/>
              </a:defPPr>
            </a:lstStyle>
            <a:p>
              <a:endParaRPr lang="en-US" sz="1800"/>
            </a:p>
          </p:txBody>
        </p:sp>
      </p:grpSp>
      <p:sp>
        <p:nvSpPr>
          <p:cNvPr id="3" name="文本框 2"/>
          <p:cNvSpPr txBox="1"/>
          <p:nvPr/>
        </p:nvSpPr>
        <p:spPr>
          <a:xfrm>
            <a:off x="460534" y="268129"/>
            <a:ext cx="8587263" cy="1065371"/>
          </a:xfrm>
          <a:prstGeom prst="rect">
            <a:avLst/>
          </a:prstGeom>
          <a:noFill/>
        </p:spPr>
        <p:txBody>
          <a:bodyPr wrap="square" rtlCol="0" anchor="t">
            <a:spAutoFit/>
          </a:bodyPr>
          <a:lstStyle>
            <a:defPPr algn="l" rtl="0" eaLnBrk="1" hangingPunct="0">
              <a:defRPr kumimoji="0" lang="zh-CN"/>
            </a:defPPr>
          </a:lstStyle>
          <a:p>
            <a:pPr>
              <a:lnSpc>
                <a:spcPct val="120000"/>
              </a:lnSpc>
            </a:pPr>
            <a:r>
              <a:rPr lang="en-US" altLang="zh-CN" sz="1800" b="1">
                <a:latin typeface="宋体" panose="02010600030101010101" pitchFamily="2" charset="-122"/>
                <a:ea typeface="宋体" panose="02010600030101010101" pitchFamily="2" charset="-122"/>
                <a:cs typeface="宋体" panose="02010600030101010101" pitchFamily="2" charset="-122"/>
              </a:rPr>
              <a:t>14.</a:t>
            </a:r>
            <a:r>
              <a:rPr lang="zh-CN" altLang="en-US" sz="1800" b="1">
                <a:latin typeface="宋体" panose="02010600030101010101" pitchFamily="2" charset="-122"/>
                <a:ea typeface="宋体" panose="02010600030101010101" pitchFamily="2" charset="-122"/>
                <a:cs typeface="宋体" panose="02010600030101010101" pitchFamily="2" charset="-122"/>
              </a:rPr>
              <a:t>（</a:t>
            </a:r>
            <a:r>
              <a:rPr lang="en-US" altLang="zh-CN" sz="1800" b="1">
                <a:latin typeface="宋体" panose="02010600030101010101" pitchFamily="2" charset="-122"/>
                <a:ea typeface="宋体" panose="02010600030101010101" pitchFamily="2" charset="-122"/>
                <a:cs typeface="宋体" panose="02010600030101010101" pitchFamily="2" charset="-122"/>
              </a:rPr>
              <a:t>2020·</a:t>
            </a:r>
            <a:r>
              <a:rPr lang="zh-CN" altLang="en-US" sz="1800" b="1">
                <a:latin typeface="宋体" panose="02010600030101010101" pitchFamily="2" charset="-122"/>
                <a:ea typeface="宋体" panose="02010600030101010101" pitchFamily="2" charset="-122"/>
                <a:cs typeface="宋体" panose="02010600030101010101" pitchFamily="2" charset="-122"/>
              </a:rPr>
              <a:t>北部湾）读下列图文材料，据所学知识完成下列各题。</a:t>
            </a:r>
          </a:p>
          <a:p>
            <a:pPr>
              <a:lnSpc>
                <a:spcPct val="120000"/>
              </a:lnSpc>
            </a:pPr>
            <a:r>
              <a:rPr lang="zh-CN" altLang="en-US" sz="1800" b="1">
                <a:latin typeface="微软雅黑" panose="020b0503020204020204" pitchFamily="34" charset="-122"/>
                <a:ea typeface="微软雅黑" panose="020b0503020204020204" pitchFamily="34" charset="-122"/>
                <a:cs typeface="微软雅黑" panose="020b0503020204020204" pitchFamily="34" charset="-122"/>
              </a:rPr>
              <a:t>材料一 </a:t>
            </a:r>
            <a:r>
              <a:rPr lang="zh-CN" altLang="en-US" sz="1800" b="1">
                <a:latin typeface="宋体" panose="02010600030101010101" pitchFamily="2" charset="-122"/>
                <a:ea typeface="宋体" panose="02010600030101010101" pitchFamily="2" charset="-122"/>
                <a:cs typeface="宋体" panose="02010600030101010101" pitchFamily="2" charset="-122"/>
              </a:rPr>
              <a:t>  北京、张家口（河北省）将联合承办2022年第24届冬奥会。</a:t>
            </a:r>
          </a:p>
          <a:p>
            <a:pPr>
              <a:lnSpc>
                <a:spcPct val="120000"/>
              </a:lnSpc>
            </a:pPr>
            <a:r>
              <a:rPr lang="zh-CN" altLang="en-US" sz="1800" b="1">
                <a:latin typeface="微软雅黑" panose="020b0503020204020204" pitchFamily="34" charset="-122"/>
                <a:ea typeface="微软雅黑" panose="020b0503020204020204" pitchFamily="34" charset="-122"/>
                <a:cs typeface="宋体" panose="02010600030101010101" pitchFamily="2" charset="-122"/>
              </a:rPr>
              <a:t>材料二</a:t>
            </a:r>
            <a:r>
              <a:rPr lang="zh-CN" altLang="en-US" sz="1800" b="1">
                <a:latin typeface="宋体" panose="02010600030101010101" pitchFamily="2" charset="-122"/>
                <a:ea typeface="宋体" panose="02010600030101010101" pitchFamily="2" charset="-122"/>
                <a:cs typeface="宋体" panose="02010600030101010101" pitchFamily="2" charset="-122"/>
              </a:rPr>
              <a:t>   雄安新区是继深圳经济特区和上海浦东新区之后又一具有全国意义的新区。</a:t>
            </a:r>
          </a:p>
        </p:txBody>
      </p:sp>
      <p:pic>
        <p:nvPicPr>
          <p:cNvPr id="4" name="图片 3" descr="截图20210216155539"/>
          <p:cNvPicPr>
            <a:picLocks noChangeAspect="1"/>
          </p:cNvPicPr>
          <p:nvPr/>
        </p:nvPicPr>
        <p:blipFill>
          <a:blip r:embed="rId2"/>
          <a:stretch>
            <a:fillRect/>
          </a:stretch>
        </p:blipFill>
        <p:spPr>
          <a:xfrm>
            <a:off x="4604861" y="1653063"/>
            <a:ext cx="4442937" cy="2624138"/>
          </a:xfrm>
          <a:prstGeom prst="rect">
            <a:avLst/>
          </a:prstGeom>
        </p:spPr>
      </p:pic>
      <p:sp>
        <p:nvSpPr>
          <p:cNvPr id="5" name="文本框 4"/>
          <p:cNvSpPr txBox="1"/>
          <p:nvPr/>
        </p:nvSpPr>
        <p:spPr>
          <a:xfrm>
            <a:off x="302419" y="1333500"/>
            <a:ext cx="5093494" cy="3058954"/>
          </a:xfrm>
          <a:prstGeom prst="rect">
            <a:avLst/>
          </a:prstGeom>
          <a:noFill/>
        </p:spPr>
        <p:txBody>
          <a:bodyPr wrap="square" rtlCol="0" anchor="t">
            <a:spAutoFit/>
          </a:bodyPr>
          <a:lstStyle>
            <a:defPPr algn="l" rtl="0" eaLnBrk="1" hangingPunct="0">
              <a:defRPr kumimoji="0" lang="zh-CN"/>
            </a:defPPr>
          </a:lstStyle>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（1）张家口承办2022年冬奥会的雪上项目比赛，与北京相比，具有的优势条件是</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1800" b="1" u="sng">
              <a:latin typeface="宋体" panose="02010600030101010101" pitchFamily="2" charset="-122"/>
              <a:ea typeface="宋体" panose="02010600030101010101" pitchFamily="2" charset="-122"/>
              <a:cs typeface="宋体" panose="02010600030101010101" pitchFamily="2" charset="-122"/>
              <a:sym typeface="+mn-ea"/>
            </a:endParaRPr>
          </a:p>
          <a:p>
            <a:pPr>
              <a:lnSpc>
                <a:spcPct val="120000"/>
              </a:lnSpc>
            </a:pPr>
            <a:r>
              <a:rPr lang="en-US" altLang="zh-CN" sz="1800" b="1" u="sng">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。（从自然条件方面分析）</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（2）北京举办2022年冬奥会的优势</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社会经济条件有</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（3）雄安新区对北京城市发展具有的意义是</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（从缓解城市压力方面分析）</a:t>
            </a:r>
          </a:p>
        </p:txBody>
      </p:sp>
      <p:sp>
        <p:nvSpPr>
          <p:cNvPr id="100" name="文本框 99"/>
          <p:cNvSpPr txBox="1"/>
          <p:nvPr/>
        </p:nvSpPr>
        <p:spPr>
          <a:xfrm>
            <a:off x="524351" y="2306955"/>
            <a:ext cx="848201"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ea typeface="宋体" panose="02010600030101010101" pitchFamily="2" charset="-122"/>
              </a:rPr>
              <a:t>气温低</a:t>
            </a:r>
            <a:endParaRPr lang="zh-CN" altLang="en-US" sz="1800" b="1">
              <a:solidFill>
                <a:srgbClr val="FF0000"/>
              </a:solidFill>
              <a:ea typeface="宋体" panose="02010600030101010101" pitchFamily="2" charset="-122"/>
            </a:endParaRPr>
          </a:p>
        </p:txBody>
      </p:sp>
      <p:sp>
        <p:nvSpPr>
          <p:cNvPr id="7" name="文本框 6"/>
          <p:cNvSpPr txBox="1"/>
          <p:nvPr/>
        </p:nvSpPr>
        <p:spPr>
          <a:xfrm>
            <a:off x="2005489" y="2989421"/>
            <a:ext cx="1188244"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ea typeface="宋体" panose="02010600030101010101" pitchFamily="2" charset="-122"/>
              </a:rPr>
              <a:t>交通便利</a:t>
            </a:r>
            <a:endParaRPr lang="zh-CN" altLang="en-US" sz="1800" b="1">
              <a:solidFill>
                <a:srgbClr val="FF0000"/>
              </a:solidFill>
              <a:ea typeface="宋体" panose="02010600030101010101" pitchFamily="2" charset="-122"/>
            </a:endParaRPr>
          </a:p>
        </p:txBody>
      </p:sp>
      <p:sp>
        <p:nvSpPr>
          <p:cNvPr id="8" name="文本框 7"/>
          <p:cNvSpPr txBox="1"/>
          <p:nvPr/>
        </p:nvSpPr>
        <p:spPr>
          <a:xfrm>
            <a:off x="667226" y="3638074"/>
            <a:ext cx="1653064"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ea typeface="宋体" panose="02010600030101010101" pitchFamily="2" charset="-122"/>
              </a:rPr>
              <a:t>减轻人口压力</a:t>
            </a:r>
            <a:endParaRPr lang="zh-CN" altLang="en-US" sz="1800" b="1">
              <a:solidFill>
                <a:srgbClr val="FF0000"/>
              </a:solidFill>
              <a:ea typeface="宋体" panose="02010600030101010101" pitchFamily="2" charset="-122"/>
            </a:endParaRPr>
          </a:p>
        </p:txBody>
      </p:sp>
      <p:sp>
        <p:nvSpPr>
          <p:cNvPr id="2" name="文本框 1"/>
          <p:cNvSpPr txBox="1"/>
          <p:nvPr/>
        </p:nvSpPr>
        <p:spPr>
          <a:xfrm>
            <a:off x="667226" y="1961674"/>
            <a:ext cx="3027521"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ea typeface="宋体" panose="02010600030101010101" pitchFamily="2" charset="-122"/>
              </a:rPr>
              <a:t>冬季降水多（地势起伏较大）</a:t>
            </a:r>
            <a:endParaRPr lang="zh-CN" altLang="en-US" sz="1800" b="1">
              <a:solidFill>
                <a:srgbClr val="FF0000"/>
              </a:solidFill>
              <a:ea typeface="宋体" panose="02010600030101010101" pitchFamily="2" charset="-122"/>
            </a:endParaRPr>
          </a:p>
        </p:txBody>
      </p:sp>
      <p:sp>
        <p:nvSpPr>
          <p:cNvPr id="6" name="文本框 5"/>
          <p:cNvSpPr txBox="1"/>
          <p:nvPr/>
        </p:nvSpPr>
        <p:spPr>
          <a:xfrm>
            <a:off x="2851309" y="3595688"/>
            <a:ext cx="1635919"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ea typeface="宋体" panose="02010600030101010101" pitchFamily="2" charset="-122"/>
              </a:rPr>
              <a:t>减轻交通压力</a:t>
            </a:r>
            <a:endParaRPr lang="zh-CN" altLang="en-US" sz="1800" b="1">
              <a:solidFill>
                <a:srgbClr val="FF0000"/>
              </a:solidFill>
              <a:ea typeface="宋体" panose="02010600030101010101" pitchFamily="2" charset="-122"/>
            </a:endParaRPr>
          </a:p>
        </p:txBody>
      </p:sp>
      <p:sp>
        <p:nvSpPr>
          <p:cNvPr id="9" name="文本框 8"/>
          <p:cNvSpPr txBox="1"/>
          <p:nvPr/>
        </p:nvSpPr>
        <p:spPr>
          <a:xfrm>
            <a:off x="3415665" y="2962751"/>
            <a:ext cx="1071562"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ea typeface="宋体" panose="02010600030101010101" pitchFamily="2" charset="-122"/>
              </a:rPr>
              <a:t>经济发达</a:t>
            </a:r>
            <a:endParaRPr lang="zh-CN" altLang="en-US" sz="1800" b="1">
              <a:solidFill>
                <a:srgbClr val="FF0000"/>
              </a:solidFill>
              <a:ea typeface="宋体" panose="02010600030101010101" pitchFamily="2" charset="-122"/>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8" presetClass="entr" presetSubtype="12" fill="hold" grpId="3"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8" presetClass="entr" presetSubtype="12" fill="hold" grpId="0" nodeType="clickEffect">
                                  <p:stCondLst>
                                    <p:cond delay="0"/>
                                  </p:stCondLst>
                                  <p:childTnLst>
                                    <p:set>
                                      <p:cBhvr>
                                        <p:cTn id="12" dur="1" fill="hold">
                                          <p:stCondLst>
                                            <p:cond delay="0"/>
                                          </p:stCondLst>
                                        </p:cTn>
                                        <p:tgtEl>
                                          <p:spTgt spid="100"/>
                                        </p:tgtEl>
                                        <p:attrNameLst>
                                          <p:attrName>style.visibility</p:attrName>
                                        </p:attrNameLst>
                                      </p:cBhvr>
                                      <p:to>
                                        <p:strVal val="visible"/>
                                      </p:to>
                                    </p:set>
                                    <p:animEffect transition="in" filter="strips(downLeft)">
                                      <p:cBhvr>
                                        <p:cTn id="13" dur="500"/>
                                        <p:tgtEl>
                                          <p:spTgt spid="100"/>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4" presetClass="entr" presetSubtype="16" fill="hold" grpId="1"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ox(in)">
                                      <p:cBhvr>
                                        <p:cTn id="19" dur="2000"/>
                                        <p:tgtEl>
                                          <p:spTgt spid="7"/>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4" presetClass="entr" presetSubtype="16" fill="hold" grpId="5"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ox(in)">
                                      <p:cBhvr>
                                        <p:cTn id="25" dur="2000"/>
                                        <p:tgtEl>
                                          <p:spTgt spid="9"/>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3" presetClass="entr" presetSubtype="10" fill="hold" grpId="2"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linds(horizontal)">
                                      <p:cBhvr>
                                        <p:cTn id="31" dur="500"/>
                                        <p:tgtEl>
                                          <p:spTgt spid="8"/>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3" presetClass="entr" presetSubtype="10" fill="hold" grpId="4"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blinds(horizontal)">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7" grpId="1"/>
      <p:bldP spid="8" grpId="2"/>
      <p:bldP spid="2" grpId="3"/>
      <p:bldP spid="6" grpId="4"/>
      <p:bldP spid="9" grpId="5"/>
    </p:bldLst>
  </p:timing>
</p:sld>
</file>

<file path=ppt/tags/tag1.xml><?xml version="1.0" encoding="utf-8"?>
<p:tagLst xmlns:p="http://schemas.openxmlformats.org/presentationml/2006/main">
  <p:tag name="KSO_WM_BEAUTIFY_FLAG" val="#wm#"/>
  <p:tag name="KSO_WM_TEMPLATE_CATEGORY" val="custom"/>
  <p:tag name="KSO_WM_TEMPLATE_INDEX" val="20205176"/>
</p:tagLst>
</file>

<file path=ppt/tags/tag2.xml><?xml version="1.0" encoding="utf-8"?>
<p:tagLst xmlns:p="http://schemas.openxmlformats.org/presentationml/2006/main">
  <p:tag name="KSO_WM_BEAUTIFY_FLAG" val="#wm#"/>
  <p:tag name="KSO_WM_TEMPLATE_CATEGORY" val="custom"/>
  <p:tag name="KSO_WM_TEMPLATE_INDEX" val="20205176"/>
</p:tagLst>
</file>

<file path=ppt/tags/tag3.xml><?xml version="1.0" encoding="utf-8"?>
<p:tagLst xmlns:p="http://schemas.openxmlformats.org/presentationml/2006/main">
  <p:tag name="KSO_WM_UNIT_TABLE_BEAUTIFY" val="smartTable{968f8303-ed25-4dc5-8ad0-4e8e702641d7}"/>
  <p:tag name="TABLE_ENDDRAG_ORIGIN_RECT" val="932*502"/>
  <p:tag name="TABLE_ENDDRAG_RECT" val="19*11*932*502"/>
</p:tagLst>
</file>

<file path=ppt/tags/tag4.xml><?xml version="1.0" encoding="utf-8"?>
<p:tagLst xmlns:p="http://schemas.openxmlformats.org/presentationml/2006/main">
  <p:tag name="KSO_WM_BEAUTIFY_FLAG" val="#wm#"/>
  <p:tag name="KSO_WM_TEMPLATE_CATEGORY" val="custom"/>
  <p:tag name="KSO_WM_TEMPLATE_INDEX" val="20205176"/>
</p:tagLst>
</file>

<file path=ppt/tags/tag5.xml><?xml version="1.0" encoding="utf-8"?>
<p:tagLst xmlns:p="http://schemas.openxmlformats.org/presentationml/2006/main">
  <p:tag name="KSO_WM_BEAUTIFY_FLAG" val="#wm#"/>
  <p:tag name="KSO_WM_TEMPLATE_CATEGORY" val="custom"/>
  <p:tag name="KSO_WM_TEMPLATE_INDEX" val="20205176"/>
</p:tagLst>
</file>

<file path=ppt/tags/tag6.xml><?xml version="1.0" encoding="utf-8"?>
<p:tagLst xmlns:p="http://schemas.openxmlformats.org/presentationml/2006/main">
  <p:tag name="KSO_WM_BEAUTIFY_FLAG" val="#wm#"/>
  <p:tag name="KSO_WM_TEMPLATE_CATEGORY" val="custom"/>
  <p:tag name="KSO_WM_TEMPLATE_INDEX" val="20205176"/>
</p:tagLst>
</file>

<file path=ppt/tags/tag7.xml><?xml version="1.0" encoding="utf-8"?>
<p:tagLst xmlns:p="http://schemas.openxmlformats.org/presentationml/2006/main">
  <p:tag name="KSO_WM_BEAUTIFY_FLAG" val="#wm#"/>
  <p:tag name="KSO_WM_TEMPLATE_CATEGORY" val="custom"/>
  <p:tag name="KSO_WM_TEMPLATE_INDEX" val="20205176"/>
</p:tagLst>
</file>

<file path=ppt/tags/tag8.xml><?xml version="1.0" encoding="utf-8"?>
<p:tagLst xmlns:p="http://schemas.openxmlformats.org/presentationml/2006/main">
  <p:tag name="KSO_WM_BEAUTIFY_FLAG" val="#wm#"/>
  <p:tag name="KSO_WM_TEMPLATE_CATEGORY" val="custom"/>
  <p:tag name="KSO_WM_TEMPLATE_INDEX" val="20205176"/>
</p:tagLst>
</file>

<file path=ppt/tags/tag9.xml><?xml version="1.0" encoding="utf-8"?>
<p:tagLst xmlns:p="http://schemas.openxmlformats.org/presentationml/2006/main">
  <p:tag name="KSO_WM_BEAUTIFY_FLAG" val="#wm#"/>
  <p:tag name="KSO_WM_TEMPLATE_CATEGORY" val="custom"/>
  <p:tag name="KSO_WM_TEMPLATE_INDEX" val="20205176"/>
</p:tagLst>
</file>

<file path=ppt/tags/tag10.xml><?xml version="1.0" encoding="utf-8"?>
<p:tagLst xmlns:p="http://schemas.openxmlformats.org/presentationml/2006/main">
  <p:tag name="KSO_WM_BEAUTIFY_FLAG" val="#wm#"/>
  <p:tag name="KSO_WM_TEMPLATE_CATEGORY" val="custom"/>
  <p:tag name="KSO_WM_TEMPLATE_INDEX" val="20205176"/>
</p:tagLst>
</file>

<file path=ppt/tags/tag11.xml><?xml version="1.0" encoding="utf-8"?>
<p:tagLst xmlns:p="http://schemas.openxmlformats.org/presentationml/2006/main">
  <p:tag name="KSO_WM_BEAUTIFY_FLAG" val="#wm#"/>
  <p:tag name="KSO_WM_TEMPLATE_CATEGORY" val="custom"/>
  <p:tag name="KSO_WM_TEMPLATE_INDEX" val="20205176"/>
</p:tagLst>
</file>

<file path=ppt/tags/tag12.xml><?xml version="1.0" encoding="utf-8"?>
<p:tagLst xmlns:p="http://schemas.openxmlformats.org/presentationml/2006/main">
  <p:tag name="KSO_WM_BEAUTIFY_FLAG" val="#wm#"/>
  <p:tag name="KSO_WM_TEMPLATE_CATEGORY" val="custom"/>
  <p:tag name="KSO_WM_TEMPLATE_INDEX" val="20205176"/>
</p:tagLst>
</file>

<file path=ppt/tags/tag13.xml><?xml version="1.0" encoding="utf-8"?>
<p:tagLst xmlns:p="http://schemas.openxmlformats.org/presentationml/2006/main">
  <p:tag name="KSO_WM_BEAUTIFY_FLAG" val="#wm#"/>
  <p:tag name="KSO_WM_TEMPLATE_CATEGORY" val="custom"/>
  <p:tag name="KSO_WM_TEMPLATE_INDEX" val="20205176"/>
</p:tagLst>
</file>

<file path=ppt/tags/tag14.xml><?xml version="1.0" encoding="utf-8"?>
<p:tagLst xmlns:p="http://schemas.openxmlformats.org/presentationml/2006/main">
  <p:tag name="KSO_WM_BEAUTIFY_FLAG" val="#wm#"/>
  <p:tag name="KSO_WM_TEMPLATE_CATEGORY" val="custom"/>
  <p:tag name="KSO_WM_TEMPLATE_INDEX" val="20205176"/>
</p:tagLst>
</file>

<file path=ppt/tags/tag15.xml><?xml version="1.0" encoding="utf-8"?>
<p:tagLst xmlns:p="http://schemas.openxmlformats.org/presentationml/2006/main">
  <p:tag name="KSO_WM_BEAUTIFY_FLAG" val="#wm#"/>
  <p:tag name="KSO_WM_TEMPLATE_CATEGORY" val="custom"/>
  <p:tag name="KSO_WM_TEMPLATE_INDEX" val="20205176"/>
</p:tagLst>
</file>

<file path=ppt/tags/tag16.xml><?xml version="1.0" encoding="utf-8"?>
<p:tagLst xmlns:p="http://schemas.openxmlformats.org/presentationml/2006/main">
  <p:tag name="KSO_WM_BEAUTIFY_FLAG" val="#wm#"/>
  <p:tag name="KSO_WM_TEMPLATE_CATEGORY" val="custom"/>
  <p:tag name="KSO_WM_TEMPLATE_INDEX" val="20205176"/>
</p:tagLst>
</file>

<file path=ppt/tags/tag17.xml><?xml version="1.0" encoding="utf-8"?>
<p:tagLst xmlns:p="http://schemas.openxmlformats.org/presentationml/2006/main">
  <p:tag name="KSO_WM_BEAUTIFY_FLAG" val="#wm#"/>
  <p:tag name="KSO_WM_TEMPLATE_CATEGORY" val="custom"/>
  <p:tag name="KSO_WM_TEMPLATE_INDEX" val="20205176"/>
</p:tagLst>
</file>

<file path=ppt/tags/tag18.xml><?xml version="1.0" encoding="utf-8"?>
<p:tagLst xmlns:p="http://schemas.openxmlformats.org/presentationml/2006/main">
  <p:tag name="KSO_WM_BEAUTIFY_FLAG" val="#wm#"/>
  <p:tag name="KSO_WM_TEMPLATE_CATEGORY" val="custom"/>
  <p:tag name="KSO_WM_TEMPLATE_INDEX" val="20205176"/>
</p:tagLst>
</file>

<file path=ppt/tags/tag19.xml><?xml version="1.0" encoding="utf-8"?>
<p:tagLst xmlns:p="http://schemas.openxmlformats.org/presentationml/2006/main">
  <p:tag name="KSO_WM_BEAUTIFY_FLAG" val="#wm#"/>
  <p:tag name="KSO_WM_TEMPLATE_CATEGORY" val="custom"/>
  <p:tag name="KSO_WM_TEMPLATE_INDEX" val="20205176"/>
</p:tagLst>
</file>

<file path=ppt/tags/tag20.xml><?xml version="1.0" encoding="utf-8"?>
<p:tagLst xmlns:p="http://schemas.openxmlformats.org/presentationml/2006/main">
  <p:tag name="KSO_WM_BEAUTIFY_FLAG" val="#wm#"/>
  <p:tag name="KSO_WM_TEMPLATE_CATEGORY" val="custom"/>
  <p:tag name="KSO_WM_TEMPLATE_INDEX" val="20205176"/>
</p:tagLst>
</file>

<file path=ppt/tags/tag21.xml><?xml version="1.0" encoding="utf-8"?>
<p:tagLst xmlns:p="http://schemas.openxmlformats.org/presentationml/2006/main">
  <p:tag name="KSO_WM_BEAUTIFY_FLAG" val="#wm#"/>
  <p:tag name="KSO_WM_TEMPLATE_CATEGORY" val="custom"/>
  <p:tag name="KSO_WM_TEMPLATE_INDEX" val="20205176"/>
</p:tagLst>
</file>

<file path=ppt/tags/tag22.xml><?xml version="1.0" encoding="utf-8"?>
<p:tagLst xmlns:p="http://schemas.openxmlformats.org/presentationml/2006/main">
  <p:tag name="KSO_WM_BEAUTIFY_FLAG" val="#wm#"/>
  <p:tag name="KSO_WM_TEMPLATE_CATEGORY" val="custom"/>
  <p:tag name="KSO_WM_TEMPLATE_INDEX" val="20205176"/>
</p:tagLst>
</file>

<file path=ppt/tags/tag23.xml><?xml version="1.0" encoding="utf-8"?>
<p:tagLst xmlns:p="http://schemas.openxmlformats.org/presentationml/2006/main">
  <p:tag name="KSO_WM_BEAUTIFY_FLAG" val="#wm#"/>
  <p:tag name="KSO_WM_TEMPLATE_CATEGORY" val="custom"/>
  <p:tag name="KSO_WM_TEMPLATE_INDEX" val="20205176"/>
</p:tagLst>
</file>

<file path=ppt/tags/tag24.xml><?xml version="1.0" encoding="utf-8"?>
<p:tagLst xmlns:p="http://schemas.openxmlformats.org/presentationml/2006/main">
  <p:tag name="KSO_WM_BEAUTIFY_FLAG" val="#wm#"/>
  <p:tag name="KSO_WM_TEMPLATE_CATEGORY" val="custom"/>
  <p:tag name="KSO_WM_TEMPLATE_INDEX" val="20205176"/>
</p:tagLst>
</file>

<file path=ppt/tags/tag25.xml><?xml version="1.0" encoding="utf-8"?>
<p:tagLst xmlns:p="http://schemas.openxmlformats.org/presentationml/2006/main">
  <p:tag name="KSO_WM_BEAUTIFY_FLAG" val="#wm#"/>
  <p:tag name="KSO_WM_TEMPLATE_CATEGORY" val="custom"/>
  <p:tag name="KSO_WM_TEMPLATE_INDEX" val="20205176"/>
</p:tagLst>
</file>

<file path=ppt/tags/tag26.xml><?xml version="1.0" encoding="utf-8"?>
<p:tagLst xmlns:p="http://schemas.openxmlformats.org/presentationml/2006/main">
  <p:tag name="KSO_WM_BEAUTIFY_FLAG" val="#wm#"/>
  <p:tag name="KSO_WM_TEMPLATE_CATEGORY" val="custom"/>
  <p:tag name="KSO_WM_TEMPLATE_INDEX" val="20205176"/>
</p:tagLst>
</file>

<file path=ppt/tags/tag27.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Lst>
</file>

<file path=ppt/theme/theme1.xml><?xml version="1.0" encoding="utf-8"?>
<a:theme xmlns:r="http://schemas.openxmlformats.org/officeDocument/2006/relationships" xmlns:a="http://schemas.openxmlformats.org/drawingml/2006/main" name="1_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黑-T">
      <a:majorFont>
        <a:latin typeface="Times New Roman"/>
        <a:ea typeface="黑体"/>
        <a:cs typeface="Arial"/>
      </a:majorFont>
      <a:minorFont>
        <a:latin typeface="Times New Roman"/>
        <a:ea typeface="黑体"/>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aragraphs>209</Paragraphs>
  <Slides>25</Slides>
  <Notes>0</Notes>
  <TotalTime>0</TotalTime>
  <HiddenSlides>0</HiddenSlides>
  <MMClips>0</MMClips>
  <ScaleCrop>0</ScaleCrop>
  <HeadingPairs>
    <vt:vector baseType="variant" size="4">
      <vt:variant>
        <vt:lpstr>Theme</vt:lpstr>
      </vt:variant>
      <vt:variant>
        <vt:i4>1</vt:i4>
      </vt:variant>
      <vt:variant>
        <vt:lpstr>Slide Titles</vt:lpstr>
      </vt:variant>
      <vt:variant>
        <vt:i4>25</vt:i4>
      </vt:variant>
    </vt:vector>
  </HeadingPairs>
  <TitlesOfParts>
    <vt:vector baseType="lpstr" size="26">
      <vt:lpstr>1_默认设计模板</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第3节 广播、电视和移动通信</dc:title>
  <cp:lastModifiedBy>天天向上</cp:lastModifiedBy>
  <cp:revision>21</cp:revision>
  <dcterms:created xsi:type="dcterms:W3CDTF">2021-10-02T06:55:46Z</dcterms:created>
  <dcterms:modified xsi:type="dcterms:W3CDTF">2021-10-21T00:56:51Z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5C277C69C7B045A88695789C469DB2B9</vt:lpwstr>
  </property>
  <property fmtid="{D5CDD505-2E9C-101B-9397-08002B2CF9AE}" pid="3" name="KSOProductBuildVer">
    <vt:lpwstr>2052-11.1.0.11365</vt:lpwstr>
  </property>
</Properties>
</file>