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81" r:id="rId1"/>
    <p:sldMasterId id="2147486818" r:id="rId2"/>
  </p:sldMasterIdLst>
  <p:notesMasterIdLst>
    <p:notesMasterId r:id="rId3"/>
  </p:notesMasterIdLst>
  <p:sldIdLst>
    <p:sldId id="1717" r:id="rId4"/>
    <p:sldId id="1720" r:id="rId5"/>
    <p:sldId id="1723" r:id="rId6"/>
    <p:sldId id="1726" r:id="rId7"/>
    <p:sldId id="1729" r:id="rId8"/>
    <p:sldId id="1732" r:id="rId9"/>
    <p:sldId id="1735" r:id="rId10"/>
    <p:sldId id="1738" r:id="rId11"/>
    <p:sldId id="1741" r:id="rId12"/>
    <p:sldId id="1744" r:id="rId13"/>
    <p:sldId id="1747" r:id="rId14"/>
    <p:sldId id="1750" r:id="rId15"/>
    <p:sldId id="1753" r:id="rId16"/>
    <p:sldId id="1756" r:id="rId17"/>
    <p:sldId id="1759" r:id="rId18"/>
    <p:sldId id="1762" r:id="rId19"/>
    <p:sldId id="1765" r:id="rId20"/>
    <p:sldId id="1768" r:id="rId21"/>
    <p:sldId id="1771" r:id="rId22"/>
    <p:sldId id="1774" r:id="rId23"/>
    <p:sldId id="1777" r:id="rId24"/>
    <p:sldId id="1780" r:id="rId25"/>
    <p:sldId id="1783" r:id="rId26"/>
    <p:sldId id="1786" r:id="rId27"/>
    <p:sldId id="1789" r:id="rId28"/>
    <p:sldId id="1792" r:id="rId29"/>
    <p:sldId id="179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82" r:id="rId1"/>
    <p:sldLayoutId id="2147486783" r:id="rId2"/>
    <p:sldLayoutId id="2147486784" r:id="rId3"/>
    <p:sldLayoutId id="2147486785" r:id="rId4"/>
    <p:sldLayoutId id="2147486786" r:id="rId5"/>
    <p:sldLayoutId id="2147486787" r:id="rId6"/>
    <p:sldLayoutId id="2147486788" r:id="rId7"/>
    <p:sldLayoutId id="2147486789" r:id="rId8"/>
    <p:sldLayoutId id="2147486790" r:id="rId9"/>
    <p:sldLayoutId id="2147486791" r:id="rId10"/>
    <p:sldLayoutId id="21474867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819" r:id="rId1"/>
    <p:sldLayoutId id="2147486820" r:id="rId2"/>
    <p:sldLayoutId id="2147486821" r:id="rId3"/>
    <p:sldLayoutId id="2147486822" r:id="rId4"/>
    <p:sldLayoutId id="2147486823" r:id="rId5"/>
    <p:sldLayoutId id="2147486824" r:id="rId6"/>
    <p:sldLayoutId id="2147486825" r:id="rId7"/>
    <p:sldLayoutId id="2147486826" r:id="rId8"/>
    <p:sldLayoutId id="2147486827" r:id="rId9"/>
    <p:sldLayoutId id="2147486828" r:id="rId10"/>
    <p:sldLayoutId id="214748682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tags" Target="../tags/tag119.xml"/><Relationship Id="rId19" Type="http://schemas.openxmlformats.org/officeDocument/2006/relationships/tags" Target="../tags/tag120.xml"/><Relationship Id="rId20" Type="http://schemas.openxmlformats.org/officeDocument/2006/relationships/tags" Target="../tags/tag121.xml"/><Relationship Id="rId21" Type="http://schemas.openxmlformats.org/officeDocument/2006/relationships/tags" Target="../tags/tag122.xml"/><Relationship Id="rId22" Type="http://schemas.openxmlformats.org/officeDocument/2006/relationships/tags" Target="../tags/tag123.xml"/><Relationship Id="rId23" Type="http://schemas.openxmlformats.org/officeDocument/2006/relationships/tags" Target="../tags/tag124.xml"/><Relationship Id="rId24" Type="http://schemas.openxmlformats.org/officeDocument/2006/relationships/tags" Target="../tags/tag125.xml"/><Relationship Id="rId25" Type="http://schemas.openxmlformats.org/officeDocument/2006/relationships/tags" Target="../tags/tag126.xml"/><Relationship Id="rId26" Type="http://schemas.openxmlformats.org/officeDocument/2006/relationships/tags" Target="../tags/tag127.xml"/><Relationship Id="rId27" Type="http://schemas.openxmlformats.org/officeDocument/2006/relationships/tags" Target="../tags/tag128.xml"/><Relationship Id="rId28" Type="http://schemas.openxmlformats.org/officeDocument/2006/relationships/tags" Target="../tags/tag129.xml"/><Relationship Id="rId29" Type="http://schemas.openxmlformats.org/officeDocument/2006/relationships/tags" Target="../tags/tag13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tags" Target="../tags/tag284.xml"/><Relationship Id="rId22" Type="http://schemas.openxmlformats.org/officeDocument/2006/relationships/tags" Target="../tags/tag285.xml"/><Relationship Id="rId23" Type="http://schemas.openxmlformats.org/officeDocument/2006/relationships/tags" Target="../tags/tag286.xml"/><Relationship Id="rId24" Type="http://schemas.openxmlformats.org/officeDocument/2006/relationships/tags" Target="../tags/tag287.xml"/><Relationship Id="rId25" Type="http://schemas.openxmlformats.org/officeDocument/2006/relationships/tags" Target="../tags/tag288.xml"/><Relationship Id="rId26" Type="http://schemas.openxmlformats.org/officeDocument/2006/relationships/tags" Target="../tags/tag289.xml"/><Relationship Id="rId27" Type="http://schemas.openxmlformats.org/officeDocument/2006/relationships/tags" Target="../tags/tag290.xml"/><Relationship Id="rId28" Type="http://schemas.openxmlformats.org/officeDocument/2006/relationships/tags" Target="../tags/tag291.xml"/><Relationship Id="rId29" Type="http://schemas.openxmlformats.org/officeDocument/2006/relationships/tags" Target="../tags/tag292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制药行业市场状况及2024年投资预测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制药行业概述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制药行业市场状况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2024年制药行业投资预测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制药行业发展趋势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制药行业投资前景展望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制药行业概述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制药行业的定义和分类</a:t>
            </a:r>
            <a:endParaRPr altLang="en-US" lang="zh-CN"/>
          </a:p>
        </p:txBody>
      </p:sp>
      <p:sp>
        <p:nvSpPr>
          <p:cNvPr id="10489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制药行业定义：指研制、生产、销售用于预防、治疗、诊断疾病的药品的行业。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制药行业分类：根据药品类型，制药行业可以分为化学药、中药和生物药三大类。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制药行业的特点：技术密集、研发投入高、监管严格、市场潜力大。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制药行业的发展趋势：创新驱动、国际化发展、智能化生产、绿色环保。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制药行业的发展历程</a:t>
            </a:r>
            <a:endParaRPr altLang="en-US" lang="zh-CN"/>
          </a:p>
        </p:txBody>
      </p:sp>
      <p:sp>
        <p:nvSpPr>
          <p:cNvPr id="10489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起始阶段：化学制药的兴起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创新阶段：基因疗法等新兴技术的涌现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成熟阶段：制药行业的整合与规范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发展阶段：生物制药的崛起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制药行业的市场规模和增长趋势</a:t>
            </a:r>
            <a:endParaRPr altLang="en-US" lang="zh-CN"/>
          </a:p>
        </p:txBody>
      </p:sp>
      <p:sp>
        <p:nvSpPr>
          <p:cNvPr id="104903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3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3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3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3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全球制药行业市场规模持续增长，由XXXX年的XX亿美元增长至XXXX年的XX亿美元，年复合增长率达XX%。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4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预计到XXXX年，全球制药行业市场规模将达到XX亿美元，未来几年的年复合增长率将保持在XX%左右。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5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制药行业的增长主要得益于人口老龄化、慢性病患病率上升以及新药研发的持续投入等因素。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在新兴市场中，尤其是中国和印度，制药行业市场规模增长迅速，成为全球制药行业增长的重要推动力。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制药行业市场状况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制药行业市场结构</a:t>
            </a:r>
            <a:endParaRPr altLang="en-US" lang="zh-CN"/>
          </a:p>
        </p:txBody>
      </p:sp>
      <p:sp>
        <p:nvSpPr>
          <p:cNvPr id="10491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制药行业市场格局：主要制药企业及其市场份额、市场集中度等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制药行业分类：原料药、制剂、生物药、中药等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制药行业市场规模：全球和中国市场的规模及增长情况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制药行业发展趋势：新药研发、生物技术、数字化转型等领域的趋势和影响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制药行业市场竞争格局</a:t>
            </a:r>
            <a:endParaRPr altLang="en-US" lang="zh-CN"/>
          </a:p>
        </p:txBody>
      </p:sp>
      <p:sp>
        <p:nvSpPr>
          <p:cNvPr id="10491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创新药和仿制药是主要的竞争领域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制药行业的兼并与重组成为常态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国内制药企业数量众多，竞争激烈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跨国制药企业在国内市场占据一定份额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制药行业市场发展瓶颈</a:t>
            </a:r>
            <a:endParaRPr altLang="en-US" lang="zh-CN"/>
          </a:p>
        </p:txBody>
      </p:sp>
      <p:sp>
        <p:nvSpPr>
          <p:cNvPr id="10492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研发成本高昂：新药研发需要大量资金和时间，导致市场准入门槛高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竞争激烈：市场上同质化产品众多，企业间竞争压力大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政策限制：政府对药品价格和市场的监管力度加大，限制了企业的盈利空间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国际化挑战：国际制药企业竞争加剧，对国内制药企业形成压力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制药行业市场发展机遇</a:t>
            </a:r>
            <a:endParaRPr altLang="en-US" lang="zh-CN"/>
          </a:p>
        </p:txBody>
      </p:sp>
      <p:sp>
        <p:nvSpPr>
          <p:cNvPr id="10493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生物技术的运用：生物技术的快速发展为制药行业提供了更多的技术支持，有助于开发出更多创新药物。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新药研发：随着科技的不断进步，新药研发成为制药行业的重要发展方向，为市场带来新的增长点。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国际合作与交流：制药行业的国际合作与交流日益频繁，为市场带来更多的机遇和挑战。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政策支持：各国政府对制药行业的支持力度不断加大，为市场发展提供了政策保障。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2024年制药行业投资预测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3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政策环境：国家对制药行业的政策支持和鼓励措施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市场环境：制药行业市场规模和增长趋势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技术环境：新药研发和技术创新的发展情况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竞争环境：行业内主要竞争对手的投资动态和竞争优势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4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政策风险：政策变化对制药行业的影响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技术风险：新药研发周期长，投入大，成功率低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经营风险：药品质量安全问题，企业信誉受损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市场风险：市场竞争激烈，企业盈利压力大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5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疫苗研发领域：随着新冠疫情的持续，疫苗研发成为制药行业的重要方向，预计将有更多疫苗品种上市，为投资者提供新的投资机会。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原料药领域：随着全球制药市场的不断扩大，对原料药的需求也将不断增加，预计原料药市场将保持稳定增长，为投资者提供稳定的投资机会。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生物制药领域：受益于生物技术的快速发展，预计将有大量创新药物上市，为投资者带来丰厚回报。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细胞治疗领域：随着细胞治疗技术的不断突破，预计将有更多细胞治疗药物进入临床阶段，为投资者提供新的投资机会。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5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关注创新药物研发领域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谨慎投资传统仿制药市场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关注制药行业政策变化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多元化投资降低风险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制药行业发展趋势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制药行业技术发展趋势</a:t>
            </a:r>
            <a:endParaRPr altLang="en-US" lang="zh-CN"/>
          </a:p>
        </p:txBody>
      </p:sp>
      <p:sp>
        <p:nvSpPr>
          <p:cNvPr id="10496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基因治疗技术：通过改变人类基因来治疗疾病，为遗传性疾病的治疗提供了新的途径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生物制药技术：利用生物技术生产药物，提高药物疗效和降低副作用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细胞治疗技术：利用自体或异体细胞治疗疾病，为肿瘤、免疫系统疾病等提供了新的治疗手段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纳米药物技术：利用纳米技术制造药物，提高药物的靶向性和疗效，降低副作用和药物剂量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制药行业产品发展趋势</a:t>
            </a:r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制药行业市场发展趋势</a:t>
            </a:r>
            <a:endParaRPr altLang="en-US" lang="zh-CN"/>
          </a:p>
        </p:txBody>
      </p:sp>
      <p:sp>
        <p:nvSpPr>
          <p:cNvPr id="10497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创新药物研发成为主流，生物技术药物和新型疫苗成为研发重点。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制药行业将面临更严格的监管和合规要求，合规成本将增加。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制药行业将更加注重患者的需求和体验，以患者为中心的服务模式将逐渐普及。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数字化和智能化技术的应用加速制药行业转型升级。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制药行业政策法规趋势</a:t>
            </a:r>
            <a:endParaRPr altLang="en-US" lang="zh-CN"/>
          </a:p>
        </p:txBody>
      </p:sp>
      <p:sp>
        <p:nvSpPr>
          <p:cNvPr id="10498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法规完善质量监管：随着法规的逐步完善，制药行业将更加注重产品质量和生产过程的合规性。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政策推动行业创新：国家出台政策鼓励制药企业加大研发投入，支持创新药物的研发上市。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国际合作与交流加强：国内外制药企业加强合作，共同推进药品研发、生产和销售等方面的交流与合作。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行业集中度逐步提高：在政策引导和市场机制的作用下，制药行业将逐步向规模化、集约化方向发展。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制药行业投资前景展望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制药行业投资前景展望</a:t>
            </a:r>
            <a:endParaRPr altLang="en-US" lang="zh-CN"/>
          </a:p>
        </p:txBody>
      </p:sp>
      <p:sp>
        <p:nvSpPr>
          <p:cNvPr id="10499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制药行业投资机会与挑战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未来制药行业发展趋势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全球制药行业市场状况分析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2024年制药行业投资预测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制药行业投资机会与挑战</a:t>
            </a:r>
            <a:endParaRPr altLang="en-US" lang="zh-CN"/>
          </a:p>
        </p:txBody>
      </p:sp>
      <p:sp>
        <p:nvSpPr>
          <p:cNvPr id="1049978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投资机会：随着人口老龄化和健康意识的提高，制药行业市场潜力巨大，为投资者提供了丰富的机会。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82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84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86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挑战：制药行业监管严格，技术壁垒高，同时市场竞争激烈，投资风险较大。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90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92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94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创新与研发：制药行业的发展需要不断投入创新与研发，为投资者提供了新的机会，但同时也需要应对研发风险和市场接受度的问题。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98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00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02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国际化与合作：随着全球化进程的加速，制药行业的国际合作与竞争日益激烈，为投资者提供了更广阔的市场和合作机会，但同时也需要应对国际政策、法规和文化差异等挑战。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06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08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制药行业投资风险与防范</a:t>
            </a:r>
            <a:endParaRPr altLang="en-US" lang="zh-CN"/>
          </a:p>
        </p:txBody>
      </p:sp>
      <p:sp>
        <p:nvSpPr>
          <p:cNvPr id="10500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政策风险：药品审批、价格管控等政策变化对制药企业产生影响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研发风险：新药研发周期长、投入大，可能面临研发失败或市场不接受的风险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市场竞争风险：同质化竞争激烈，价格战频发，影响企业盈利水平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财务风险：资金链断裂、融资困难等财务风险需防范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人才流失风险：关键技术人才流失对制药企业造成损失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制药行业投资策略与建议</a:t>
            </a:r>
            <a:endParaRPr altLang="en-US" lang="zh-CN"/>
          </a:p>
        </p:txBody>
      </p:sp>
      <p:sp>
        <p:nvSpPr>
          <p:cNvPr id="10501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关注政策变化，规避政策风险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关注创新药物研发领域，把握投资机会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关注国际市场，拓展海外业务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关注企业基本面，选择优质标的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5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6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6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5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2024-01-03T09:36:19Z</dcterms:created>
  <dcterms:modified xsi:type="dcterms:W3CDTF">2024-01-03T09:36:19Z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9b63254620b6472aa4d7daf834c22a48_21</vt:lpwstr>
  </property>
</Properties>
</file>