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fntdata" ContentType="application/x-fontdata"/>
  <Default Extension="png" ContentType="image/png"/>
  <Default Extension="wmf" ContentType="image/x-wmf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 removePersonalInfoOnSave="1" embedTrueTypeFonts="1" saveSubsetFonts="1" bookmarkIdSeed="3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1270" r:id="rId4"/>
    <p:sldId id="1273" r:id="rId5"/>
    <p:sldId id="1276" r:id="rId6"/>
    <p:sldId id="1279" r:id="rId7"/>
    <p:sldId id="1282" r:id="rId8"/>
    <p:sldId id="1285" r:id="rId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custDataLst>
    <p:tags r:id="rId10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DF6FF"/>
    <a:srgbClr val="FEF4F4"/>
    <a:srgbClr val="0000FF"/>
    <a:srgbClr val="A38302"/>
    <a:srgbClr val="00B050"/>
    <a:srgbClr val="D60093"/>
    <a:srgbClr val="FF00FF"/>
    <a:srgbClr val="0066FF"/>
    <a:srgbClr val="FEFC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9" autoAdjust="0"/>
    <p:restoredTop sz="94705" autoAdjust="0"/>
  </p:normalViewPr>
  <p:slideViewPr>
    <p:cSldViewPr>
      <p:cViewPr>
        <p:scale>
          <a:sx n="100" d="100"/>
          <a:sy n="100" d="100"/>
        </p:scale>
        <p:origin x="-750" y="-306"/>
      </p:cViewPr>
      <p:guideLst>
        <p:guide orient="horz"/>
        <p:guide pos="5738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5946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12"/>
        <p:guide pos="2261"/>
      </p:guideLst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font" Target="fonts/font1.fntdata" /><Relationship Id="rId12" Type="http://schemas.openxmlformats.org/officeDocument/2006/relationships/font" Target="fonts/font2.fntdata" /><Relationship Id="rId13" Type="http://schemas.openxmlformats.org/officeDocument/2006/relationships/font" Target="fonts/font3.fntdata" /><Relationship Id="rId14" Type="http://schemas.openxmlformats.org/officeDocument/2006/relationships/font" Target="fonts/font4.fntdata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wmf" /><Relationship Id="rId2" Type="http://schemas.openxmlformats.org/officeDocument/2006/relationships/image" Target="../media/image12.wmf" /><Relationship Id="rId3" Type="http://schemas.openxmlformats.org/officeDocument/2006/relationships/image" Target="../media/image13.wmf" /><Relationship Id="rId4" Type="http://schemas.openxmlformats.org/officeDocument/2006/relationships/image" Target="../media/image14.emf" /><Relationship Id="rId5" Type="http://schemas.openxmlformats.org/officeDocument/2006/relationships/image" Target="../media/image16.wmf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00B050">
            <a:alpha val="1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1" name="组合 30"/>
          <p:cNvGrpSpPr/>
          <p:nvPr userDrawn="1"/>
        </p:nvGrpSpPr>
        <p:grpSpPr>
          <a:xfrm>
            <a:off x="0" y="30480"/>
            <a:ext cx="9144635" cy="5160010"/>
            <a:chOff x="-4" y="0"/>
            <a:chExt cx="19204" cy="10820"/>
          </a:xfrm>
        </p:grpSpPr>
        <p:sp>
          <p:nvSpPr>
            <p:cNvPr id="9" name="半闭框 8"/>
            <p:cNvSpPr/>
            <p:nvPr userDrawn="1"/>
          </p:nvSpPr>
          <p:spPr>
            <a:xfrm>
              <a:off x="0" y="0"/>
              <a:ext cx="1680" cy="1929"/>
            </a:xfrm>
            <a:prstGeom prst="halfFram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任意多边形 12"/>
            <p:cNvSpPr/>
            <p:nvPr userDrawn="1"/>
          </p:nvSpPr>
          <p:spPr>
            <a:xfrm>
              <a:off x="1348" y="1"/>
              <a:ext cx="16439" cy="542"/>
            </a:xfrm>
            <a:custGeom>
              <a:gdLst>
                <a:gd name="connsiteX0" fmla="*/ 0 w 16439"/>
                <a:gd name="connsiteY0" fmla="*/ 542 h 542"/>
                <a:gd name="connsiteX1" fmla="*/ 459 w 16439"/>
                <a:gd name="connsiteY1" fmla="*/ 0 h 542"/>
                <a:gd name="connsiteX2" fmla="*/ 16439 w 16439"/>
                <a:gd name="connsiteY2" fmla="*/ 14 h 542"/>
                <a:gd name="connsiteX3" fmla="*/ 16227 w 16439"/>
                <a:gd name="connsiteY3" fmla="*/ 525 h 542"/>
                <a:gd name="connsiteX4" fmla="*/ 0 w 16439"/>
                <a:gd name="connsiteY4" fmla="*/ 542 h 5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9" h="542">
                  <a:moveTo>
                    <a:pt x="0" y="542"/>
                  </a:moveTo>
                  <a:lnTo>
                    <a:pt x="459" y="0"/>
                  </a:lnTo>
                  <a:lnTo>
                    <a:pt x="16439" y="14"/>
                  </a:lnTo>
                  <a:lnTo>
                    <a:pt x="16227" y="525"/>
                  </a:lnTo>
                  <a:lnTo>
                    <a:pt x="0" y="54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 userDrawn="1"/>
          </p:nvSpPr>
          <p:spPr>
            <a:xfrm rot="5400000">
              <a:off x="17481" y="196"/>
              <a:ext cx="1912" cy="1522"/>
            </a:xfrm>
            <a:custGeom>
              <a:gdLst>
                <a:gd name="connsiteX0" fmla="*/ 0 w 1912"/>
                <a:gd name="connsiteY0" fmla="*/ 4 h 1522"/>
                <a:gd name="connsiteX1" fmla="*/ 1387 w 1912"/>
                <a:gd name="connsiteY1" fmla="*/ 0 h 1522"/>
                <a:gd name="connsiteX2" fmla="*/ 1912 w 1912"/>
                <a:gd name="connsiteY2" fmla="*/ 570 h 1522"/>
                <a:gd name="connsiteX3" fmla="*/ 556 w 1912"/>
                <a:gd name="connsiteY3" fmla="*/ 595 h 1522"/>
                <a:gd name="connsiteX4" fmla="*/ 556 w 1912"/>
                <a:gd name="connsiteY4" fmla="*/ 1522 h 1522"/>
                <a:gd name="connsiteX5" fmla="*/ 10 w 1912"/>
                <a:gd name="connsiteY5" fmla="*/ 1304 h 1522"/>
                <a:gd name="connsiteX6" fmla="*/ 0 w 1912"/>
                <a:gd name="connsiteY6" fmla="*/ 4 h 152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2" h="1522">
                  <a:moveTo>
                    <a:pt x="0" y="4"/>
                  </a:moveTo>
                  <a:lnTo>
                    <a:pt x="1387" y="0"/>
                  </a:lnTo>
                  <a:lnTo>
                    <a:pt x="1912" y="570"/>
                  </a:lnTo>
                  <a:lnTo>
                    <a:pt x="556" y="595"/>
                  </a:lnTo>
                  <a:lnTo>
                    <a:pt x="556" y="1522"/>
                  </a:lnTo>
                  <a:lnTo>
                    <a:pt x="10" y="130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任意多边形 23"/>
            <p:cNvSpPr/>
            <p:nvPr userDrawn="1"/>
          </p:nvSpPr>
          <p:spPr>
            <a:xfrm rot="5400000">
              <a:off x="-3581" y="5016"/>
              <a:ext cx="7739" cy="584"/>
            </a:xfrm>
            <a:custGeom>
              <a:gdLst>
                <a:gd name="connsiteX0" fmla="*/ 677 w 7739"/>
                <a:gd name="connsiteY0" fmla="*/ 584 h 584"/>
                <a:gd name="connsiteX1" fmla="*/ 0 w 7739"/>
                <a:gd name="connsiteY1" fmla="*/ 1 h 584"/>
                <a:gd name="connsiteX2" fmla="*/ 7135 w 7739"/>
                <a:gd name="connsiteY2" fmla="*/ 0 h 584"/>
                <a:gd name="connsiteX3" fmla="*/ 7739 w 7739"/>
                <a:gd name="connsiteY3" fmla="*/ 579 h 584"/>
                <a:gd name="connsiteX4" fmla="*/ 677 w 7739"/>
                <a:gd name="connsiteY4" fmla="*/ 584 h 58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39" h="584">
                  <a:moveTo>
                    <a:pt x="677" y="584"/>
                  </a:moveTo>
                  <a:lnTo>
                    <a:pt x="0" y="1"/>
                  </a:lnTo>
                  <a:lnTo>
                    <a:pt x="7135" y="0"/>
                  </a:lnTo>
                  <a:lnTo>
                    <a:pt x="7739" y="579"/>
                  </a:lnTo>
                  <a:lnTo>
                    <a:pt x="677" y="5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 userDrawn="1"/>
          </p:nvSpPr>
          <p:spPr>
            <a:xfrm rot="16200000">
              <a:off x="-307" y="8996"/>
              <a:ext cx="2117" cy="1493"/>
            </a:xfrm>
            <a:custGeom>
              <a:gdLst>
                <a:gd name="connsiteX0" fmla="*/ 0 w 2117"/>
                <a:gd name="connsiteY0" fmla="*/ 0 h 1493"/>
                <a:gd name="connsiteX1" fmla="*/ 1508 w 2117"/>
                <a:gd name="connsiteY1" fmla="*/ 10 h 1493"/>
                <a:gd name="connsiteX2" fmla="*/ 2117 w 2117"/>
                <a:gd name="connsiteY2" fmla="*/ 594 h 1493"/>
                <a:gd name="connsiteX3" fmla="*/ 518 w 2117"/>
                <a:gd name="connsiteY3" fmla="*/ 594 h 1493"/>
                <a:gd name="connsiteX4" fmla="*/ 518 w 2117"/>
                <a:gd name="connsiteY4" fmla="*/ 1493 h 1493"/>
                <a:gd name="connsiteX5" fmla="*/ 15 w 2117"/>
                <a:gd name="connsiteY5" fmla="*/ 1233 h 1493"/>
                <a:gd name="connsiteX6" fmla="*/ 0 w 2117"/>
                <a:gd name="connsiteY6" fmla="*/ 0 h 149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17" h="1493">
                  <a:moveTo>
                    <a:pt x="0" y="0"/>
                  </a:moveTo>
                  <a:lnTo>
                    <a:pt x="1508" y="10"/>
                  </a:lnTo>
                  <a:lnTo>
                    <a:pt x="2117" y="594"/>
                  </a:lnTo>
                  <a:lnTo>
                    <a:pt x="518" y="594"/>
                  </a:lnTo>
                  <a:lnTo>
                    <a:pt x="518" y="1493"/>
                  </a:lnTo>
                  <a:lnTo>
                    <a:pt x="15" y="12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任意多边形 26"/>
            <p:cNvSpPr/>
            <p:nvPr userDrawn="1"/>
          </p:nvSpPr>
          <p:spPr>
            <a:xfrm>
              <a:off x="1348" y="10312"/>
              <a:ext cx="16291" cy="508"/>
            </a:xfrm>
            <a:custGeom>
              <a:gdLst>
                <a:gd name="connsiteX0" fmla="*/ 0 w 16439"/>
                <a:gd name="connsiteY0" fmla="*/ 545 h 545"/>
                <a:gd name="connsiteX1" fmla="*/ 270 w 16439"/>
                <a:gd name="connsiteY1" fmla="*/ 0 h 545"/>
                <a:gd name="connsiteX2" fmla="*/ 16439 w 16439"/>
                <a:gd name="connsiteY2" fmla="*/ 17 h 545"/>
                <a:gd name="connsiteX3" fmla="*/ 16227 w 16439"/>
                <a:gd name="connsiteY3" fmla="*/ 528 h 545"/>
                <a:gd name="connsiteX4" fmla="*/ 0 w 16439"/>
                <a:gd name="connsiteY4" fmla="*/ 545 h 54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9" h="545">
                  <a:moveTo>
                    <a:pt x="0" y="545"/>
                  </a:moveTo>
                  <a:lnTo>
                    <a:pt x="270" y="0"/>
                  </a:lnTo>
                  <a:lnTo>
                    <a:pt x="16439" y="17"/>
                  </a:lnTo>
                  <a:lnTo>
                    <a:pt x="16227" y="528"/>
                  </a:lnTo>
                  <a:lnTo>
                    <a:pt x="0" y="54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 userDrawn="1"/>
          </p:nvSpPr>
          <p:spPr>
            <a:xfrm rot="10800000">
              <a:off x="17523" y="9177"/>
              <a:ext cx="1675" cy="1624"/>
            </a:xfrm>
            <a:custGeom>
              <a:gdLst>
                <a:gd name="connsiteX0" fmla="*/ 0 w 1675"/>
                <a:gd name="connsiteY0" fmla="*/ 0 h 1624"/>
                <a:gd name="connsiteX1" fmla="*/ 1675 w 1675"/>
                <a:gd name="connsiteY1" fmla="*/ 0 h 1624"/>
                <a:gd name="connsiteX2" fmla="*/ 1457 w 1675"/>
                <a:gd name="connsiteY2" fmla="*/ 488 h 1624"/>
                <a:gd name="connsiteX3" fmla="*/ 558 w 1675"/>
                <a:gd name="connsiteY3" fmla="*/ 471 h 1624"/>
                <a:gd name="connsiteX4" fmla="*/ 558 w 1675"/>
                <a:gd name="connsiteY4" fmla="*/ 1083 h 1624"/>
                <a:gd name="connsiteX5" fmla="*/ 0 w 1675"/>
                <a:gd name="connsiteY5" fmla="*/ 1624 h 1624"/>
                <a:gd name="connsiteX6" fmla="*/ 0 w 1675"/>
                <a:gd name="connsiteY6" fmla="*/ 0 h 16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" h="1624">
                  <a:moveTo>
                    <a:pt x="0" y="0"/>
                  </a:moveTo>
                  <a:lnTo>
                    <a:pt x="1675" y="0"/>
                  </a:lnTo>
                  <a:lnTo>
                    <a:pt x="1457" y="488"/>
                  </a:lnTo>
                  <a:lnTo>
                    <a:pt x="558" y="471"/>
                  </a:lnTo>
                  <a:lnTo>
                    <a:pt x="558" y="1083"/>
                  </a:lnTo>
                  <a:lnTo>
                    <a:pt x="0" y="16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任意多边形 29"/>
            <p:cNvSpPr/>
            <p:nvPr userDrawn="1"/>
          </p:nvSpPr>
          <p:spPr>
            <a:xfrm rot="16200000">
              <a:off x="14917" y="5278"/>
              <a:ext cx="8009" cy="556"/>
            </a:xfrm>
            <a:custGeom>
              <a:gdLst>
                <a:gd name="connsiteX0" fmla="*/ 547 w 8009"/>
                <a:gd name="connsiteY0" fmla="*/ 556 h 556"/>
                <a:gd name="connsiteX1" fmla="*/ 0 w 8009"/>
                <a:gd name="connsiteY1" fmla="*/ 2 h 556"/>
                <a:gd name="connsiteX2" fmla="*/ 7493 w 8009"/>
                <a:gd name="connsiteY2" fmla="*/ 0 h 556"/>
                <a:gd name="connsiteX3" fmla="*/ 8009 w 8009"/>
                <a:gd name="connsiteY3" fmla="*/ 551 h 556"/>
                <a:gd name="connsiteX4" fmla="*/ 547 w 8009"/>
                <a:gd name="connsiteY4" fmla="*/ 556 h 55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9" h="556">
                  <a:moveTo>
                    <a:pt x="547" y="556"/>
                  </a:moveTo>
                  <a:lnTo>
                    <a:pt x="0" y="2"/>
                  </a:lnTo>
                  <a:lnTo>
                    <a:pt x="7493" y="0"/>
                  </a:lnTo>
                  <a:lnTo>
                    <a:pt x="8009" y="551"/>
                  </a:lnTo>
                  <a:lnTo>
                    <a:pt x="547" y="55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oleObject" Target="../embeddings/oleObject1.bin" TargetMode="Internal" /><Relationship Id="rId6" Type="http://schemas.openxmlformats.org/officeDocument/2006/relationships/image" Target="../media/image5.wmf" /><Relationship Id="rId7" Type="http://schemas.openxmlformats.org/officeDocument/2006/relationships/image" Target="../media/image6.emf" /><Relationship Id="rId8" Type="http://schemas.openxmlformats.org/officeDocument/2006/relationships/vmlDrawing" Target="../drawings/vmlDrawing1.v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5.emf" /><Relationship Id="rId11" Type="http://schemas.openxmlformats.org/officeDocument/2006/relationships/oleObject" Target="../embeddings/oleObject6.bin" TargetMode="Internal" /><Relationship Id="rId12" Type="http://schemas.openxmlformats.org/officeDocument/2006/relationships/image" Target="../media/image16.wmf" /><Relationship Id="rId13" Type="http://schemas.openxmlformats.org/officeDocument/2006/relationships/vmlDrawing" Target="../drawings/vmlDrawing2.vml" /><Relationship Id="rId2" Type="http://schemas.openxmlformats.org/officeDocument/2006/relationships/oleObject" Target="../embeddings/oleObject2.bin" TargetMode="Internal" /><Relationship Id="rId3" Type="http://schemas.openxmlformats.org/officeDocument/2006/relationships/image" Target="../media/image11.wmf" /><Relationship Id="rId4" Type="http://schemas.openxmlformats.org/officeDocument/2006/relationships/oleObject" Target="../embeddings/oleObject3.bin" TargetMode="Internal" /><Relationship Id="rId5" Type="http://schemas.openxmlformats.org/officeDocument/2006/relationships/image" Target="../media/image12.wmf" /><Relationship Id="rId6" Type="http://schemas.openxmlformats.org/officeDocument/2006/relationships/oleObject" Target="../embeddings/oleObject4.bin" TargetMode="Internal" /><Relationship Id="rId7" Type="http://schemas.openxmlformats.org/officeDocument/2006/relationships/image" Target="../media/image13.wmf" /><Relationship Id="rId8" Type="http://schemas.openxmlformats.org/officeDocument/2006/relationships/oleObject" Target="../embeddings/oleObject5.bin" TargetMode="Internal" /><Relationship Id="rId9" Type="http://schemas.openxmlformats.org/officeDocument/2006/relationships/image" Target="../media/image14.emf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410" name="图片 2" descr="图片包含 物体, 钟表, 监控, 屏幕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725" y="2116138"/>
            <a:ext cx="6432550" cy="911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1588" y="42863"/>
            <a:ext cx="2160588" cy="368300"/>
          </a:xfrm>
          <a:prstGeom prst="rect">
            <a:avLst/>
          </a:prstGeom>
          <a:noFill/>
        </p:spPr>
        <p:txBody>
          <a:bodyPr anchor="ctr">
            <a:spAutoFit/>
          </a:bodyPr>
          <a:lstStyle>
            <a:defPPr>
              <a:defRPr lang="zh-CN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</a:rPr>
              <a:t>湘教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</a:rPr>
              <a:t>·</a:t>
            </a: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</a:rPr>
              <a:t>九年级下册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434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3688" y="411163"/>
            <a:ext cx="936625" cy="447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5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" y="1008063"/>
            <a:ext cx="6245225" cy="11445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6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025" y="873125"/>
            <a:ext cx="1749425" cy="18049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323850" y="2160588"/>
            <a:ext cx="6048375" cy="1419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just">
              <a:lnSpc>
                <a:spcPct val="11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解：以底边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BC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所在的直线为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轴，以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BC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边的垂直平分线为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y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轴，建立平面直角坐标系，如右图所示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.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因为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BC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=6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，所以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OB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=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OC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=3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=5.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在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Rt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△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AOB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中，由勾股定理，得</a:t>
            </a:r>
          </a:p>
        </p:txBody>
      </p:sp>
      <p:sp>
        <p:nvSpPr>
          <p:cNvPr id="9" name="矩形 8"/>
          <p:cNvSpPr/>
          <p:nvPr/>
        </p:nvSpPr>
        <p:spPr>
          <a:xfrm>
            <a:off x="323850" y="3683000"/>
            <a:ext cx="5976938" cy="1079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just">
              <a:lnSpc>
                <a:spcPct val="11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所以点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(0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4)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(-3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0)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(3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0).</a:t>
            </a:r>
          </a:p>
          <a:p>
            <a:pPr algn="just">
              <a:lnSpc>
                <a:spcPct val="110000"/>
              </a:lnSpc>
            </a:pP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(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建立的平面直角坐标系不同，得出等腰△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ABC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各顶点的坐标也不同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)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2195513" y="3213100"/>
          <a:ext cx="266065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5" progId="Equation.DSMT4">
                  <p:embed/>
                </p:oleObj>
              </mc:Choice>
              <mc:Fallback>
                <p:oleObj r:id="rId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95513" y="3213100"/>
                        <a:ext cx="2660650" cy="376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0788" y="2752725"/>
            <a:ext cx="2076450" cy="20716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458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663575"/>
            <a:ext cx="6680200" cy="3816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323850" y="382588"/>
            <a:ext cx="734377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just" eaLnBrk="1" hangingPunct="1"/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解：如下图所示，发挥你的想象说明此图形像什么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.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20483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00" y="900113"/>
            <a:ext cx="3911600" cy="38639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506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450" y="411163"/>
            <a:ext cx="925513" cy="4460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7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25" y="987425"/>
            <a:ext cx="8312150" cy="3311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323850" y="500063"/>
            <a:ext cx="2303463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just" eaLnBrk="1" hangingPunct="1"/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解：答案不唯一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.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23850" y="962025"/>
            <a:ext cx="8420100" cy="708025"/>
            <a:chOff x="323528" y="843558"/>
            <a:chExt cx="8419950" cy="707886"/>
          </a:xfrm>
        </p:grpSpPr>
        <p:sp>
          <p:nvSpPr>
            <p:cNvPr id="22539" name="矩形 4"/>
            <p:cNvSpPr/>
            <p:nvPr/>
          </p:nvSpPr>
          <p:spPr>
            <a:xfrm>
              <a:off x="323528" y="843558"/>
              <a:ext cx="8419950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algn="just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itchFamily="18" charset="0"/>
                </a:rPr>
                <a:t>(1)</a:t>
              </a:r>
              <a:r>
                <a:rPr lang="zh-CN" altLang="en-US" sz="2000" b="1">
                  <a:solidFill>
                    <a:srgbClr val="FF0000"/>
                  </a:solidFill>
                  <a:latin typeface="Times New Roman" pitchFamily="18" charset="0"/>
                </a:rPr>
                <a:t>以点</a:t>
              </a:r>
              <a:r>
                <a:rPr lang="en-US" altLang="zh-CN" sz="2000" b="1" i="1">
                  <a:solidFill>
                    <a:srgbClr val="FF0000"/>
                  </a:solidFill>
                  <a:latin typeface="Times New Roman" pitchFamily="18" charset="0"/>
                </a:rPr>
                <a:t>B</a:t>
              </a:r>
              <a:r>
                <a:rPr lang="zh-CN" altLang="en-US" sz="2000" b="1">
                  <a:solidFill>
                    <a:srgbClr val="FF0000"/>
                  </a:solidFill>
                  <a:latin typeface="Times New Roman" pitchFamily="18" charset="0"/>
                </a:rPr>
                <a:t>为坐标原点，建立如下图所示的平面直角坐标系</a:t>
              </a:r>
              <a:r>
                <a:rPr lang="en-US" altLang="zh-CN" sz="2000" b="1">
                  <a:solidFill>
                    <a:srgbClr val="FF0000"/>
                  </a:solidFill>
                  <a:latin typeface="Times New Roman" pitchFamily="18" charset="0"/>
                </a:rPr>
                <a:t>.</a:t>
              </a:r>
              <a:r>
                <a:rPr lang="en-US" altLang="zh-CN" sz="2000" b="1" i="1">
                  <a:solidFill>
                    <a:srgbClr val="FF0000"/>
                  </a:solidFill>
                  <a:latin typeface="Times New Roman" pitchFamily="18" charset="0"/>
                </a:rPr>
                <a:t>A</a:t>
              </a:r>
              <a:r>
                <a:rPr lang="zh-CN" altLang="en-US" sz="2000" b="1">
                  <a:solidFill>
                    <a:srgbClr val="FF0000"/>
                  </a:solidFill>
                  <a:latin typeface="Times New Roman" pitchFamily="18" charset="0"/>
                </a:rPr>
                <a:t>，</a:t>
              </a:r>
              <a:r>
                <a:rPr lang="en-US" altLang="zh-CN" sz="2000" b="1" i="1">
                  <a:solidFill>
                    <a:srgbClr val="FF0000"/>
                  </a:solidFill>
                  <a:latin typeface="Times New Roman" pitchFamily="18" charset="0"/>
                </a:rPr>
                <a:t>B</a:t>
              </a:r>
              <a:r>
                <a:rPr lang="zh-CN" altLang="en-US" sz="2000" b="1">
                  <a:solidFill>
                    <a:srgbClr val="FF0000"/>
                  </a:solidFill>
                  <a:latin typeface="Times New Roman" pitchFamily="18" charset="0"/>
                </a:rPr>
                <a:t>，</a:t>
              </a:r>
              <a:r>
                <a:rPr lang="en-US" altLang="zh-CN" sz="2000" b="1" i="1">
                  <a:solidFill>
                    <a:srgbClr val="FF0000"/>
                  </a:solidFill>
                  <a:latin typeface="Times New Roman" pitchFamily="18" charset="0"/>
                </a:rPr>
                <a:t>C</a:t>
              </a:r>
              <a:r>
                <a:rPr lang="zh-CN" altLang="en-US" sz="2000" b="1">
                  <a:solidFill>
                    <a:srgbClr val="FF0000"/>
                  </a:solidFill>
                  <a:latin typeface="Times New Roman" pitchFamily="18" charset="0"/>
                </a:rPr>
                <a:t>，</a:t>
              </a:r>
              <a:r>
                <a:rPr lang="en-US" altLang="zh-CN" sz="2000" b="1" i="1">
                  <a:solidFill>
                    <a:srgbClr val="FF0000"/>
                  </a:solidFill>
                  <a:latin typeface="Times New Roman" pitchFamily="18" charset="0"/>
                </a:rPr>
                <a:t>D</a:t>
              </a:r>
              <a:r>
                <a:rPr lang="zh-CN" altLang="en-US" sz="2000" b="1">
                  <a:solidFill>
                    <a:srgbClr val="FF0000"/>
                  </a:solidFill>
                  <a:latin typeface="Times New Roman" pitchFamily="18" charset="0"/>
                </a:rPr>
                <a:t>四个点的坐标分别为</a:t>
              </a:r>
              <a:r>
                <a:rPr lang="en-US" altLang="zh-CN" sz="2000" b="1" i="1">
                  <a:solidFill>
                    <a:srgbClr val="FF0000"/>
                  </a:solidFill>
                  <a:latin typeface="Times New Roman" pitchFamily="18" charset="0"/>
                </a:rPr>
                <a:t>A</a:t>
              </a:r>
              <a:r>
                <a:rPr lang="en-US" altLang="zh-CN" sz="2000" b="1">
                  <a:solidFill>
                    <a:srgbClr val="FF0000"/>
                  </a:solidFill>
                  <a:latin typeface="Times New Roman" pitchFamily="18" charset="0"/>
                </a:rPr>
                <a:t>(        ,        )</a:t>
              </a:r>
              <a:r>
                <a:rPr lang="zh-CN" altLang="en-US" sz="2000" b="1">
                  <a:solidFill>
                    <a:srgbClr val="FF0000"/>
                  </a:solidFill>
                  <a:latin typeface="Times New Roman" pitchFamily="18" charset="0"/>
                </a:rPr>
                <a:t>，</a:t>
              </a:r>
              <a:r>
                <a:rPr lang="en-US" altLang="zh-CN" sz="2000" b="1" i="1">
                  <a:solidFill>
                    <a:srgbClr val="FF0000"/>
                  </a:solidFill>
                  <a:latin typeface="Times New Roman" pitchFamily="18" charset="0"/>
                </a:rPr>
                <a:t>B</a:t>
              </a:r>
              <a:r>
                <a:rPr lang="en-US" altLang="zh-CN" sz="2000" b="1">
                  <a:solidFill>
                    <a:srgbClr val="FF0000"/>
                  </a:solidFill>
                  <a:latin typeface="Times New Roman" pitchFamily="18" charset="0"/>
                </a:rPr>
                <a:t>(0 , 0)</a:t>
              </a:r>
              <a:r>
                <a:rPr lang="zh-CN" altLang="en-US" sz="2000" b="1">
                  <a:solidFill>
                    <a:srgbClr val="FF0000"/>
                  </a:solidFill>
                  <a:latin typeface="Times New Roman" pitchFamily="18" charset="0"/>
                </a:rPr>
                <a:t>，</a:t>
              </a:r>
              <a:r>
                <a:rPr lang="en-US" altLang="zh-CN" sz="2000" b="1" i="1">
                  <a:solidFill>
                    <a:srgbClr val="FF0000"/>
                  </a:solidFill>
                  <a:latin typeface="Times New Roman" pitchFamily="18" charset="0"/>
                </a:rPr>
                <a:t>C</a:t>
              </a:r>
              <a:r>
                <a:rPr lang="en-US" altLang="zh-CN" sz="2000" b="1">
                  <a:solidFill>
                    <a:srgbClr val="FF0000"/>
                  </a:solidFill>
                  <a:latin typeface="Times New Roman" pitchFamily="18" charset="0"/>
                </a:rPr>
                <a:t>(6 , 0)</a:t>
              </a:r>
              <a:r>
                <a:rPr lang="zh-CN" altLang="en-US" sz="2000" b="1">
                  <a:solidFill>
                    <a:srgbClr val="FF0000"/>
                  </a:solidFill>
                  <a:latin typeface="Times New Roman" pitchFamily="18" charset="0"/>
                </a:rPr>
                <a:t>，</a:t>
              </a:r>
              <a:r>
                <a:rPr lang="en-US" altLang="zh-CN" sz="2000" b="1">
                  <a:solidFill>
                    <a:srgbClr val="FF0000"/>
                  </a:solidFill>
                  <a:latin typeface="Times New Roman" pitchFamily="18" charset="0"/>
                </a:rPr>
                <a:t>D(            ,        ).</a:t>
              </a:r>
              <a:endParaRPr lang="zh-CN" altLang="en-US" sz="2000" b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22540" name="对象 5"/>
            <p:cNvGraphicFramePr>
              <a:graphicFrameLocks noChangeAspect="1"/>
            </p:cNvGraphicFramePr>
            <p:nvPr/>
          </p:nvGraphicFramePr>
          <p:xfrm>
            <a:off x="2702322" y="1193483"/>
            <a:ext cx="473075" cy="322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9" r:id="rId2" progId="Equation.DSMT4">
                    <p:embed/>
                  </p:oleObj>
                </mc:Choice>
                <mc:Fallback>
                  <p:oleObj r:id="rId2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702322" y="1193483"/>
                          <a:ext cx="473075" cy="3222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41" name="对象 6"/>
            <p:cNvGraphicFramePr>
              <a:graphicFrameLocks noChangeAspect="1"/>
            </p:cNvGraphicFramePr>
            <p:nvPr/>
          </p:nvGraphicFramePr>
          <p:xfrm>
            <a:off x="3328814" y="1193483"/>
            <a:ext cx="473075" cy="322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" r:id="rId4" progId="Equation.DSMT4">
                    <p:embed/>
                  </p:oleObj>
                </mc:Choice>
                <mc:Fallback>
                  <p:oleObj r:id="rId4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328814" y="1193483"/>
                          <a:ext cx="473075" cy="3222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42" name="对象 1"/>
            <p:cNvGraphicFramePr>
              <a:graphicFrameLocks noChangeAspect="1"/>
            </p:cNvGraphicFramePr>
            <p:nvPr/>
          </p:nvGraphicFramePr>
          <p:xfrm>
            <a:off x="6461770" y="1192614"/>
            <a:ext cx="781412" cy="32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1" r:id="rId6" progId="Equation.DSMT4">
                    <p:embed/>
                  </p:oleObj>
                </mc:Choice>
                <mc:Fallback>
                  <p:oleObj r:id="rId6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6461770" y="1192614"/>
                          <a:ext cx="781412" cy="3240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43" name="对象 2"/>
            <p:cNvGraphicFramePr>
              <a:graphicFrameLocks noChangeAspect="1"/>
            </p:cNvGraphicFramePr>
            <p:nvPr/>
          </p:nvGraphicFramePr>
          <p:xfrm>
            <a:off x="7340054" y="1192614"/>
            <a:ext cx="486000" cy="32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2" r:id="rId8" progId="Equation.DSMT4">
                    <p:embed/>
                  </p:oleObj>
                </mc:Choice>
                <mc:Fallback>
                  <p:oleObj r:id="rId8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7340054" y="1192614"/>
                          <a:ext cx="486000" cy="3240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35263" y="1708150"/>
            <a:ext cx="3673475" cy="2493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矩形 11"/>
          <p:cNvSpPr/>
          <p:nvPr/>
        </p:nvSpPr>
        <p:spPr>
          <a:xfrm>
            <a:off x="250825" y="4233863"/>
            <a:ext cx="84201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just" eaLnBrk="1" hangingPunct="1"/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(2)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过点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作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AH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⊥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轴，垂足为点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H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.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菱形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ABCD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的面积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=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BC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·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AH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=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187825" y="2762250"/>
            <a:ext cx="73025" cy="1039813"/>
            <a:chOff x="4188150" y="2643758"/>
            <a:chExt cx="73250" cy="1040036"/>
          </a:xfrm>
        </p:grpSpPr>
        <p:cxnSp>
          <p:nvCxnSpPr>
            <p:cNvPr id="11" name="直接连接符 10"/>
            <p:cNvCxnSpPr/>
            <p:nvPr/>
          </p:nvCxnSpPr>
          <p:spPr>
            <a:xfrm flipH="1">
              <a:off x="4188150" y="2643758"/>
              <a:ext cx="0" cy="1040036"/>
            </a:xfrm>
            <a:prstGeom prst="line">
              <a:avLst/>
            </a:prstGeom>
            <a:ln w="1905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4189743" y="3604402"/>
              <a:ext cx="71657" cy="71452"/>
            </a:xfrm>
            <a:prstGeom prst="rect">
              <a:avLst/>
            </a:prstGeom>
            <a:noFill/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4052888" y="3760788"/>
            <a:ext cx="344487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sz="1600" b="1" i="1">
                <a:latin typeface="Times New Roman" pitchFamily="18" charset="0"/>
              </a:rPr>
              <a:t>H</a:t>
            </a:r>
            <a:endParaRPr lang="zh-CN" altLang="en-US" sz="1600" b="1" i="1">
              <a:latin typeface="Times New Roman" pitchFamily="18" charset="0"/>
            </a:endParaRPr>
          </a:p>
        </p:txBody>
      </p:sp>
      <p:graphicFrame>
        <p:nvGraphicFramePr>
          <p:cNvPr id="19464" name="对象 16"/>
          <p:cNvGraphicFramePr>
            <a:graphicFrameLocks noChangeAspect="1"/>
          </p:cNvGraphicFramePr>
          <p:nvPr/>
        </p:nvGraphicFramePr>
        <p:xfrm>
          <a:off x="7189788" y="4259263"/>
          <a:ext cx="14478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r:id="rId11" progId="Equation.DSMT4">
                  <p:embed/>
                </p:oleObj>
              </mc:Choice>
              <mc:Fallback>
                <p:oleObj r:id="rId11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189788" y="4259263"/>
                        <a:ext cx="1447800" cy="323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1"/>
      <p:bldP spid="15" grpId="2"/>
    </p:bld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2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Arial"/>
      </a:majorFont>
      <a:minorFont>
        <a:latin typeface="Times New Roman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1</Manager>
  <Company>1</Company>
  <PresentationFormat>On-screen Show (16:9)</PresentationFormat>
  <Paragraphs>10</Paragraphs>
  <Slides>6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baseType="lpstr" size="7">
      <vt:lpstr>2_Office 主题​​</vt:lpstr>
      <vt:lpstr>Slide 1</vt:lpstr>
      <vt:lpstr>Slide 2</vt:lpstr>
      <vt:lpstr>Slide 3</vt:lpstr>
      <vt:lpstr>Slide 4</vt:lpstr>
      <vt:lpstr>Slide 5</vt:lpstr>
      <vt:lpstr>Slide 6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1</dc:title>
  <cp:category>1</cp:category>
  <dc:creator>1</dc:creator>
  <dc:description>1</dc:description>
  <cp:keywords>1</cp:keywords>
  <cp:lastModifiedBy>天天向上</cp:lastModifiedBy>
  <cp:revision>141</cp:revision>
  <dcterms:created xsi:type="dcterms:W3CDTF">2017-03-17T02:28:00Z</dcterms:created>
  <dcterms:modified xsi:type="dcterms:W3CDTF">2023-02-02T03:05:25Z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01D227E7DFD34B5692CBD01ED1FB8F91</vt:lpwstr>
  </property>
  <property fmtid="{D5CDD505-2E9C-101B-9397-08002B2CF9AE}" pid="3" name="KSOProductBuildVer">
    <vt:lpwstr>2052-11.1.0.11365</vt:lpwstr>
  </property>
</Properties>
</file>