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39" r:id="rId1"/>
    <p:sldMasterId id="2147501376" r:id="rId2"/>
  </p:sldMasterIdLst>
  <p:notesMasterIdLst>
    <p:notesMasterId r:id="rId3"/>
  </p:notesMasterIdLst>
  <p:sldIdLst>
    <p:sldId id="7982" r:id="rId4"/>
    <p:sldId id="7987" r:id="rId5"/>
    <p:sldId id="7991" r:id="rId6"/>
    <p:sldId id="7994" r:id="rId7"/>
    <p:sldId id="7997" r:id="rId8"/>
    <p:sldId id="8000" r:id="rId9"/>
    <p:sldId id="8003" r:id="rId10"/>
    <p:sldId id="8006" r:id="rId11"/>
    <p:sldId id="8009" r:id="rId12"/>
    <p:sldId id="8012" r:id="rId13"/>
    <p:sldId id="8015" r:id="rId14"/>
    <p:sldId id="8018" r:id="rId15"/>
    <p:sldId id="8021" r:id="rId16"/>
    <p:sldId id="8024" r:id="rId17"/>
    <p:sldId id="8027" r:id="rId18"/>
    <p:sldId id="8030" r:id="rId19"/>
    <p:sldId id="8033" r:id="rId20"/>
    <p:sldId id="8036" r:id="rId21"/>
    <p:sldId id="8039" r:id="rId22"/>
    <p:sldId id="8042" r:id="rId23"/>
    <p:sldId id="8045" r:id="rId24"/>
    <p:sldId id="8048" r:id="rId25"/>
    <p:sldId id="805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40" r:id="rId1"/>
    <p:sldLayoutId id="2147501341" r:id="rId2"/>
    <p:sldLayoutId id="2147501342" r:id="rId3"/>
    <p:sldLayoutId id="2147501343" r:id="rId4"/>
    <p:sldLayoutId id="2147501344" r:id="rId5"/>
    <p:sldLayoutId id="2147501345" r:id="rId6"/>
    <p:sldLayoutId id="2147501346" r:id="rId7"/>
    <p:sldLayoutId id="2147501347" r:id="rId8"/>
    <p:sldLayoutId id="2147501348" r:id="rId9"/>
    <p:sldLayoutId id="2147501349" r:id="rId10"/>
    <p:sldLayoutId id="21475013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77" r:id="rId1"/>
    <p:sldLayoutId id="2147501378" r:id="rId2"/>
    <p:sldLayoutId id="2147501379" r:id="rId3"/>
    <p:sldLayoutId id="2147501380" r:id="rId4"/>
    <p:sldLayoutId id="2147501381" r:id="rId5"/>
    <p:sldLayoutId id="2147501382" r:id="rId6"/>
    <p:sldLayoutId id="2147501383" r:id="rId7"/>
    <p:sldLayoutId id="2147501384" r:id="rId8"/>
    <p:sldLayoutId id="2147501385" r:id="rId9"/>
    <p:sldLayoutId id="2147501386" r:id="rId10"/>
    <p:sldLayoutId id="21475013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学校双减对教育质量的影响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双减政策的背景和意义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双减政策对教育质量的影响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双减政策的实施效果和存在的问题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双减政策对未来教育发展的影响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结论和建议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背景：教育焦虑和过度竞争导致学生负担过重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目的：减轻学生和家庭的学业压力，促进教育公平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政策文件：《关于进一步减轻义务教育阶段学生作业负担和校外培训负担的意见》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降低考试压力，改革考试评价制度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减轻学生课业负担，促进学生全面发展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促进教育公平，缩小城乡差距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提高教育质量，增强学生综合素质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双减政策对教育质量的影响</a:t>
            </a:r>
            <a:endParaRPr altLang="en-US" lang="zh-CN"/>
          </a:p>
        </p:txBody>
      </p:sp>
      <p:sp>
        <p:nvSpPr>
          <p:cNvPr id="104906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06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减轻学生负担，提高学习效率</a:t>
            </a:r>
            <a:endParaRPr altLang="en-US" lang="zh-CN"/>
          </a:p>
        </p:txBody>
      </p:sp>
      <p:sp>
        <p:nvSpPr>
          <p:cNvPr id="1049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减少作业量，降低学习压力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优化教学方式，提高课堂教学质量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注重学生个体差异，因材施教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增加学生课外活动时间，促进全面发展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促进教育公平，缩小城乡差距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减轻学生作业负担，减少课外辅导班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促进教育资源均衡分配，缩小城乡教育差距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提高学生综合素质，减轻家庭经济负担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促进教育公平，保障学生全面发展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优化教育生态，提升教师素质</a:t>
            </a:r>
            <a:endParaRPr altLang="en-US" lang="zh-CN"/>
          </a:p>
        </p:txBody>
      </p:sp>
      <p:sp>
        <p:nvSpPr>
          <p:cNvPr id="10492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双减政策减轻了学生的课业负担，优化了教育生态。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双减政策鼓励教师提升自身素质，提高教学质量。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双减政策推动了教育资源的均衡分配，为教师提供了更好的发展平台。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双减政策促进了家校合作，为教师和家长提供了更多的沟通机会。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培养学生全面发展，增强综合素质</a:t>
            </a:r>
            <a:endParaRPr altLang="en-US" lang="zh-CN"/>
          </a:p>
        </p:txBody>
      </p:sp>
      <p:sp>
        <p:nvSpPr>
          <p:cNvPr id="10492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双减政策提倡学校开展丰富多彩的课程和活动，提供多样化的学习体验，帮助学生发掘潜能、拓宽视野。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减轻学生负担后，学生有更多的机会与同伴、家长和老师进行交流和互动，提高社交能力，培养团队协作精神。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双减政策减轻了学生的课业负担，让他们有更多的时间进行体育锻炼、艺术培养等课外活动，促进身心健康发展。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学生在多样化的活动中，能够发现自己的兴趣和特长，培养个性化和创造力，提高综合素质。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双减政策的实施效果和存在的问题</a:t>
            </a:r>
            <a:endParaRPr altLang="en-US" lang="zh-CN"/>
          </a:p>
        </p:txBody>
      </p:sp>
      <p:sp>
        <p:nvSpPr>
          <p:cNvPr id="104935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5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实施效果分析</a:t>
            </a:r>
            <a:endParaRPr altLang="en-US" lang="zh-CN"/>
          </a:p>
        </p:txBody>
      </p:sp>
      <p:sp>
        <p:nvSpPr>
          <p:cNvPr id="104940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0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提高课堂教学质量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促进学生全面发展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增强教师责任感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存在的问题和困难</a:t>
            </a:r>
            <a:endParaRPr altLang="en-US" lang="zh-CN"/>
          </a:p>
        </p:txBody>
      </p:sp>
      <p:sp>
        <p:nvSpPr>
          <p:cNvPr id="10494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学科类培训隐形变异问题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校外培训监管执法不到位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家长焦虑情绪难以缓解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学校课后服务水平需提升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改进建议和对策</a:t>
            </a:r>
            <a:endParaRPr altLang="en-US" lang="zh-CN"/>
          </a:p>
        </p:txBody>
      </p:sp>
      <p:sp>
        <p:nvSpPr>
          <p:cNvPr id="10495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加强教师培训，提高教师的教学水平和专业素养。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完善教育评价体系，注重学生的综合素质发展。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丰富课程设置，满足学生的个性化需求，激发学生的学习兴趣。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强化家校合作，共同推进减负工作，形成良好的教育生态。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双减政策对未来教育发展的影响</a:t>
            </a:r>
            <a:endParaRPr altLang="en-US" lang="zh-CN"/>
          </a:p>
        </p:txBody>
      </p:sp>
      <p:sp>
        <p:nvSpPr>
          <p:cNvPr id="104956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6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对教育改革的影响</a:t>
            </a:r>
            <a:endParaRPr altLang="en-US" lang="zh-CN"/>
          </a:p>
        </p:txBody>
      </p:sp>
      <p:sp>
        <p:nvSpPr>
          <p:cNvPr id="10496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双减政策有利于减轻学生和家庭的负担，促进教育公平。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双减政策将促进校外培训机构的规范化发展，推动其与学校教育的良性竞争。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双减政策将推动教育评价体系改革，从单一的考试成绩转向更全面的评价标准。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双减政策将促使学校和教师更加注重学生的个性化发展，提高教育质量。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对教育观念的影响</a:t>
            </a:r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推动教育公平：双减政策通过规范校外培训行业，减轻学生和家庭负担，推动教育公平，让每个孩子都能享有优质的教育资源。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94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强化家庭教育责任：双减政策要求家长参与孩子的学习生活，提高家庭教育的质量和效果，促使家长更加重视孩子的教育培养。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98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重视学生全面发展：双减政策强调减轻学生负担，促进学生全面发展，推动教育观念从应试教育向素质教育转变。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02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注重个性化教育：双减政策鼓励学校提供个性化、多元化的教育服务，促使教育者关注学生的个性特点和兴趣爱好，实施因材施教。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对教育评价的影响</a:t>
            </a:r>
            <a:endParaRPr altLang="en-US" lang="zh-CN"/>
          </a:p>
        </p:txBody>
      </p:sp>
      <p:sp>
        <p:nvSpPr>
          <p:cNvPr id="10497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减少考试次数，减轻学业压力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注重过程评价，关注学生全面发展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多元化评价方式，激发学生学习兴趣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对教育公平的影响</a:t>
            </a:r>
            <a:endParaRPr altLang="en-US" lang="zh-CN"/>
          </a:p>
        </p:txBody>
      </p:sp>
      <p:sp>
        <p:nvSpPr>
          <p:cNvPr id="1049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减轻学生课业负担，促进教育公平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均衡教育资源分配，缩小城乡差距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提高教师素质，保障教育质量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减少考试和竞赛，避免过度竞争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7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学校和教师需要不断探索和创新教育模式和方法，提高教育质量和学生综合素质。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学校双减政策对教育质量产生了积极影响，减轻了学生的负担，提高了教育公平性。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实施双减政策需要加强监管和指导，确保政策的有效实施和长期稳定。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家长和全社会需要加强对学校双减政策的支持和理解，共同推动教育改革和发展。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对双减政策的建议和展望</a:t>
            </a:r>
            <a:endParaRPr altLang="en-US" lang="zh-CN"/>
          </a:p>
        </p:txBody>
      </p:sp>
      <p:sp>
        <p:nvSpPr>
          <p:cNvPr id="1049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完善教育评价体系，注重学生的综合素质和个性化发展。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鼓励学校开展丰富多彩的课外活动，培养学生的兴趣和特长。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加强对双减政策的监督和评估，不断完善政策内容和实施方式。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加强教师培训，提高教师的教学水平和专业素养。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54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2024-01-05T08:57:21Z</dcterms:created>
  <dcterms:modified xsi:type="dcterms:W3CDTF">2024-01-05T08:57:21Z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47e0d3319c4340ad955d37f17fc58b24_21</vt:lpwstr>
  </property>
</Properties>
</file>