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633" r:id="rId1"/>
    <p:sldMasterId id="2147497670" r:id="rId2"/>
  </p:sldMasterIdLst>
  <p:notesMasterIdLst>
    <p:notesMasterId r:id="rId3"/>
  </p:notesMasterIdLst>
  <p:sldIdLst>
    <p:sldId id="6770" r:id="rId4"/>
    <p:sldId id="6775" r:id="rId5"/>
    <p:sldId id="6779" r:id="rId6"/>
    <p:sldId id="6782" r:id="rId7"/>
    <p:sldId id="6785" r:id="rId8"/>
    <p:sldId id="6788" r:id="rId9"/>
    <p:sldId id="6791" r:id="rId10"/>
    <p:sldId id="6794" r:id="rId11"/>
    <p:sldId id="6797" r:id="rId12"/>
    <p:sldId id="6800" r:id="rId13"/>
    <p:sldId id="6803" r:id="rId14"/>
    <p:sldId id="6806" r:id="rId15"/>
    <p:sldId id="6809" r:id="rId16"/>
    <p:sldId id="6812" r:id="rId17"/>
    <p:sldId id="6815" r:id="rId18"/>
    <p:sldId id="6818" r:id="rId19"/>
    <p:sldId id="6821" r:id="rId20"/>
    <p:sldId id="6824" r:id="rId21"/>
    <p:sldId id="6827" r:id="rId22"/>
    <p:sldId id="6830" r:id="rId23"/>
    <p:sldId id="6833" r:id="rId24"/>
    <p:sldId id="6836" r:id="rId25"/>
    <p:sldId id="6839" r:id="rId26"/>
    <p:sldId id="6842" r:id="rId27"/>
    <p:sldId id="6845" r:id="rId28"/>
    <p:sldId id="6848" r:id="rId29"/>
    <p:sldId id="6851"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634" r:id="rId1"/>
    <p:sldLayoutId id="2147497635" r:id="rId2"/>
    <p:sldLayoutId id="2147497636" r:id="rId3"/>
    <p:sldLayoutId id="2147497637" r:id="rId4"/>
    <p:sldLayoutId id="2147497638" r:id="rId5"/>
    <p:sldLayoutId id="2147497639" r:id="rId6"/>
    <p:sldLayoutId id="2147497640" r:id="rId7"/>
    <p:sldLayoutId id="2147497641" r:id="rId8"/>
    <p:sldLayoutId id="2147497642" r:id="rId9"/>
    <p:sldLayoutId id="2147497643" r:id="rId10"/>
    <p:sldLayoutId id="214749764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7671" r:id="rId1"/>
    <p:sldLayoutId id="2147497672" r:id="rId2"/>
    <p:sldLayoutId id="2147497673" r:id="rId3"/>
    <p:sldLayoutId id="2147497674" r:id="rId4"/>
    <p:sldLayoutId id="2147497675" r:id="rId5"/>
    <p:sldLayoutId id="2147497676" r:id="rId6"/>
    <p:sldLayoutId id="2147497677" r:id="rId7"/>
    <p:sldLayoutId id="2147497678" r:id="rId8"/>
    <p:sldLayoutId id="2147497679" r:id="rId9"/>
    <p:sldLayoutId id="2147497680" r:id="rId10"/>
    <p:sldLayoutId id="2147497681"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tags" Target="../tags/tag737.xml"/><Relationship Id="rId8" Type="http://schemas.openxmlformats.org/officeDocument/2006/relationships/tags" Target="../tags/tag738.xml"/><Relationship Id="rId9" Type="http://schemas.openxmlformats.org/officeDocument/2006/relationships/tags" Target="../tags/tag739.xml"/><Relationship Id="rId10" Type="http://schemas.openxmlformats.org/officeDocument/2006/relationships/tags" Target="../tags/tag740.xml"/><Relationship Id="rId11" Type="http://schemas.openxmlformats.org/officeDocument/2006/relationships/tags" Target="../tags/tag741.xml"/><Relationship Id="rId12" Type="http://schemas.openxmlformats.org/officeDocument/2006/relationships/tags" Target="../tags/tag7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tags" Target="../tags/tag747.xml"/><Relationship Id="rId6" Type="http://schemas.openxmlformats.org/officeDocument/2006/relationships/tags" Target="../tags/tag748.xml"/><Relationship Id="rId7" Type="http://schemas.openxmlformats.org/officeDocument/2006/relationships/tags" Target="../tags/tag749.xml"/><Relationship Id="rId8" Type="http://schemas.openxmlformats.org/officeDocument/2006/relationships/tags" Target="../tags/tag750.xml"/><Relationship Id="rId9" Type="http://schemas.openxmlformats.org/officeDocument/2006/relationships/tags" Target="../tags/tag751.xml"/><Relationship Id="rId10" Type="http://schemas.openxmlformats.org/officeDocument/2006/relationships/tags" Target="../tags/tag752.xml"/><Relationship Id="rId11" Type="http://schemas.openxmlformats.org/officeDocument/2006/relationships/tags" Target="../tags/tag753.xml"/><Relationship Id="rId12" Type="http://schemas.openxmlformats.org/officeDocument/2006/relationships/tags" Target="../tags/tag7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tags" Target="../tags/tag759.xml"/><Relationship Id="rId6" Type="http://schemas.openxmlformats.org/officeDocument/2006/relationships/tags" Target="../tags/tag760.xml"/><Relationship Id="rId7" Type="http://schemas.openxmlformats.org/officeDocument/2006/relationships/tags" Target="../tags/tag761.xml"/><Relationship Id="rId8" Type="http://schemas.openxmlformats.org/officeDocument/2006/relationships/tags" Target="../tags/tag762.xml"/><Relationship Id="rId9" Type="http://schemas.openxmlformats.org/officeDocument/2006/relationships/tags" Target="../tags/tag763.xml"/><Relationship Id="rId10" Type="http://schemas.openxmlformats.org/officeDocument/2006/relationships/tags" Target="../tags/tag764.xml"/><Relationship Id="rId11" Type="http://schemas.openxmlformats.org/officeDocument/2006/relationships/tags" Target="../tags/tag765.xml"/><Relationship Id="rId12" Type="http://schemas.openxmlformats.org/officeDocument/2006/relationships/tags" Target="../tags/tag7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tags" Target="../tags/tag778.xml"/><Relationship Id="rId10" Type="http://schemas.openxmlformats.org/officeDocument/2006/relationships/tags" Target="../tags/tag779.xml"/><Relationship Id="rId11" Type="http://schemas.openxmlformats.org/officeDocument/2006/relationships/tags" Target="../tags/tag780.xml"/><Relationship Id="rId12" Type="http://schemas.openxmlformats.org/officeDocument/2006/relationships/tags" Target="../tags/tag78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2.xml"/><Relationship Id="rId2" Type="http://schemas.openxmlformats.org/officeDocument/2006/relationships/tags" Target="../tags/tag783.xml"/><Relationship Id="rId3" Type="http://schemas.openxmlformats.org/officeDocument/2006/relationships/tags" Target="../tags/tag784.xml"/><Relationship Id="rId4" Type="http://schemas.openxmlformats.org/officeDocument/2006/relationships/tags" Target="../tags/tag785.xml"/><Relationship Id="rId5" Type="http://schemas.openxmlformats.org/officeDocument/2006/relationships/tags" Target="../tags/tag786.xml"/><Relationship Id="rId6" Type="http://schemas.openxmlformats.org/officeDocument/2006/relationships/tags" Target="../tags/tag787.xml"/><Relationship Id="rId7" Type="http://schemas.openxmlformats.org/officeDocument/2006/relationships/tags" Target="../tags/tag788.xml"/><Relationship Id="rId8" Type="http://schemas.openxmlformats.org/officeDocument/2006/relationships/tags" Target="../tags/tag789.xml"/><Relationship Id="rId9" Type="http://schemas.openxmlformats.org/officeDocument/2006/relationships/tags" Target="../tags/tag790.xml"/><Relationship Id="rId10" Type="http://schemas.openxmlformats.org/officeDocument/2006/relationships/tags" Target="../tags/tag791.xml"/><Relationship Id="rId11" Type="http://schemas.openxmlformats.org/officeDocument/2006/relationships/tags" Target="../tags/tag792.xml"/><Relationship Id="rId12" Type="http://schemas.openxmlformats.org/officeDocument/2006/relationships/tags" Target="../tags/tag79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4.xml"/><Relationship Id="rId2" Type="http://schemas.openxmlformats.org/officeDocument/2006/relationships/tags" Target="../tags/tag795.xml"/><Relationship Id="rId3" Type="http://schemas.openxmlformats.org/officeDocument/2006/relationships/tags" Target="../tags/tag796.xml"/><Relationship Id="rId4" Type="http://schemas.openxmlformats.org/officeDocument/2006/relationships/tags" Target="../tags/tag797.xml"/><Relationship Id="rId5" Type="http://schemas.openxmlformats.org/officeDocument/2006/relationships/tags" Target="../tags/tag798.xml"/><Relationship Id="rId6" Type="http://schemas.openxmlformats.org/officeDocument/2006/relationships/tags" Target="../tags/tag799.xml"/><Relationship Id="rId7" Type="http://schemas.openxmlformats.org/officeDocument/2006/relationships/tags" Target="../tags/tag800.xml"/><Relationship Id="rId8" Type="http://schemas.openxmlformats.org/officeDocument/2006/relationships/tags" Target="../tags/tag801.xml"/><Relationship Id="rId9" Type="http://schemas.openxmlformats.org/officeDocument/2006/relationships/tags" Target="../tags/tag802.xml"/><Relationship Id="rId10" Type="http://schemas.openxmlformats.org/officeDocument/2006/relationships/tags" Target="../tags/tag803.xml"/><Relationship Id="rId11" Type="http://schemas.openxmlformats.org/officeDocument/2006/relationships/tags" Target="../tags/tag804.xml"/><Relationship Id="rId12" Type="http://schemas.openxmlformats.org/officeDocument/2006/relationships/tags" Target="../tags/tag80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6.xml"/><Relationship Id="rId2" Type="http://schemas.openxmlformats.org/officeDocument/2006/relationships/tags" Target="../tags/tag807.xml"/><Relationship Id="rId3" Type="http://schemas.openxmlformats.org/officeDocument/2006/relationships/tags" Target="../tags/tag80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809.xml"/><Relationship Id="rId2" Type="http://schemas.openxmlformats.org/officeDocument/2006/relationships/tags" Target="../tags/tag810.xml"/><Relationship Id="rId3" Type="http://schemas.openxmlformats.org/officeDocument/2006/relationships/tags" Target="../tags/tag811.xml"/><Relationship Id="rId4" Type="http://schemas.openxmlformats.org/officeDocument/2006/relationships/tags" Target="../tags/tag812.xml"/><Relationship Id="rId5" Type="http://schemas.openxmlformats.org/officeDocument/2006/relationships/tags" Target="../tags/tag813.xml"/><Relationship Id="rId6" Type="http://schemas.openxmlformats.org/officeDocument/2006/relationships/tags" Target="../tags/tag814.xml"/><Relationship Id="rId7" Type="http://schemas.openxmlformats.org/officeDocument/2006/relationships/tags" Target="../tags/tag815.xml"/><Relationship Id="rId8" Type="http://schemas.openxmlformats.org/officeDocument/2006/relationships/tags" Target="../tags/tag816.xml"/><Relationship Id="rId9" Type="http://schemas.openxmlformats.org/officeDocument/2006/relationships/tags" Target="../tags/tag817.xml"/><Relationship Id="rId10" Type="http://schemas.openxmlformats.org/officeDocument/2006/relationships/tags" Target="../tags/tag818.xml"/><Relationship Id="rId11" Type="http://schemas.openxmlformats.org/officeDocument/2006/relationships/tags" Target="../tags/tag819.xml"/><Relationship Id="rId12" Type="http://schemas.openxmlformats.org/officeDocument/2006/relationships/tags" Target="../tags/tag82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tags" Target="../tags/tag827.xml"/><Relationship Id="rId8" Type="http://schemas.openxmlformats.org/officeDocument/2006/relationships/tags" Target="../tags/tag828.xml"/><Relationship Id="rId9" Type="http://schemas.openxmlformats.org/officeDocument/2006/relationships/tags" Target="../tags/tag829.xml"/><Relationship Id="rId10" Type="http://schemas.openxmlformats.org/officeDocument/2006/relationships/tags" Target="../tags/tag830.xml"/><Relationship Id="rId11" Type="http://schemas.openxmlformats.org/officeDocument/2006/relationships/tags" Target="../tags/tag831.xml"/><Relationship Id="rId12" Type="http://schemas.openxmlformats.org/officeDocument/2006/relationships/tags" Target="../tags/tag83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3.xml"/><Relationship Id="rId2" Type="http://schemas.openxmlformats.org/officeDocument/2006/relationships/tags" Target="../tags/tag834.xml"/><Relationship Id="rId3" Type="http://schemas.openxmlformats.org/officeDocument/2006/relationships/tags" Target="../tags/tag835.xml"/><Relationship Id="rId4" Type="http://schemas.openxmlformats.org/officeDocument/2006/relationships/tags" Target="../tags/tag836.xml"/><Relationship Id="rId5" Type="http://schemas.openxmlformats.org/officeDocument/2006/relationships/tags" Target="../tags/tag837.xml"/><Relationship Id="rId6" Type="http://schemas.openxmlformats.org/officeDocument/2006/relationships/tags" Target="../tags/tag838.xml"/><Relationship Id="rId7" Type="http://schemas.openxmlformats.org/officeDocument/2006/relationships/tags" Target="../tags/tag839.xml"/><Relationship Id="rId8" Type="http://schemas.openxmlformats.org/officeDocument/2006/relationships/tags" Target="../tags/tag840.xml"/><Relationship Id="rId9" Type="http://schemas.openxmlformats.org/officeDocument/2006/relationships/tags" Target="../tags/tag841.xml"/><Relationship Id="rId10" Type="http://schemas.openxmlformats.org/officeDocument/2006/relationships/tags" Target="../tags/tag842.xml"/><Relationship Id="rId11" Type="http://schemas.openxmlformats.org/officeDocument/2006/relationships/tags" Target="../tags/tag843.xml"/><Relationship Id="rId12" Type="http://schemas.openxmlformats.org/officeDocument/2006/relationships/tags" Target="../tags/tag844.xml"/><Relationship Id="rId13" Type="http://schemas.openxmlformats.org/officeDocument/2006/relationships/tags" Target="../tags/tag845.xml"/><Relationship Id="rId14" Type="http://schemas.openxmlformats.org/officeDocument/2006/relationships/tags" Target="../tags/tag846.xml"/><Relationship Id="rId1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7.xml"/><Relationship Id="rId2" Type="http://schemas.openxmlformats.org/officeDocument/2006/relationships/tags" Target="../tags/tag848.xml"/><Relationship Id="rId3" Type="http://schemas.openxmlformats.org/officeDocument/2006/relationships/tags" Target="../tags/tag84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50.xml"/><Relationship Id="rId2" Type="http://schemas.openxmlformats.org/officeDocument/2006/relationships/tags" Target="../tags/tag851.xml"/><Relationship Id="rId3" Type="http://schemas.openxmlformats.org/officeDocument/2006/relationships/tags" Target="../tags/tag852.xml"/><Relationship Id="rId4" Type="http://schemas.openxmlformats.org/officeDocument/2006/relationships/tags" Target="../tags/tag853.xml"/><Relationship Id="rId5" Type="http://schemas.openxmlformats.org/officeDocument/2006/relationships/tags" Target="../tags/tag854.xml"/><Relationship Id="rId6" Type="http://schemas.openxmlformats.org/officeDocument/2006/relationships/tags" Target="../tags/tag855.xml"/><Relationship Id="rId7" Type="http://schemas.openxmlformats.org/officeDocument/2006/relationships/tags" Target="../tags/tag856.xml"/><Relationship Id="rId8" Type="http://schemas.openxmlformats.org/officeDocument/2006/relationships/tags" Target="../tags/tag857.xml"/><Relationship Id="rId9" Type="http://schemas.openxmlformats.org/officeDocument/2006/relationships/tags" Target="../tags/tag858.xml"/><Relationship Id="rId10" Type="http://schemas.openxmlformats.org/officeDocument/2006/relationships/tags" Target="../tags/tag859.xml"/><Relationship Id="rId11" Type="http://schemas.openxmlformats.org/officeDocument/2006/relationships/tags" Target="../tags/tag860.xml"/><Relationship Id="rId12" Type="http://schemas.openxmlformats.org/officeDocument/2006/relationships/tags" Target="../tags/tag86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2.xml"/><Relationship Id="rId2" Type="http://schemas.openxmlformats.org/officeDocument/2006/relationships/tags" Target="../tags/tag863.xml"/><Relationship Id="rId3" Type="http://schemas.openxmlformats.org/officeDocument/2006/relationships/tags" Target="../tags/tag864.xml"/><Relationship Id="rId4" Type="http://schemas.openxmlformats.org/officeDocument/2006/relationships/tags" Target="../tags/tag865.xml"/><Relationship Id="rId5" Type="http://schemas.openxmlformats.org/officeDocument/2006/relationships/tags" Target="../tags/tag866.xml"/><Relationship Id="rId6" Type="http://schemas.openxmlformats.org/officeDocument/2006/relationships/tags" Target="../tags/tag867.xml"/><Relationship Id="rId7" Type="http://schemas.openxmlformats.org/officeDocument/2006/relationships/tags" Target="../tags/tag868.xml"/><Relationship Id="rId8" Type="http://schemas.openxmlformats.org/officeDocument/2006/relationships/tags" Target="../tags/tag86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8.xml"/><Relationship Id="rId2" Type="http://schemas.openxmlformats.org/officeDocument/2006/relationships/tags" Target="../tags/tag879.xml"/><Relationship Id="rId3" Type="http://schemas.openxmlformats.org/officeDocument/2006/relationships/tags" Target="../tags/tag88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81.xml"/><Relationship Id="rId2" Type="http://schemas.openxmlformats.org/officeDocument/2006/relationships/tags" Target="../tags/tag882.xml"/><Relationship Id="rId3" Type="http://schemas.openxmlformats.org/officeDocument/2006/relationships/tags" Target="../tags/tag883.xml"/><Relationship Id="rId4" Type="http://schemas.openxmlformats.org/officeDocument/2006/relationships/tags" Target="../tags/tag884.xml"/><Relationship Id="rId5" Type="http://schemas.openxmlformats.org/officeDocument/2006/relationships/tags" Target="../tags/tag885.xml"/><Relationship Id="rId6" Type="http://schemas.openxmlformats.org/officeDocument/2006/relationships/tags" Target="../tags/tag886.xml"/><Relationship Id="rId7" Type="http://schemas.openxmlformats.org/officeDocument/2006/relationships/tags" Target="../tags/tag887.xml"/><Relationship Id="rId8" Type="http://schemas.openxmlformats.org/officeDocument/2006/relationships/tags" Target="../tags/tag888.xml"/><Relationship Id="rId9" Type="http://schemas.openxmlformats.org/officeDocument/2006/relationships/tags" Target="../tags/tag889.xml"/><Relationship Id="rId10" Type="http://schemas.openxmlformats.org/officeDocument/2006/relationships/tags" Target="../tags/tag890.xml"/><Relationship Id="rId11" Type="http://schemas.openxmlformats.org/officeDocument/2006/relationships/tags" Target="../tags/tag891.xml"/><Relationship Id="rId12" Type="http://schemas.openxmlformats.org/officeDocument/2006/relationships/tags" Target="../tags/tag89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93.xml"/><Relationship Id="rId2" Type="http://schemas.openxmlformats.org/officeDocument/2006/relationships/tags" Target="../tags/tag894.xml"/><Relationship Id="rId3" Type="http://schemas.openxmlformats.org/officeDocument/2006/relationships/tags" Target="../tags/tag895.xml"/><Relationship Id="rId4" Type="http://schemas.openxmlformats.org/officeDocument/2006/relationships/tags" Target="../tags/tag896.xml"/><Relationship Id="rId5" Type="http://schemas.openxmlformats.org/officeDocument/2006/relationships/tags" Target="../tags/tag897.xml"/><Relationship Id="rId6" Type="http://schemas.openxmlformats.org/officeDocument/2006/relationships/tags" Target="../tags/tag898.xml"/><Relationship Id="rId7" Type="http://schemas.openxmlformats.org/officeDocument/2006/relationships/tags" Target="../tags/tag899.xml"/><Relationship Id="rId8" Type="http://schemas.openxmlformats.org/officeDocument/2006/relationships/tags" Target="../tags/tag900.xml"/><Relationship Id="rId9" Type="http://schemas.openxmlformats.org/officeDocument/2006/relationships/tags" Target="../tags/tag901.xml"/><Relationship Id="rId10" Type="http://schemas.openxmlformats.org/officeDocument/2006/relationships/tags" Target="../tags/tag902.xml"/><Relationship Id="rId11" Type="http://schemas.openxmlformats.org/officeDocument/2006/relationships/tags" Target="../tags/tag903.xml"/><Relationship Id="rId12" Type="http://schemas.openxmlformats.org/officeDocument/2006/relationships/tags" Target="../tags/tag90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05.xml"/><Relationship Id="rId2" Type="http://schemas.openxmlformats.org/officeDocument/2006/relationships/tags" Target="../tags/tag906.xml"/><Relationship Id="rId3" Type="http://schemas.openxmlformats.org/officeDocument/2006/relationships/tags" Target="../tags/tag907.xml"/><Relationship Id="rId4" Type="http://schemas.openxmlformats.org/officeDocument/2006/relationships/tags" Target="../tags/tag908.xml"/><Relationship Id="rId5" Type="http://schemas.openxmlformats.org/officeDocument/2006/relationships/tags" Target="../tags/tag909.xml"/><Relationship Id="rId6" Type="http://schemas.openxmlformats.org/officeDocument/2006/relationships/tags" Target="../tags/tag910.xml"/><Relationship Id="rId7" Type="http://schemas.openxmlformats.org/officeDocument/2006/relationships/tags" Target="../tags/tag911.xml"/><Relationship Id="rId8" Type="http://schemas.openxmlformats.org/officeDocument/2006/relationships/tags" Target="../tags/tag912.xml"/><Relationship Id="rId9" Type="http://schemas.openxmlformats.org/officeDocument/2006/relationships/tags" Target="../tags/tag913.xml"/><Relationship Id="rId10" Type="http://schemas.openxmlformats.org/officeDocument/2006/relationships/tags" Target="../tags/tag914.xml"/><Relationship Id="rId11" Type="http://schemas.openxmlformats.org/officeDocument/2006/relationships/tags" Target="../tags/tag915.xml"/><Relationship Id="rId12" Type="http://schemas.openxmlformats.org/officeDocument/2006/relationships/tags" Target="../tags/tag91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17.xml"/><Relationship Id="rId2" Type="http://schemas.openxmlformats.org/officeDocument/2006/relationships/tags" Target="../tags/tag918.xml"/><Relationship Id="rId3" Type="http://schemas.openxmlformats.org/officeDocument/2006/relationships/tags" Target="../tags/tag91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20.xml"/><Relationship Id="rId2" Type="http://schemas.openxmlformats.org/officeDocument/2006/relationships/tags" Target="../tags/tag921.xml"/><Relationship Id="rId3" Type="http://schemas.openxmlformats.org/officeDocument/2006/relationships/tags" Target="../tags/tag922.xml"/><Relationship Id="rId4" Type="http://schemas.openxmlformats.org/officeDocument/2006/relationships/tags" Target="../tags/tag923.xml"/><Relationship Id="rId5" Type="http://schemas.openxmlformats.org/officeDocument/2006/relationships/tags" Target="../tags/tag924.xml"/><Relationship Id="rId6" Type="http://schemas.openxmlformats.org/officeDocument/2006/relationships/tags" Target="../tags/tag925.xml"/><Relationship Id="rId7" Type="http://schemas.openxmlformats.org/officeDocument/2006/relationships/tags" Target="../tags/tag926.xml"/><Relationship Id="rId8" Type="http://schemas.openxmlformats.org/officeDocument/2006/relationships/tags" Target="../tags/tag927.xml"/><Relationship Id="rId9" Type="http://schemas.openxmlformats.org/officeDocument/2006/relationships/tags" Target="../tags/tag928.xml"/><Relationship Id="rId10" Type="http://schemas.openxmlformats.org/officeDocument/2006/relationships/tags" Target="../tags/tag929.xml"/><Relationship Id="rId11" Type="http://schemas.openxmlformats.org/officeDocument/2006/relationships/tags" Target="../tags/tag930.xml"/><Relationship Id="rId12" Type="http://schemas.openxmlformats.org/officeDocument/2006/relationships/tags" Target="../tags/tag931.xml"/><Relationship Id="rId13" Type="http://schemas.openxmlformats.org/officeDocument/2006/relationships/tags" Target="../tags/tag932.xml"/><Relationship Id="rId14" Type="http://schemas.openxmlformats.org/officeDocument/2006/relationships/tags" Target="../tags/tag933.xml"/><Relationship Id="rId15" Type="http://schemas.openxmlformats.org/officeDocument/2006/relationships/tags" Target="../tags/tag934.xml"/><Relationship Id="rId16" Type="http://schemas.openxmlformats.org/officeDocument/2006/relationships/tags" Target="../tags/tag935.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36.xml"/><Relationship Id="rId2" Type="http://schemas.openxmlformats.org/officeDocument/2006/relationships/tags" Target="../tags/tag937.xml"/><Relationship Id="rId3" Type="http://schemas.openxmlformats.org/officeDocument/2006/relationships/tags" Target="../tags/tag938.xml"/><Relationship Id="rId4" Type="http://schemas.openxmlformats.org/officeDocument/2006/relationships/tags" Target="../tags/tag939.xml"/><Relationship Id="rId5" Type="http://schemas.openxmlformats.org/officeDocument/2006/relationships/tags" Target="../tags/tag940.xml"/><Relationship Id="rId6" Type="http://schemas.openxmlformats.org/officeDocument/2006/relationships/tags" Target="../tags/tag941.xml"/><Relationship Id="rId7" Type="http://schemas.openxmlformats.org/officeDocument/2006/relationships/tags" Target="../tags/tag942.xml"/><Relationship Id="rId8" Type="http://schemas.openxmlformats.org/officeDocument/2006/relationships/tags" Target="../tags/tag943.xml"/><Relationship Id="rId9" Type="http://schemas.openxmlformats.org/officeDocument/2006/relationships/tags" Target="../tags/tag944.xml"/><Relationship Id="rId10" Type="http://schemas.openxmlformats.org/officeDocument/2006/relationships/tags" Target="../tags/tag945.xml"/><Relationship Id="rId11" Type="http://schemas.openxmlformats.org/officeDocument/2006/relationships/tags" Target="../tags/tag946.xml"/><Relationship Id="rId12" Type="http://schemas.openxmlformats.org/officeDocument/2006/relationships/tags" Target="../tags/tag94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48.xml"/><Relationship Id="rId2" Type="http://schemas.openxmlformats.org/officeDocument/2006/relationships/tags" Target="../tags/tag949.xml"/><Relationship Id="rId3" Type="http://schemas.openxmlformats.org/officeDocument/2006/relationships/tags" Target="../tags/tag950.xml"/><Relationship Id="rId4" Type="http://schemas.openxmlformats.org/officeDocument/2006/relationships/tags" Target="../tags/tag951.xml"/><Relationship Id="rId5" Type="http://schemas.openxmlformats.org/officeDocument/2006/relationships/tags" Target="../tags/tag952.xml"/><Relationship Id="rId6" Type="http://schemas.openxmlformats.org/officeDocument/2006/relationships/tags" Target="../tags/tag953.xml"/><Relationship Id="rId7" Type="http://schemas.openxmlformats.org/officeDocument/2006/relationships/tags" Target="../tags/tag954.xml"/><Relationship Id="rId8" Type="http://schemas.openxmlformats.org/officeDocument/2006/relationships/tags" Target="../tags/tag955.xml"/><Relationship Id="rId9" Type="http://schemas.openxmlformats.org/officeDocument/2006/relationships/tags" Target="../tags/tag956.xml"/><Relationship Id="rId10" Type="http://schemas.openxmlformats.org/officeDocument/2006/relationships/tags" Target="../tags/tag957.xml"/><Relationship Id="rId11" Type="http://schemas.openxmlformats.org/officeDocument/2006/relationships/tags" Target="../tags/tag958.xml"/><Relationship Id="rId12" Type="http://schemas.openxmlformats.org/officeDocument/2006/relationships/tags" Target="../tags/tag95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60.xml"/><Relationship Id="rId2" Type="http://schemas.openxmlformats.org/officeDocument/2006/relationships/tags" Target="../tags/tag961.xml"/><Relationship Id="rId3" Type="http://schemas.openxmlformats.org/officeDocument/2006/relationships/tags" Target="../tags/tag96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时尚服装市场研究及2024年投资机会预测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时尚服装市场概述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时尚服装市场的主要品牌与产品</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时尚服装市场的消费者分析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时尚服装市场的竞争格局与趋势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2024年时尚服装市场的投资机会与风险</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时尚服装市场的未来展望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时尚服装市场概述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时尚服装市场的定义与分类</a:t>
            </a:r>
            <a:endParaRPr altLang="en-US" lang="zh-CN"/>
          </a:p>
        </p:txBody>
      </p:sp>
      <p:sp>
        <p:nvSpPr>
          <p:cNvPr id="10510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10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时尚服装市场的定义：指以时尚为导向，追求个性化、潮流化的服装消费市场。</a:t>
            </a:r>
            <a:endParaRPr altLang="en-US" dirty="0" sz="2000" lang="zh-CN" spc="200">
              <a:solidFill>
                <a:schemeClr val="tx1">
                  <a:lumMod val="85000"/>
                  <a:lumOff val="15000"/>
                </a:schemeClr>
              </a:solidFill>
              <a:latin typeface="+mn-ea"/>
              <a:sym typeface="+mn-ea"/>
            </a:endParaRPr>
          </a:p>
        </p:txBody>
      </p:sp>
      <p:sp>
        <p:nvSpPr>
          <p:cNvPr id="10510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时尚服装市场的分类：按产品风格、设计元素、品牌定位等多种方式进行分类。</a:t>
            </a:r>
            <a:endParaRPr altLang="en-US" dirty="0" sz="2000" lang="zh-CN" spc="200">
              <a:solidFill>
                <a:schemeClr val="tx1">
                  <a:lumMod val="85000"/>
                  <a:lumOff val="15000"/>
                </a:schemeClr>
              </a:solidFill>
              <a:latin typeface="+mn-ea"/>
              <a:sym typeface="+mn-ea"/>
            </a:endParaRPr>
          </a:p>
        </p:txBody>
      </p:sp>
      <p:sp>
        <p:nvSpPr>
          <p:cNvPr id="10510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时尚服装市场的特点：具有周期性、季节性、地域性等特点，是消费者追求个性化、品质化生活的体现。</a:t>
            </a:r>
            <a:endParaRPr altLang="en-US" dirty="0" sz="2000" lang="zh-CN" spc="200">
              <a:solidFill>
                <a:schemeClr val="tx1">
                  <a:lumMod val="85000"/>
                  <a:lumOff val="15000"/>
                </a:schemeClr>
              </a:solidFill>
              <a:latin typeface="+mn-ea"/>
              <a:sym typeface="+mn-ea"/>
            </a:endParaRPr>
          </a:p>
        </p:txBody>
      </p:sp>
      <p:sp>
        <p:nvSpPr>
          <p:cNvPr id="10510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0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0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时尚服装市场的发展趋势：随着消费者需求的不断升级和个性化，时尚服装市场呈现出多元化、个性化、定制化的发展趋势。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20" name="标题 2"/>
          <p:cNvSpPr>
            <a:spLocks noGrp="1"/>
          </p:cNvSpPr>
          <p:nvPr>
            <p:ph type="title" idx="44"/>
          </p:nvPr>
        </p:nvSpPr>
        <p:spPr/>
        <p:txBody>
          <a:bodyPr/>
          <a:p>
            <a:r>
              <a:rPr altLang="en-US" lang="zh-CN"/>
              <a:t>时尚服装市场的发展历程</a:t>
            </a:r>
            <a:endParaRPr altLang="en-US" lang="zh-CN"/>
          </a:p>
        </p:txBody>
      </p:sp>
      <p:sp>
        <p:nvSpPr>
          <p:cNvPr id="105132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32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32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20世纪初：时尚服装市场起步，以巴黎、纽约等城市为中心</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32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33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33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20世纪中叶：随着消费升级和个性化需求的增加，时尚服装市场逐渐壮大</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33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33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33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21世纪初：互联网技术的发展，使得时尚服装市场进一步扩大，线上销售成为新的增长点</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34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34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344" name="TextBox 2"/>
          <p:cNvSpPr txBox="1"/>
          <p:nvPr>
            <p:custDataLst>
              <p:tags r:id="rId12"/>
            </p:custDataLst>
          </p:nvPr>
        </p:nvSpPr>
        <p:spPr>
          <a:xfrm>
            <a:off x="914446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2010年至今：社交媒体和KOL的兴起，对时尚服装市场产生了重要影响，品牌形象和营销策略愈发重要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30" name="标题 2"/>
          <p:cNvSpPr>
            <a:spLocks noGrp="1"/>
          </p:cNvSpPr>
          <p:nvPr>
            <p:ph type="title" idx="44"/>
          </p:nvPr>
        </p:nvSpPr>
        <p:spPr/>
        <p:txBody>
          <a:bodyPr/>
          <a:p>
            <a:r>
              <a:rPr altLang="en-US" lang="zh-CN"/>
              <a:t>时尚服装市场的现状与特点</a:t>
            </a:r>
            <a:endParaRPr altLang="en-US" lang="zh-CN"/>
          </a:p>
        </p:txBody>
      </p:sp>
      <p:sp>
        <p:nvSpPr>
          <p:cNvPr id="105163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市场规模持续扩大，竞争激烈</a:t>
            </a:r>
            <a:endParaRPr altLang="en-US" dirty="0" sz="2000" lang="zh-CN" spc="150">
              <a:solidFill>
                <a:schemeClr val="tx1">
                  <a:lumMod val="85000"/>
                  <a:lumOff val="15000"/>
                </a:schemeClr>
              </a:solidFill>
              <a:latin typeface="+mn-ea"/>
              <a:sym typeface="+mn-ea"/>
            </a:endParaRPr>
          </a:p>
        </p:txBody>
      </p:sp>
      <p:sp>
        <p:nvSpPr>
          <p:cNvPr id="105163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消费者需求多样化，追求个性与时尚</a:t>
            </a:r>
            <a:endParaRPr altLang="en-US" dirty="0" sz="2000" lang="zh-CN" spc="150">
              <a:solidFill>
                <a:schemeClr val="tx1">
                  <a:lumMod val="85000"/>
                  <a:lumOff val="15000"/>
                </a:schemeClr>
              </a:solidFill>
              <a:latin typeface="+mn-ea"/>
              <a:sym typeface="+mn-ea"/>
            </a:endParaRPr>
          </a:p>
        </p:txBody>
      </p:sp>
      <p:sp>
        <p:nvSpPr>
          <p:cNvPr id="105164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品牌竞争激烈，品质与设计成为核心竞争力</a:t>
            </a:r>
            <a:endParaRPr altLang="en-US" dirty="0" sz="2000" lang="zh-CN" spc="150">
              <a:solidFill>
                <a:schemeClr val="tx1">
                  <a:lumMod val="85000"/>
                  <a:lumOff val="15000"/>
                </a:schemeClr>
              </a:solidFill>
              <a:latin typeface="+mn-ea"/>
              <a:sym typeface="+mn-ea"/>
            </a:endParaRPr>
          </a:p>
        </p:txBody>
      </p:sp>
      <p:sp>
        <p:nvSpPr>
          <p:cNvPr id="105165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5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5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线上线下融合加速，数字化转型成为行业趋势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40" name="标题 1"/>
          <p:cNvSpPr>
            <a:spLocks noGrp="1"/>
          </p:cNvSpPr>
          <p:nvPr>
            <p:ph type="title" idx="2"/>
            <p:custDataLst>
              <p:tags r:id="rId1"/>
            </p:custDataLst>
          </p:nvPr>
        </p:nvSpPr>
        <p:spPr/>
        <p:txBody>
          <a:bodyPr/>
          <a:p>
            <a:r>
              <a:rPr altLang="en-US" lang="zh-CN"/>
              <a:t>时尚服装市场的主要品牌与产品</a:t>
            </a:r>
            <a:endParaRPr altLang="en-US" lang="zh-CN"/>
          </a:p>
        </p:txBody>
      </p:sp>
      <p:sp>
        <p:nvSpPr>
          <p:cNvPr id="105194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400" name="标题 2"/>
          <p:cNvSpPr>
            <a:spLocks noGrp="1"/>
          </p:cNvSpPr>
          <p:nvPr>
            <p:ph type="title" idx="44"/>
          </p:nvPr>
        </p:nvSpPr>
        <p:spPr/>
        <p:txBody>
          <a:bodyPr/>
          <a:p>
            <a:r>
              <a:rPr altLang="en-US" lang="zh-CN"/>
              <a:t>国际时尚服装品牌</a:t>
            </a:r>
            <a:endParaRPr altLang="en-US" lang="zh-CN"/>
          </a:p>
        </p:txBody>
      </p:sp>
      <p:sp>
        <p:nvSpPr>
          <p:cNvPr id="105240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0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品牌名称：Zara</a:t>
            </a:r>
            <a:endParaRPr altLang="en-US" dirty="0" sz="2000" lang="zh-CN" spc="150">
              <a:solidFill>
                <a:schemeClr val="tx1">
                  <a:lumMod val="75000"/>
                  <a:lumOff val="25000"/>
                </a:schemeClr>
              </a:solidFill>
              <a:latin typeface="+mn-ea"/>
              <a:sym typeface="+mn-ea"/>
            </a:endParaRPr>
          </a:p>
        </p:txBody>
      </p:sp>
      <p:sp>
        <p:nvSpPr>
          <p:cNvPr id="105240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0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1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品牌简介：全球最大的快时尚品牌之一，以其时尚的设计和亲民的价格受到消费者的喜爱。</a:t>
            </a:r>
            <a:endParaRPr altLang="en-US" dirty="0" sz="2000" lang="zh-CN" spc="150">
              <a:solidFill>
                <a:schemeClr val="tx1">
                  <a:lumMod val="75000"/>
                  <a:lumOff val="25000"/>
                </a:schemeClr>
              </a:solidFill>
              <a:latin typeface="+mn-ea"/>
              <a:sym typeface="+mn-ea"/>
            </a:endParaRPr>
          </a:p>
        </p:txBody>
      </p:sp>
      <p:sp>
        <p:nvSpPr>
          <p:cNvPr id="105241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1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1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品牌特点：快速响应市场变化，提供多样化的服装款式和风格。</a:t>
            </a:r>
            <a:endParaRPr altLang="en-US" dirty="0" sz="2000" lang="zh-CN" spc="150">
              <a:solidFill>
                <a:schemeClr val="tx1">
                  <a:lumMod val="75000"/>
                  <a:lumOff val="25000"/>
                </a:schemeClr>
              </a:solidFill>
              <a:latin typeface="+mn-ea"/>
              <a:sym typeface="+mn-ea"/>
            </a:endParaRPr>
          </a:p>
        </p:txBody>
      </p:sp>
      <p:sp>
        <p:nvSpPr>
          <p:cNvPr id="105241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42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42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品牌影响力：在全球范围内拥有广泛的销售网络和品牌知名度。</a:t>
            </a:r>
            <a:endParaRPr altLang="en-US" dirty="0" sz="2000" lang="zh-CN" spc="150">
              <a:solidFill>
                <a:schemeClr val="tx1">
                  <a:lumMod val="75000"/>
                  <a:lumOff val="25000"/>
                </a:schemeClr>
              </a:solidFill>
              <a:latin typeface="+mn-ea"/>
              <a:sym typeface="+mn-ea"/>
            </a:endParaRPr>
          </a:p>
        </p:txBody>
      </p:sp>
      <p:sp>
        <p:nvSpPr>
          <p:cNvPr id="105242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10" name="标题 2"/>
          <p:cNvSpPr>
            <a:spLocks noGrp="1"/>
          </p:cNvSpPr>
          <p:nvPr>
            <p:ph type="title" idx="44"/>
          </p:nvPr>
        </p:nvSpPr>
        <p:spPr/>
        <p:txBody>
          <a:bodyPr/>
          <a:p>
            <a:r>
              <a:rPr altLang="en-US" lang="zh-CN"/>
              <a:t>国内时尚服装品牌</a:t>
            </a:r>
            <a:endParaRPr altLang="en-US" lang="zh-CN"/>
          </a:p>
        </p:txBody>
      </p:sp>
      <p:sp>
        <p:nvSpPr>
          <p:cNvPr id="10527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品牌A：以简约风格为主，设计理念注重舒适与质感，深受年轻人喜爱。</a:t>
            </a:r>
            <a:endParaRPr altLang="en-US" dirty="0" sz="2000" lang="zh-CN" spc="150">
              <a:solidFill>
                <a:schemeClr val="tx1">
                  <a:lumMod val="85000"/>
                  <a:lumOff val="15000"/>
                </a:schemeClr>
              </a:solidFill>
              <a:latin typeface="+mn-ea"/>
              <a:sym typeface="+mn-ea"/>
            </a:endParaRPr>
          </a:p>
        </p:txBody>
      </p:sp>
      <p:sp>
        <p:nvSpPr>
          <p:cNvPr id="10527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品牌B：主打潮流元素，善于运用创新面料，走在时尚前沿。</a:t>
            </a:r>
            <a:endParaRPr altLang="en-US" dirty="0" sz="2000" lang="zh-CN" spc="150">
              <a:solidFill>
                <a:schemeClr val="tx1">
                  <a:lumMod val="85000"/>
                  <a:lumOff val="15000"/>
                </a:schemeClr>
              </a:solidFill>
              <a:latin typeface="+mn-ea"/>
              <a:sym typeface="+mn-ea"/>
            </a:endParaRPr>
          </a:p>
        </p:txBody>
      </p:sp>
      <p:sp>
        <p:nvSpPr>
          <p:cNvPr id="10527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品牌C：注重传统与现代的融合，以中式风格为特色，受到中老年人群的青睐。</a:t>
            </a:r>
            <a:endParaRPr altLang="en-US" dirty="0" sz="2000" lang="zh-CN" spc="150">
              <a:solidFill>
                <a:schemeClr val="tx1">
                  <a:lumMod val="85000"/>
                  <a:lumOff val="15000"/>
                </a:schemeClr>
              </a:solidFill>
              <a:latin typeface="+mn-ea"/>
              <a:sym typeface="+mn-ea"/>
            </a:endParaRPr>
          </a:p>
        </p:txBody>
      </p:sp>
      <p:sp>
        <p:nvSpPr>
          <p:cNvPr id="10527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品牌D：以运动休闲风为主，强调功能性与实穿性，在年轻人群中拥有广泛市场。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20" name="标题 2"/>
          <p:cNvSpPr>
            <a:spLocks noGrp="1"/>
          </p:cNvSpPr>
          <p:nvPr>
            <p:ph type="title" idx="44"/>
          </p:nvPr>
        </p:nvSpPr>
        <p:spPr/>
        <p:txBody>
          <a:bodyPr/>
          <a:p>
            <a:r>
              <a:rPr altLang="en-US" lang="zh-CN"/>
              <a:t>时尚服装产品分类与特点</a:t>
            </a:r>
            <a:endParaRPr altLang="en-US" lang="zh-CN"/>
          </a:p>
        </p:txBody>
      </p:sp>
      <p:sp>
        <p:nvSpPr>
          <p:cNvPr id="105302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02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2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休闲装：舒适、自然、随性，适合日常穿着</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2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3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正装：正式、庄重、典雅，适合商务和正式场合</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03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03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运动装：轻便、透气、耐穿，适合运动和休闲场合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3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4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4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4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潮流装：时尚、个性、前卫，适合追求潮流的年轻人</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30" name="标题 1"/>
          <p:cNvSpPr>
            <a:spLocks noGrp="1"/>
          </p:cNvSpPr>
          <p:nvPr>
            <p:ph type="title" idx="2"/>
            <p:custDataLst>
              <p:tags r:id="rId1"/>
            </p:custDataLst>
          </p:nvPr>
        </p:nvSpPr>
        <p:spPr/>
        <p:txBody>
          <a:bodyPr/>
          <a:p>
            <a:r>
              <a:rPr altLang="en-US" lang="zh-CN"/>
              <a:t>时尚服装市场的消费者分析</a:t>
            </a:r>
            <a:endParaRPr altLang="en-US" lang="zh-CN"/>
          </a:p>
        </p:txBody>
      </p:sp>
      <p:sp>
        <p:nvSpPr>
          <p:cNvPr id="1053332"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90" name="标题 2"/>
          <p:cNvSpPr>
            <a:spLocks noGrp="1"/>
          </p:cNvSpPr>
          <p:nvPr>
            <p:ph type="title" idx="44"/>
          </p:nvPr>
        </p:nvSpPr>
        <p:spPr/>
        <p:txBody>
          <a:bodyPr/>
          <a:p>
            <a:r>
              <a:rPr altLang="en-US" lang="zh-CN"/>
              <a:t>消费者群体分类</a:t>
            </a:r>
            <a:endParaRPr altLang="en-US" lang="zh-CN"/>
          </a:p>
        </p:txBody>
      </p:sp>
      <p:sp>
        <p:nvSpPr>
          <p:cNvPr id="105379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9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年轻人群体：追求时尚潮流，消费能力有限，注重性价比。</a:t>
            </a:r>
            <a:endParaRPr altLang="en-US" dirty="0" sz="2000" lang="zh-CN" spc="150">
              <a:solidFill>
                <a:schemeClr val="tx1">
                  <a:lumMod val="75000"/>
                  <a:lumOff val="25000"/>
                </a:schemeClr>
              </a:solidFill>
              <a:latin typeface="+mn-ea"/>
              <a:sym typeface="+mn-ea"/>
            </a:endParaRPr>
          </a:p>
        </p:txBody>
      </p:sp>
      <p:sp>
        <p:nvSpPr>
          <p:cNvPr id="105379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9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80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中年人群体：有一定的消费能力，注重品质和舒适度，对品牌有一定认知。</a:t>
            </a:r>
            <a:endParaRPr altLang="en-US" dirty="0" sz="2000" lang="zh-CN" spc="150">
              <a:solidFill>
                <a:schemeClr val="tx1">
                  <a:lumMod val="75000"/>
                  <a:lumOff val="25000"/>
                </a:schemeClr>
              </a:solidFill>
              <a:latin typeface="+mn-ea"/>
              <a:sym typeface="+mn-ea"/>
            </a:endParaRPr>
          </a:p>
        </p:txBody>
      </p:sp>
      <p:sp>
        <p:nvSpPr>
          <p:cNvPr id="105380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80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80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老年人群体：注重保暖和舒适，消费能力较强，对时尚要求不高。</a:t>
            </a:r>
            <a:endParaRPr altLang="en-US" dirty="0" sz="2000" lang="zh-CN" spc="150">
              <a:solidFill>
                <a:schemeClr val="tx1">
                  <a:lumMod val="75000"/>
                  <a:lumOff val="25000"/>
                </a:schemeClr>
              </a:solidFill>
              <a:latin typeface="+mn-ea"/>
              <a:sym typeface="+mn-ea"/>
            </a:endParaRPr>
          </a:p>
        </p:txBody>
      </p:sp>
      <p:sp>
        <p:nvSpPr>
          <p:cNvPr id="105380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81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81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男性与女性消费者群体：男性消费者注重实用和功能，而女性消费者更注重时尚和款式。</a:t>
            </a:r>
            <a:endParaRPr altLang="en-US" dirty="0" sz="2000" lang="zh-CN" spc="150">
              <a:solidFill>
                <a:schemeClr val="tx1">
                  <a:lumMod val="75000"/>
                  <a:lumOff val="25000"/>
                </a:schemeClr>
              </a:solidFill>
              <a:latin typeface="+mn-ea"/>
              <a:sym typeface="+mn-ea"/>
            </a:endParaRPr>
          </a:p>
        </p:txBody>
      </p:sp>
      <p:sp>
        <p:nvSpPr>
          <p:cNvPr id="105381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100" name="标题 2"/>
          <p:cNvSpPr>
            <a:spLocks noGrp="1"/>
          </p:cNvSpPr>
          <p:nvPr>
            <p:ph type="title" idx="44"/>
          </p:nvPr>
        </p:nvSpPr>
        <p:spPr/>
        <p:txBody>
          <a:bodyPr/>
          <a:p>
            <a:r>
              <a:rPr altLang="en-US" lang="zh-CN"/>
              <a:t>消费者购买行为分析</a:t>
            </a:r>
            <a:endParaRPr altLang="en-US" lang="zh-CN"/>
          </a:p>
        </p:txBody>
      </p:sp>
      <p:sp>
        <p:nvSpPr>
          <p:cNvPr id="10541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1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1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1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1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1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1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1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1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购买渠道：分析消费者购买时尚服装的渠道，如线上、线下门店、社交电商等。</a:t>
            </a:r>
            <a:endParaRPr altLang="en-US" dirty="0" sz="2400" lang="zh-CN">
              <a:latin typeface="+mn-ea"/>
              <a:ea typeface="+mn-ea"/>
            </a:endParaRPr>
          </a:p>
        </p:txBody>
      </p:sp>
      <p:sp>
        <p:nvSpPr>
          <p:cNvPr id="10541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品牌忠诚度：分析消费者对品牌的忠诚度，以及品牌对消费者的影响力。</a:t>
            </a:r>
            <a:endParaRPr altLang="en-US" dirty="0" sz="2400" lang="zh-CN">
              <a:latin typeface="+mn-ea"/>
              <a:ea typeface="+mn-ea"/>
            </a:endParaRPr>
          </a:p>
        </p:txBody>
      </p:sp>
      <p:sp>
        <p:nvSpPr>
          <p:cNvPr id="10541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消费者类型：根据年龄、性别、收入等因素划分不同的消费群体，如青少年、中老年、白领等。</a:t>
            </a:r>
            <a:endParaRPr altLang="en-US" dirty="0" sz="2400" lang="zh-CN">
              <a:latin typeface="+mn-ea"/>
              <a:ea typeface="+mn-ea"/>
            </a:endParaRPr>
          </a:p>
        </p:txBody>
      </p:sp>
      <p:sp>
        <p:nvSpPr>
          <p:cNvPr id="10541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购买动机：分析消费者的购买动机，如追求时尚、品质、性价比等。</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0" name="标题 2"/>
          <p:cNvSpPr>
            <a:spLocks noGrp="1"/>
          </p:cNvSpPr>
          <p:nvPr>
            <p:ph type="title" idx="44"/>
          </p:nvPr>
        </p:nvSpPr>
        <p:spPr/>
        <p:txBody>
          <a:bodyPr/>
          <a:p>
            <a:r>
              <a:rPr altLang="en-US" lang="zh-CN"/>
              <a:t>消费者需求趋势与变化</a:t>
            </a:r>
            <a:endParaRPr altLang="en-US" lang="zh-CN"/>
          </a:p>
        </p:txBody>
      </p:sp>
      <p:sp>
        <p:nvSpPr>
          <p:cNvPr id="105441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41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41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1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2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消费习惯和偏好变化</a:t>
            </a:r>
            <a:endParaRPr altLang="en-US" dirty="0" sz="1200" lang="zh-CN" spc="150">
              <a:solidFill>
                <a:srgbClr val="FFFFFF"/>
              </a:solidFill>
              <a:latin typeface="+mn-ea"/>
              <a:sym typeface="+mn-ea"/>
            </a:endParaRPr>
          </a:p>
        </p:txBody>
      </p:sp>
      <p:sp>
        <p:nvSpPr>
          <p:cNvPr id="105442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2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2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关注可持续性和环保</a:t>
            </a:r>
            <a:endParaRPr altLang="en-US" dirty="0" sz="1200" lang="zh-CN" spc="150">
              <a:solidFill>
                <a:schemeClr val="tx1">
                  <a:lumMod val="65000"/>
                  <a:lumOff val="35000"/>
                </a:schemeClr>
              </a:solidFill>
              <a:latin typeface="+mn-ea"/>
              <a:sym typeface="+mn-ea"/>
            </a:endParaRPr>
          </a:p>
        </p:txBody>
      </p:sp>
      <p:sp>
        <p:nvSpPr>
          <p:cNvPr id="105442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注重舒适和健康</a:t>
            </a:r>
            <a:endParaRPr altLang="en-US" dirty="0" sz="1200" lang="zh-CN" spc="150">
              <a:solidFill>
                <a:srgbClr val="FFFFFF"/>
              </a:solidFill>
              <a:latin typeface="+mn-ea"/>
              <a:sym typeface="+mn-ea"/>
            </a:endParaRPr>
          </a:p>
        </p:txBody>
      </p:sp>
      <p:sp>
        <p:nvSpPr>
          <p:cNvPr id="105443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3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追求个性化和定制化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24" name="标题 1"/>
          <p:cNvSpPr>
            <a:spLocks noGrp="1"/>
          </p:cNvSpPr>
          <p:nvPr>
            <p:ph type="title" idx="2"/>
            <p:custDataLst>
              <p:tags r:id="rId1"/>
            </p:custDataLst>
          </p:nvPr>
        </p:nvSpPr>
        <p:spPr/>
        <p:txBody>
          <a:bodyPr/>
          <a:p>
            <a:r>
              <a:rPr altLang="en-US" lang="zh-CN"/>
              <a:t>时尚服装市场的竞争格局与趋势</a:t>
            </a:r>
            <a:endParaRPr altLang="en-US" lang="zh-CN"/>
          </a:p>
        </p:txBody>
      </p:sp>
      <p:sp>
        <p:nvSpPr>
          <p:cNvPr id="105472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84" name="标题 2"/>
          <p:cNvSpPr>
            <a:spLocks noGrp="1"/>
          </p:cNvSpPr>
          <p:nvPr>
            <p:ph type="title" idx="44"/>
          </p:nvPr>
        </p:nvSpPr>
        <p:spPr/>
        <p:txBody>
          <a:bodyPr/>
          <a:p>
            <a:r>
              <a:rPr altLang="en-US" lang="zh-CN"/>
              <a:t>市场竞争格局分析</a:t>
            </a:r>
            <a:endParaRPr altLang="en-US" lang="zh-CN"/>
          </a:p>
        </p:txBody>
      </p:sp>
      <p:sp>
        <p:nvSpPr>
          <p:cNvPr id="10551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1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19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品牌竞争：国内外品牌在时尚服装市场中的竞争格局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1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1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19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价格竞争：各品牌在价格方面的竞争策略及影响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1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2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渠道竞争：线上与线下渠道的竞争态势及优劣势分析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2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2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208"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创新竞争：新品牌、新款式、新技术的出现对市场竞争格局的影响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94" name="标题 2"/>
          <p:cNvSpPr>
            <a:spLocks noGrp="1"/>
          </p:cNvSpPr>
          <p:nvPr>
            <p:ph type="title" idx="44"/>
          </p:nvPr>
        </p:nvSpPr>
        <p:spPr/>
        <p:txBody>
          <a:bodyPr/>
          <a:p>
            <a:r>
              <a:rPr altLang="en-US" lang="zh-CN"/>
              <a:t>时尚服装市场的发展趋势</a:t>
            </a:r>
            <a:endParaRPr altLang="en-US" lang="zh-CN"/>
          </a:p>
        </p:txBody>
      </p:sp>
      <p:sp>
        <p:nvSpPr>
          <p:cNvPr id="10554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4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可持续时尚：随着消费者对环境保护意识的提高，可持续时尚成为未来趋势，品牌商将更加注重环保和社会责任。</a:t>
            </a:r>
            <a:endParaRPr altLang="en-US" sz="1400" lang="zh-CN" spc="150">
              <a:solidFill>
                <a:schemeClr val="tx1"/>
              </a:solidFill>
              <a:effectLst/>
              <a:latin typeface="+mn-ea"/>
              <a:sym typeface="+mn-ea"/>
            </a:endParaRPr>
          </a:p>
        </p:txBody>
      </p:sp>
      <p:sp>
        <p:nvSpPr>
          <p:cNvPr id="10555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数字化转型：随着科技的进步，时尚服装市场正逐步实现数字化转型，包括线上销售、虚拟试衣等创新模式。</a:t>
            </a:r>
            <a:endParaRPr altLang="en-US" dirty="0" sz="1400" lang="zh-CN" spc="150">
              <a:solidFill>
                <a:schemeClr val="tx1"/>
              </a:solidFill>
              <a:effectLst/>
              <a:latin typeface="+mn-ea"/>
              <a:sym typeface="+mn-ea"/>
            </a:endParaRPr>
          </a:p>
        </p:txBody>
      </p:sp>
      <p:sp>
        <p:nvSpPr>
          <p:cNvPr id="10555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个性化需求：消费者对个性化需求的追求越来越高，品牌商将通过定制化、联名合作等方式满足消费者需求。</a:t>
            </a:r>
            <a:endParaRPr altLang="en-US" sz="1400" lang="zh-CN" spc="150">
              <a:solidFill>
                <a:schemeClr val="tx1"/>
              </a:solidFill>
              <a:effectLst/>
              <a:latin typeface="+mn-ea"/>
              <a:sym typeface="+mn-ea"/>
            </a:endParaRPr>
          </a:p>
        </p:txBody>
      </p:sp>
      <p:sp>
        <p:nvSpPr>
          <p:cNvPr id="10555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智能化制造：利用人工智能、大数据等技术提升生产效率，实现快速反应和个性化生产。</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96" name="标题 2"/>
          <p:cNvSpPr>
            <a:spLocks noGrp="1"/>
          </p:cNvSpPr>
          <p:nvPr>
            <p:ph type="title" idx="44"/>
          </p:nvPr>
        </p:nvSpPr>
        <p:spPr/>
        <p:txBody>
          <a:bodyPr/>
          <a:p>
            <a:r>
              <a:rPr altLang="en-US" lang="zh-CN"/>
              <a:t>新兴市场与机会分析</a:t>
            </a:r>
            <a:endParaRPr altLang="en-US" lang="zh-CN"/>
          </a:p>
        </p:txBody>
      </p:sp>
      <p:sp>
        <p:nvSpPr>
          <p:cNvPr id="10557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8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8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8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8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分析新兴市场的竞争格局和趋势</a:t>
            </a:r>
            <a:endParaRPr altLang="en-US" sz="1400" lang="zh-CN" spc="150">
              <a:solidFill>
                <a:schemeClr val="tx1"/>
              </a:solidFill>
              <a:effectLst/>
              <a:latin typeface="+mn-ea"/>
              <a:sym typeface="+mn-ea"/>
            </a:endParaRPr>
          </a:p>
        </p:txBody>
      </p:sp>
      <p:sp>
        <p:nvSpPr>
          <p:cNvPr id="10558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介绍新兴市场的特点和发展潜力</a:t>
            </a:r>
            <a:endParaRPr altLang="en-US" dirty="0" sz="1400" lang="zh-CN" spc="150">
              <a:solidFill>
                <a:schemeClr val="tx1"/>
              </a:solidFill>
              <a:effectLst/>
              <a:latin typeface="+mn-ea"/>
              <a:sym typeface="+mn-ea"/>
            </a:endParaRPr>
          </a:p>
        </p:txBody>
      </p:sp>
      <p:sp>
        <p:nvSpPr>
          <p:cNvPr id="10558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探讨在新兴市场中的投资机会和风险</a:t>
            </a:r>
            <a:endParaRPr altLang="en-US" sz="1400" lang="zh-CN" spc="150">
              <a:solidFill>
                <a:schemeClr val="tx1"/>
              </a:solidFill>
              <a:effectLst/>
              <a:latin typeface="+mn-ea"/>
              <a:sym typeface="+mn-ea"/>
            </a:endParaRPr>
          </a:p>
        </p:txBody>
      </p:sp>
      <p:sp>
        <p:nvSpPr>
          <p:cNvPr id="10558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预测未来新兴市场的变化和趋势</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98" name="标题 1"/>
          <p:cNvSpPr>
            <a:spLocks noGrp="1"/>
          </p:cNvSpPr>
          <p:nvPr>
            <p:ph type="title" idx="2"/>
            <p:custDataLst>
              <p:tags r:id="rId1"/>
            </p:custDataLst>
          </p:nvPr>
        </p:nvSpPr>
        <p:spPr/>
        <p:txBody>
          <a:bodyPr/>
          <a:p>
            <a:r>
              <a:rPr altLang="en-US" lang="zh-CN"/>
              <a:t>2024年时尚服装市场的投资机会与风险</a:t>
            </a:r>
            <a:endParaRPr altLang="en-US" lang="zh-CN"/>
          </a:p>
        </p:txBody>
      </p:sp>
      <p:sp>
        <p:nvSpPr>
          <p:cNvPr id="1056100"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558" name="标题 2"/>
          <p:cNvSpPr>
            <a:spLocks noGrp="1"/>
          </p:cNvSpPr>
          <p:nvPr>
            <p:ph type="title" idx="44"/>
          </p:nvPr>
        </p:nvSpPr>
        <p:spPr/>
        <p:txBody>
          <a:bodyPr/>
          <a:p>
            <a:r>
              <a:rPr altLang="en-US" lang="zh-CN"/>
              <a:t>投资机会分析</a:t>
            </a:r>
            <a:endParaRPr altLang="en-US" lang="zh-CN"/>
          </a:p>
        </p:txBody>
      </p:sp>
      <p:sp>
        <p:nvSpPr>
          <p:cNvPr id="105656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56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2024年时尚服装市场将呈现多元化和个性化趋势，为投资者提供更多机会。</a:t>
            </a:r>
            <a:endParaRPr altLang="en-US" dirty="0" sz="2000" lang="zh-CN" spc="150">
              <a:solidFill>
                <a:schemeClr val="tx1">
                  <a:lumMod val="75000"/>
                  <a:lumOff val="25000"/>
                </a:schemeClr>
              </a:solidFill>
              <a:latin typeface="+mn-ea"/>
              <a:sym typeface="+mn-ea"/>
            </a:endParaRPr>
          </a:p>
        </p:txBody>
      </p:sp>
      <p:sp>
        <p:nvSpPr>
          <p:cNvPr id="105656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56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56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随着科技的发展，智能穿戴和虚拟试衣等新技术的应用将为投资者带来新的机遇。</a:t>
            </a:r>
            <a:endParaRPr altLang="en-US" dirty="0" sz="2000" lang="zh-CN" spc="150">
              <a:solidFill>
                <a:schemeClr val="tx1">
                  <a:lumMod val="75000"/>
                  <a:lumOff val="25000"/>
                </a:schemeClr>
              </a:solidFill>
              <a:latin typeface="+mn-ea"/>
              <a:sym typeface="+mn-ea"/>
            </a:endParaRPr>
          </a:p>
        </p:txBody>
      </p:sp>
      <p:sp>
        <p:nvSpPr>
          <p:cNvPr id="105657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57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57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环保和可持续发展成为时尚行业的重要趋势，投资者可关注可持续时尚品牌和环保材料供应商。</a:t>
            </a:r>
            <a:endParaRPr altLang="en-US" dirty="0" sz="2000" lang="zh-CN" spc="150">
              <a:solidFill>
                <a:schemeClr val="tx1">
                  <a:lumMod val="75000"/>
                  <a:lumOff val="25000"/>
                </a:schemeClr>
              </a:solidFill>
              <a:latin typeface="+mn-ea"/>
              <a:sym typeface="+mn-ea"/>
            </a:endParaRPr>
          </a:p>
        </p:txBody>
      </p:sp>
      <p:sp>
        <p:nvSpPr>
          <p:cNvPr id="105657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57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58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跨境电商和数字化营销的兴起为投资者提供了新的商业模式和增长机会。</a:t>
            </a:r>
            <a:endParaRPr altLang="en-US" dirty="0" sz="2000" lang="zh-CN" spc="150">
              <a:solidFill>
                <a:schemeClr val="tx1">
                  <a:lumMod val="75000"/>
                  <a:lumOff val="25000"/>
                </a:schemeClr>
              </a:solidFill>
              <a:latin typeface="+mn-ea"/>
              <a:sym typeface="+mn-ea"/>
            </a:endParaRPr>
          </a:p>
        </p:txBody>
      </p:sp>
      <p:sp>
        <p:nvSpPr>
          <p:cNvPr id="105658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68" name="标题 2"/>
          <p:cNvSpPr>
            <a:spLocks noGrp="1"/>
          </p:cNvSpPr>
          <p:nvPr>
            <p:ph type="title" idx="44"/>
          </p:nvPr>
        </p:nvSpPr>
        <p:spPr/>
        <p:txBody>
          <a:bodyPr/>
          <a:p>
            <a:r>
              <a:rPr altLang="en-US" lang="zh-CN"/>
              <a:t>投资风险评估</a:t>
            </a:r>
            <a:endParaRPr altLang="en-US" lang="zh-CN"/>
          </a:p>
        </p:txBody>
      </p:sp>
      <p:sp>
        <p:nvSpPr>
          <p:cNvPr id="105687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87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7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市场竞争激烈：时尚服装市场品牌众多，竞争激烈，投资者需谨慎评估自身实力和竞争优势。</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87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87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8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消费者需求多变：时尚潮流不断变化，消费者需求也随之多变，投资者需密切关注市场动态和消费者需求变化。</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688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88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法律法规风险：投资者需了解相关法律法规，遵守相关规定，避免因违规行为导致投资失败。</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88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8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89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9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供应链管理难度大：时尚服装市场供应链复杂，管理难度大，投资者需充分了解供应链情况，确保供应链的稳定性和可靠性。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78" name="标题 2"/>
          <p:cNvSpPr>
            <a:spLocks noGrp="1"/>
          </p:cNvSpPr>
          <p:nvPr>
            <p:ph type="title" idx="44"/>
          </p:nvPr>
        </p:nvSpPr>
        <p:spPr/>
        <p:txBody>
          <a:bodyPr/>
          <a:p>
            <a:r>
              <a:rPr altLang="en-US" lang="zh-CN"/>
              <a:t>投资建议与策略</a:t>
            </a:r>
            <a:endParaRPr altLang="en-US" lang="zh-CN"/>
          </a:p>
        </p:txBody>
      </p:sp>
      <p:sp>
        <p:nvSpPr>
          <p:cNvPr id="105718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8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18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8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18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9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719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719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719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分散投资风险：不要把所有的资金都投入到一家企业或一个品牌中，应该进行分散投资，降低投资风险。</a:t>
            </a:r>
            <a:endParaRPr altLang="en-US" dirty="0" sz="2400" lang="zh-CN">
              <a:latin typeface="+mn-ea"/>
              <a:ea typeface="+mn-ea"/>
            </a:endParaRPr>
          </a:p>
        </p:txBody>
      </p:sp>
      <p:sp>
        <p:nvSpPr>
          <p:cNvPr id="105719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长期投资：时尚服装市场是一个周期性的市场，投资者应该保持长期投资的观念，不要被短期的市场波动所影响。</a:t>
            </a:r>
            <a:endParaRPr altLang="en-US" dirty="0" sz="2400" lang="zh-CN">
              <a:latin typeface="+mn-ea"/>
              <a:ea typeface="+mn-ea"/>
            </a:endParaRPr>
          </a:p>
        </p:txBody>
      </p:sp>
      <p:sp>
        <p:nvSpPr>
          <p:cNvPr id="105720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关注品牌与品质：选择具有品牌影响力和品质保证的企业进行投资，以降低投资风险。</a:t>
            </a:r>
            <a:endParaRPr altLang="en-US" dirty="0" sz="2400" lang="zh-CN">
              <a:latin typeface="+mn-ea"/>
              <a:ea typeface="+mn-ea"/>
            </a:endParaRPr>
          </a:p>
        </p:txBody>
      </p:sp>
      <p:sp>
        <p:nvSpPr>
          <p:cNvPr id="105720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关注市场趋势：关注时尚服装市场的流行趋势和消费者需求变化，及时调整投资策略。</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88" name="标题 1"/>
          <p:cNvSpPr>
            <a:spLocks noGrp="1"/>
          </p:cNvSpPr>
          <p:nvPr>
            <p:ph type="title" idx="2"/>
            <p:custDataLst>
              <p:tags r:id="rId1"/>
            </p:custDataLst>
          </p:nvPr>
        </p:nvSpPr>
        <p:spPr/>
        <p:txBody>
          <a:bodyPr/>
          <a:p>
            <a:r>
              <a:rPr altLang="en-US" lang="zh-CN"/>
              <a:t>时尚服装市场的未来展望</a:t>
            </a:r>
            <a:endParaRPr altLang="en-US" lang="zh-CN"/>
          </a:p>
        </p:txBody>
      </p:sp>
      <p:sp>
        <p:nvSpPr>
          <p:cNvPr id="105749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948" name="标题 2"/>
          <p:cNvSpPr>
            <a:spLocks noGrp="1"/>
          </p:cNvSpPr>
          <p:nvPr>
            <p:ph type="title" idx="44"/>
          </p:nvPr>
        </p:nvSpPr>
        <p:spPr/>
        <p:txBody>
          <a:bodyPr/>
          <a:p>
            <a:r>
              <a:rPr altLang="en-US" lang="zh-CN"/>
              <a:t>技术创新对时尚服装市场的影响</a:t>
            </a:r>
            <a:endParaRPr altLang="en-US" lang="zh-CN"/>
          </a:p>
        </p:txBody>
      </p:sp>
      <p:sp>
        <p:nvSpPr>
          <p:cNvPr id="10579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虚拟试衣技术：增强消费者购物体验，提高转化率</a:t>
            </a:r>
            <a:endParaRPr altLang="zh-CN" dirty="0" lang="en-US">
              <a:solidFill>
                <a:schemeClr val="dk1">
                  <a:lumMod val="80000"/>
                  <a:lumOff val="20000"/>
                </a:schemeClr>
              </a:solidFill>
              <a:latin typeface="+mn-ea"/>
              <a:sym typeface="+mn-ea"/>
            </a:endParaRPr>
          </a:p>
        </p:txBody>
      </p:sp>
      <p:sp>
        <p:nvSpPr>
          <p:cNvPr id="10579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智能制造技术：提高生产效率和品质，降低成本</a:t>
            </a:r>
            <a:endParaRPr altLang="en-US" dirty="0" lang="zh-CN">
              <a:solidFill>
                <a:schemeClr val="dk1">
                  <a:lumMod val="80000"/>
                  <a:lumOff val="20000"/>
                </a:schemeClr>
              </a:solidFill>
              <a:latin typeface="+mn-ea"/>
              <a:sym typeface="+mn-ea"/>
            </a:endParaRPr>
          </a:p>
        </p:txBody>
      </p:sp>
      <p:sp>
        <p:nvSpPr>
          <p:cNvPr id="10579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可持续时尚：环保材料和生产技术的广泛应用</a:t>
            </a:r>
            <a:endParaRPr altLang="en-US" dirty="0" lang="zh-CN">
              <a:solidFill>
                <a:schemeClr val="dk1">
                  <a:lumMod val="80000"/>
                  <a:lumOff val="20000"/>
                </a:schemeClr>
              </a:solidFill>
              <a:latin typeface="+mn-ea"/>
              <a:sym typeface="+mn-ea"/>
            </a:endParaRPr>
          </a:p>
        </p:txBody>
      </p:sp>
      <p:sp>
        <p:nvSpPr>
          <p:cNvPr id="10579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9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个性化定制：满足消费者多样化需求，提升品牌竞争力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266" name="标题 2"/>
          <p:cNvSpPr>
            <a:spLocks noGrp="1"/>
          </p:cNvSpPr>
          <p:nvPr>
            <p:ph type="title" idx="44"/>
          </p:nvPr>
        </p:nvSpPr>
        <p:spPr/>
        <p:txBody>
          <a:bodyPr/>
          <a:p>
            <a:r>
              <a:rPr altLang="en-US" lang="zh-CN"/>
              <a:t>可持续发展在时尚服装市场的应用与前景</a:t>
            </a:r>
            <a:endParaRPr altLang="en-US" lang="zh-CN"/>
          </a:p>
        </p:txBody>
      </p:sp>
      <p:sp>
        <p:nvSpPr>
          <p:cNvPr id="10582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7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可持续发展理念在时尚服装市场的重要性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7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可持续时尚服装的设计与生产趋势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8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可持续时尚服装的市场需求和增长潜力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9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可持续时尚服装的未来发展方向和挑战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76" name="标题 2"/>
          <p:cNvSpPr>
            <a:spLocks noGrp="1"/>
          </p:cNvSpPr>
          <p:nvPr>
            <p:ph type="title" idx="44"/>
          </p:nvPr>
        </p:nvSpPr>
        <p:spPr/>
        <p:txBody>
          <a:bodyPr/>
          <a:p>
            <a:r>
              <a:rPr altLang="en-US" lang="zh-CN"/>
              <a:t>未来时尚服装市场的格局与变化</a:t>
            </a:r>
            <a:endParaRPr altLang="en-US" lang="zh-CN"/>
          </a:p>
        </p:txBody>
      </p:sp>
      <p:sp>
        <p:nvSpPr>
          <p:cNvPr id="105857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58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858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数字化和智能化技术的应用将进一步改变时尚产业的生产和销售模式。</a:t>
            </a:r>
            <a:endParaRPr altLang="en-US" dirty="0" sz="2000" lang="zh-CN" spc="200">
              <a:solidFill>
                <a:schemeClr val="tx1">
                  <a:lumMod val="85000"/>
                  <a:lumOff val="15000"/>
                </a:schemeClr>
              </a:solidFill>
              <a:latin typeface="+mn-ea"/>
              <a:sym typeface="+mn-ea"/>
            </a:endParaRPr>
          </a:p>
        </p:txBody>
      </p:sp>
      <p:sp>
        <p:nvSpPr>
          <p:cNvPr id="105858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58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58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可持续时尚将成为未来时尚产业的重要趋势，环保和可持续性将成为消费者选择品牌的重要因素。</a:t>
            </a:r>
            <a:endParaRPr altLang="en-US" dirty="0" sz="2000" lang="zh-CN" spc="200">
              <a:solidFill>
                <a:schemeClr val="tx1">
                  <a:lumMod val="85000"/>
                  <a:lumOff val="15000"/>
                </a:schemeClr>
              </a:solidFill>
              <a:latin typeface="+mn-ea"/>
              <a:sym typeface="+mn-ea"/>
            </a:endParaRPr>
          </a:p>
        </p:txBody>
      </p:sp>
      <p:sp>
        <p:nvSpPr>
          <p:cNvPr id="105859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59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59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未来时尚服装市场将呈现多元化和个性化的特点，消费者需求将更加个性化和多样化。</a:t>
            </a:r>
            <a:endParaRPr altLang="en-US" dirty="0" sz="2000" lang="zh-CN" spc="200">
              <a:solidFill>
                <a:schemeClr val="tx1">
                  <a:lumMod val="85000"/>
                  <a:lumOff val="15000"/>
                </a:schemeClr>
              </a:solidFill>
              <a:latin typeface="+mn-ea"/>
              <a:sym typeface="+mn-ea"/>
            </a:endParaRPr>
          </a:p>
        </p:txBody>
      </p:sp>
      <p:sp>
        <p:nvSpPr>
          <p:cNvPr id="105859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59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60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未来时尚服装市场将面临更多的挑战和机遇，需要不断创新和适应变化。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886" name="标题 3"/>
          <p:cNvSpPr>
            <a:spLocks noGrp="1"/>
          </p:cNvSpPr>
          <p:nvPr>
            <p:ph type="title" idx="2"/>
            <p:custDataLst>
              <p:tags r:id="rId1"/>
            </p:custDataLst>
          </p:nvPr>
        </p:nvSpPr>
        <p:spPr/>
        <p:txBody>
          <a:bodyPr/>
          <a:p>
            <a:r>
              <a:rPr altLang="en-US" lang="zh-CN"/>
              <a:t>感谢您的观看</a:t>
            </a:r>
            <a:endParaRPr altLang="en-US" lang="zh-CN"/>
          </a:p>
        </p:txBody>
      </p:sp>
      <p:sp>
        <p:nvSpPr>
          <p:cNvPr id="1058888"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0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4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8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1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6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62.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2024-01-03T13:40:49Z</dcterms:created>
  <dcterms:modified xsi:type="dcterms:W3CDTF">2024-01-03T13:40:49Z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83c19b2123e943c7af8ac6023c5d3d80_21</vt:lpwstr>
  </property>
</Properties>
</file>