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237" r:id="rId1"/>
    <p:sldMasterId id="2147487274" r:id="rId2"/>
  </p:sldMasterIdLst>
  <p:notesMasterIdLst>
    <p:notesMasterId r:id="rId3"/>
  </p:notesMasterIdLst>
  <p:sldIdLst>
    <p:sldId id="2033" r:id="rId4"/>
    <p:sldId id="2036" r:id="rId5"/>
    <p:sldId id="2039" r:id="rId6"/>
    <p:sldId id="2042" r:id="rId7"/>
    <p:sldId id="2048" r:id="rId9"/>
    <p:sldId id="2051" r:id="rId10"/>
    <p:sldId id="2054" r:id="rId11"/>
    <p:sldId id="2057" r:id="rId12"/>
    <p:sldId id="2063" r:id="rId14"/>
    <p:sldId id="2066" r:id="rId15"/>
    <p:sldId id="2069" r:id="rId16"/>
    <p:sldId id="2072" r:id="rId17"/>
    <p:sldId id="2075" r:id="rId18"/>
    <p:sldId id="2081" r:id="rId20"/>
    <p:sldId id="2084" r:id="rId21"/>
    <p:sldId id="2087" r:id="rId22"/>
    <p:sldId id="2090" r:id="rId23"/>
    <p:sldId id="2096" r:id="rId25"/>
    <p:sldId id="2099" r:id="rId26"/>
    <p:sldId id="2102" r:id="rId27"/>
    <p:sldId id="2105" r:id="rId28"/>
    <p:sldId id="2108" r:id="rId29"/>
    <p:sldId id="2114" r:id="rId31"/>
    <p:sldId id="2117" r:id="rId32"/>
    <p:sldId id="2120" r:id="rId33"/>
    <p:sldId id="2123" r:id="rId34"/>
    <p:sldId id="2129" r:id="rId36"/>
    <p:sldId id="2132" r:id="rId37"/>
    <p:sldId id="2136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38" r:id="rId1"/>
    <p:sldLayoutId id="2147487239" r:id="rId2"/>
    <p:sldLayoutId id="2147487240" r:id="rId3"/>
    <p:sldLayoutId id="2147487241" r:id="rId4"/>
    <p:sldLayoutId id="2147487242" r:id="rId5"/>
    <p:sldLayoutId id="2147487243" r:id="rId6"/>
    <p:sldLayoutId id="2147487244" r:id="rId7"/>
    <p:sldLayoutId id="2147487245" r:id="rId8"/>
    <p:sldLayoutId id="2147487246" r:id="rId9"/>
    <p:sldLayoutId id="2147487247" r:id="rId10"/>
    <p:sldLayoutId id="21474872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75" r:id="rId1"/>
    <p:sldLayoutId id="2147487276" r:id="rId2"/>
    <p:sldLayoutId id="2147487277" r:id="rId3"/>
    <p:sldLayoutId id="2147487278" r:id="rId4"/>
    <p:sldLayoutId id="2147487279" r:id="rId5"/>
    <p:sldLayoutId id="2147487280" r:id="rId6"/>
    <p:sldLayoutId id="2147487281" r:id="rId7"/>
    <p:sldLayoutId id="2147487282" r:id="rId8"/>
    <p:sldLayoutId id="2147487283" r:id="rId9"/>
    <p:sldLayoutId id="2147487284" r:id="rId10"/>
    <p:sldLayoutId id="21474872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tags" Target="../tags/tag184.xml"/><Relationship Id="rId18" Type="http://schemas.openxmlformats.org/officeDocument/2006/relationships/tags" Target="../tags/tag185.xml"/><Relationship Id="rId19" Type="http://schemas.openxmlformats.org/officeDocument/2006/relationships/tags" Target="../tags/tag186.xml"/><Relationship Id="rId20" Type="http://schemas.openxmlformats.org/officeDocument/2006/relationships/tags" Target="../tags/tag187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tags" Target="../tags/tag263.xml"/><Relationship Id="rId18" Type="http://schemas.openxmlformats.org/officeDocument/2006/relationships/tags" Target="../tags/tag264.xml"/><Relationship Id="rId19" Type="http://schemas.openxmlformats.org/officeDocument/2006/relationships/tags" Target="../tags/tag265.xml"/><Relationship Id="rId20" Type="http://schemas.openxmlformats.org/officeDocument/2006/relationships/tags" Target="../tags/tag266.xml"/><Relationship Id="rId21" Type="http://schemas.openxmlformats.org/officeDocument/2006/relationships/tags" Target="../tags/tag267.xml"/><Relationship Id="rId22" Type="http://schemas.openxmlformats.org/officeDocument/2006/relationships/tags" Target="../tags/tag268.xml"/><Relationship Id="rId23" Type="http://schemas.openxmlformats.org/officeDocument/2006/relationships/tags" Target="../tags/tag269.xml"/><Relationship Id="rId24" Type="http://schemas.openxmlformats.org/officeDocument/2006/relationships/tags" Target="../tags/tag270.xml"/><Relationship Id="rId25" Type="http://schemas.openxmlformats.org/officeDocument/2006/relationships/tags" Target="../tags/tag271.xml"/><Relationship Id="rId2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tags" Target="../tags/tag319.xml"/><Relationship Id="rId18" Type="http://schemas.openxmlformats.org/officeDocument/2006/relationships/tags" Target="../tags/tag320.xml"/><Relationship Id="rId19" Type="http://schemas.openxmlformats.org/officeDocument/2006/relationships/tags" Target="../tags/tag321.xml"/><Relationship Id="rId20" Type="http://schemas.openxmlformats.org/officeDocument/2006/relationships/tags" Target="../tags/tag322.xml"/><Relationship Id="rId21" Type="http://schemas.openxmlformats.org/officeDocument/2006/relationships/tags" Target="../tags/tag323.xml"/><Relationship Id="rId22" Type="http://schemas.openxmlformats.org/officeDocument/2006/relationships/tags" Target="../tags/tag324.xml"/><Relationship Id="rId23" Type="http://schemas.openxmlformats.org/officeDocument/2006/relationships/tags" Target="../tags/tag325.xml"/><Relationship Id="rId24" Type="http://schemas.openxmlformats.org/officeDocument/2006/relationships/tags" Target="../tags/tag326.xml"/><Relationship Id="rId25" Type="http://schemas.openxmlformats.org/officeDocument/2006/relationships/tags" Target="../tags/tag327.xml"/><Relationship Id="rId26" Type="http://schemas.openxmlformats.org/officeDocument/2006/relationships/tags" Target="../tags/tag328.xml"/><Relationship Id="rId27" Type="http://schemas.openxmlformats.org/officeDocument/2006/relationships/tags" Target="../tags/tag329.xml"/><Relationship Id="rId28" Type="http://schemas.openxmlformats.org/officeDocument/2006/relationships/tags" Target="../tags/tag330.xml"/><Relationship Id="rId29" Type="http://schemas.openxmlformats.org/officeDocument/2006/relationships/tags" Target="../tags/tag331.xml"/><Relationship Id="rId30" Type="http://schemas.openxmlformats.org/officeDocument/2006/relationships/tags" Target="../tags/tag332.xml"/><Relationship Id="rId31" Type="http://schemas.openxmlformats.org/officeDocument/2006/relationships/tags" Target="../tags/tag333.xml"/><Relationship Id="rId32" Type="http://schemas.openxmlformats.org/officeDocument/2006/relationships/tags" Target="../tags/tag334.xml"/><Relationship Id="rId33" Type="http://schemas.openxmlformats.org/officeDocument/2006/relationships/tags" Target="../tags/tag335.xml"/><Relationship Id="rId34" Type="http://schemas.openxmlformats.org/officeDocument/2006/relationships/tags" Target="../tags/tag336.xml"/><Relationship Id="rId35" Type="http://schemas.openxmlformats.org/officeDocument/2006/relationships/tags" Target="../tags/tag337.xml"/><Relationship Id="rId36" Type="http://schemas.openxmlformats.org/officeDocument/2006/relationships/tags" Target="../tags/tag338.xml"/><Relationship Id="rId37" Type="http://schemas.openxmlformats.org/officeDocument/2006/relationships/tags" Target="../tags/tag339.xml"/><Relationship Id="rId38" Type="http://schemas.openxmlformats.org/officeDocument/2006/relationships/tags" Target="../tags/tag340.xml"/><Relationship Id="rId39" Type="http://schemas.openxmlformats.org/officeDocument/2006/relationships/tags" Target="../tags/tag341.xml"/><Relationship Id="rId40" Type="http://schemas.openxmlformats.org/officeDocument/2006/relationships/tags" Target="../tags/tag342.xml"/><Relationship Id="rId4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tags" Target="../tags/tag373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企业管理的价值创造和价值创造管理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价值创造的概念和重要性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企业管理中的价值创造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价值创造管理的概念和重要性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企业管理中的价值创造管理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价值创造的评估和改进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价值创造的概念和重要性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价值创造的定义</a:t>
            </a:r>
            <a:endParaRPr altLang="en-US" lang="zh-CN"/>
          </a:p>
        </p:txBody>
      </p:sp>
      <p:sp>
        <p:nvSpPr>
          <p:cNvPr id="10490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价值创造是指企业通过提供产品或服务，满足客户需求，实现企业盈利和发展的过程。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价值创造是企业管理的核心，是企业持续发展的关键。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价值创造需要企业不断创新，提高产品质量和服务水平，满足客户需求，赢得市场份额。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价值创造需要企业注重人才培养和团队建设，提高员工素质和工作效率，实现企业可持续发展。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价值创造在企业中的重要性</a:t>
            </a:r>
            <a:endParaRPr altLang="en-US" lang="zh-CN"/>
          </a:p>
        </p:txBody>
      </p:sp>
      <p:sp>
        <p:nvSpPr>
          <p:cNvPr id="1049080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提升企业核心竞争力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84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86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实现企业战略目标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88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促进企业可持续发展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92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增强企业品牌形象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价值创造的途径</a:t>
            </a:r>
            <a:endParaRPr altLang="en-US" lang="zh-CN"/>
          </a:p>
        </p:txBody>
      </p:sp>
      <p:sp>
        <p:nvSpPr>
          <p:cNvPr id="104913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创新：通过研发新产品、新技术或服务，满足客户需求，创造价值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优化流程：通过改进生产、销售、管理等流程，提高效率，降低成本，创造价值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品牌建设：通过提升品牌形象、知名度、美誉度等，增加客户信任，创造价值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社会责任：通过履行社会责任，如环保、公益等，提高企业声誉，创造价值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企业管理中的价值创造</a:t>
            </a:r>
            <a:endParaRPr altLang="en-US" dirty="0" lang="zh-CN"/>
          </a:p>
        </p:txBody>
      </p:sp>
      <p:sp>
        <p:nvSpPr>
          <p:cNvPr id="10491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战略管理中的价值创造</a:t>
            </a:r>
            <a:endParaRPr altLang="en-US" lang="zh-CN"/>
          </a:p>
        </p:txBody>
      </p:sp>
      <p:sp>
        <p:nvSpPr>
          <p:cNvPr id="10492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战略制定：明确企业愿景和使命，制定长期发展目标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战略实施：通过组织、协调、控制等手段，实现资源优化配置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战略评估：对战略实施效果进行评估，及时调整战略方向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战略创新：不断寻求新的商业模式和竞争优势，推动企业持续发展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人力资源管理中的价值创造</a:t>
            </a:r>
            <a:endParaRPr altLang="en-US" lang="zh-CN"/>
          </a:p>
        </p:txBody>
      </p:sp>
      <p:sp>
        <p:nvSpPr>
          <p:cNvPr id="104930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招聘与选拔：通过招聘和选拔高素质员工，为企业创造价值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培训与发展：通过培训和发展员工，提高员工素质和技能，为企业创造价值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绩效管理：通过绩效管理，激励员工发挥潜力，提高工作效率，为企业创造价值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员工关系管理：通过建立良好的员工关系，提高员工满意度和忠诚度，为企业创造价值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营销管理中的价值创造</a:t>
            </a:r>
            <a:endParaRPr altLang="en-US" lang="zh-CN"/>
          </a:p>
        </p:txBody>
      </p:sp>
      <p:sp>
        <p:nvSpPr>
          <p:cNvPr id="10493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营销策略：通过有效的营销策略，提高产品或服务的附加值，增加客户满意度和忠诚度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客户关系管理：通过客户关系管理，了解客户需求和反馈，提供个性化服务，增加客户满意度和忠诚度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营销渠道管理：通过营销渠道管理，优化渠道结构，提高渠道效率，增加产品或服务的曝光度和销售量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品牌建设：通过品牌建设，提升产品或服务的知名度和美誉度，增加客户信任和购买意愿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财务管理中的价值创造</a:t>
            </a:r>
            <a:endParaRPr altLang="en-US" lang="zh-CN"/>
          </a:p>
        </p:txBody>
      </p:sp>
      <p:sp>
        <p:nvSpPr>
          <p:cNvPr id="10494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财务管理的目标：实现企业价值最大化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价值创造的途径：通过投资、融资、运营等财务管理活动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价值创造的评估：通过财务指标和非财务指标的综合评估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价值创造的持续改进：通过财务管理流程的优化和改进，实现持续的价值创造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价值创造管理的概念和重要性</a:t>
            </a:r>
            <a:endParaRPr altLang="en-US" dirty="0" lang="zh-CN"/>
          </a:p>
        </p:txBody>
      </p:sp>
      <p:sp>
        <p:nvSpPr>
          <p:cNvPr id="10494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价值创造管理的定义</a:t>
            </a:r>
            <a:endParaRPr altLang="en-US" lang="zh-CN"/>
          </a:p>
        </p:txBody>
      </p:sp>
      <p:sp>
        <p:nvSpPr>
          <p:cNvPr id="1049556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价值创造管理的实施步骤：价值创造管理的实施步骤包括制定战略、分析市场环境、评估自身优势、制定实施计划、监控和评估等。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560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价值创造管理的核心要素：价值创造管理的核心要素包括市场定位、竞争优势、创新能力、资源整合、组织文化等方面。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564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价值创造管理的定义：价值创造管理是指企业通过制定和实施一系列战略、计划、政策和措施，以实现企业长期价值最大化的过程。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568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 fontScale="77143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价值创造管理的重要性：价值创造管理对于企业的可持续发展具有重要意义，它可以帮助企业提高市场竞争力、实现可持续发展目标、提升股东价值、增强员工归属感和提高客户满意度。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价值创造管理在企业中的重要性</a:t>
            </a:r>
            <a:endParaRPr altLang="en-US" lang="zh-CN"/>
          </a:p>
        </p:txBody>
      </p:sp>
      <p:sp>
        <p:nvSpPr>
          <p:cNvPr id="1049606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08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10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12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614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16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18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提升企业核心竞争力：通过价值创造管理，企业能够更好地了解市场需求和竞争态势，制定更加精准的战略和业务计划，从而提升企业的核心竞争力。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20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促进企业可持续发展：价值创造管理注重长期利益和可持续发展，通过优化资源配置、提高生产效率、降低成本等方式，为企业创造更多的价值，并推动企业的可持续发展。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22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增强企业创新能力：价值创造管理鼓励企业不断探索新的商业模式、产品和服务，通过创新来创造更多的价值。这种管理方式能够激发员工的创造力和创新精神，推动企业的创新发展。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提高企业社会责任意识：价值创造管理不仅关注企业的经济利益，还注重企业的社会责任和可持续发展。这种管理方式能够提高企业的社会责任意识，推动企业积极履行社会责任，为社会做出更大的贡献。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26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价值创造管理的原则和方法</a:t>
            </a:r>
            <a:endParaRPr altLang="en-US" lang="zh-CN"/>
          </a:p>
        </p:txBody>
      </p:sp>
      <p:sp>
        <p:nvSpPr>
          <p:cNvPr id="1049662" name="矩形 4"/>
          <p:cNvSpPr/>
          <p:nvPr>
            <p:custDataLst>
              <p:tags r:id="rId1"/>
            </p:custDataLst>
          </p:nvPr>
        </p:nvSpPr>
        <p:spPr>
          <a:xfrm>
            <a:off x="3556957" y="1364400"/>
            <a:ext cx="5078751" cy="4813866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正文"/>
          <p:cNvSpPr txBox="1"/>
          <p:nvPr>
            <p:custDataLst>
              <p:tags r:id="rId2"/>
            </p:custDataLst>
          </p:nvPr>
        </p:nvSpPr>
        <p:spPr>
          <a:xfrm>
            <a:off x="4063435" y="2330101"/>
            <a:ext cx="2875142" cy="107218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>
                <a:srgbClr val="376FFF"/>
              </a:buClr>
              <a:buSzPct val="80000"/>
              <a:buFontTx/>
            </a:pPr>
            <a:r>
              <a:rPr altLang="en-US" dirty="0" sz="1200" lang="zh-CN" spc="150">
                <a:solidFill>
                  <a:schemeClr val="bg1"/>
                </a:solidFill>
                <a:latin typeface="+mn-ea"/>
                <a:sym typeface="+mn-ea"/>
              </a:rPr>
              <a:t>原则：以客户为中心，以市场为导向，以创新为动力，以效益为目标</a:t>
            </a:r>
            <a:endParaRPr altLang="en-US" dirty="0" sz="1200" lang="zh-CN" spc="150">
              <a:solidFill>
                <a:schemeClr val="bg1"/>
              </a:solidFill>
              <a:latin typeface="+mn-ea"/>
              <a:sym typeface="+mn-ea"/>
            </a:endParaRPr>
          </a:p>
        </p:txBody>
      </p:sp>
      <p:sp>
        <p:nvSpPr>
          <p:cNvPr id="1049666" name="标题"/>
          <p:cNvSpPr txBox="1"/>
          <p:nvPr>
            <p:custDataLst>
              <p:tags r:id="rId3"/>
            </p:custDataLst>
          </p:nvPr>
        </p:nvSpPr>
        <p:spPr>
          <a:xfrm>
            <a:off x="4063435" y="1922790"/>
            <a:ext cx="2875142" cy="372038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600" lang="zh-CN" spc="30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单击添加标题</a:t>
            </a:r>
            <a:endParaRPr altLang="en-US" b="1" dirty="0" sz="1600" lang="zh-CN" spc="30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668" name="正文"/>
          <p:cNvSpPr txBox="1"/>
          <p:nvPr>
            <p:custDataLst>
              <p:tags r:id="rId4"/>
            </p:custDataLst>
          </p:nvPr>
        </p:nvSpPr>
        <p:spPr>
          <a:xfrm>
            <a:off x="4063435" y="4523728"/>
            <a:ext cx="2875142" cy="107218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>
                <a:srgbClr val="376FFF"/>
              </a:buClr>
              <a:buSzPct val="80000"/>
              <a:buFontTx/>
            </a:pPr>
            <a:r>
              <a:rPr altLang="en-US" dirty="0" sz="1200" lang="zh-CN" spc="150">
                <a:solidFill>
                  <a:schemeClr val="bg1"/>
                </a:solidFill>
                <a:latin typeface="+mn-ea"/>
                <a:sym typeface="+mn-ea"/>
              </a:rPr>
              <a:t>方法：制定科学合理的战略规划，加强组织协调和资源整合，推进技术创新和管理创新，提高员工素质和技能水平，加强企业文化建设和团队建设</a:t>
            </a:r>
            <a:endParaRPr altLang="en-US" dirty="0" sz="1200" lang="zh-CN" spc="150">
              <a:solidFill>
                <a:schemeClr val="bg1"/>
              </a:solidFill>
              <a:latin typeface="+mn-ea"/>
              <a:sym typeface="+mn-ea"/>
            </a:endParaRPr>
          </a:p>
        </p:txBody>
      </p:sp>
      <p:sp>
        <p:nvSpPr>
          <p:cNvPr id="1049670" name="标题"/>
          <p:cNvSpPr txBox="1"/>
          <p:nvPr>
            <p:custDataLst>
              <p:tags r:id="rId5"/>
            </p:custDataLst>
          </p:nvPr>
        </p:nvSpPr>
        <p:spPr>
          <a:xfrm>
            <a:off x="4063435" y="4116416"/>
            <a:ext cx="2875142" cy="372038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600" lang="zh-CN" spc="30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单击添加标题</a:t>
            </a:r>
            <a:endParaRPr altLang="en-US" b="1" dirty="0" sz="1600" lang="zh-CN" spc="30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314578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070756" y="3771666"/>
            <a:ext cx="2838537" cy="0"/>
          </a:xfrm>
          <a:prstGeom prst="line"/>
          <a:ln w="3175">
            <a:solidFill>
              <a:schemeClr val="bg1">
                <a:alpha val="9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企业管理中的价值创造管理</a:t>
            </a:r>
            <a:endParaRPr altLang="en-US" dirty="0" lang="zh-CN"/>
          </a:p>
        </p:txBody>
      </p:sp>
      <p:sp>
        <p:nvSpPr>
          <p:cNvPr id="10497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战略管理中的价值创造管理</a:t>
            </a:r>
            <a:endParaRPr altLang="en-US" lang="zh-CN"/>
          </a:p>
        </p:txBody>
      </p:sp>
      <p:sp>
        <p:nvSpPr>
          <p:cNvPr id="10497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战略调整与价值创造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战略制定与价值创造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战略执行与价值创造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战略评估与价值创造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人力资源管理中的价值创造管理</a:t>
            </a:r>
            <a:endParaRPr altLang="en-US" lang="zh-CN"/>
          </a:p>
        </p:txBody>
      </p:sp>
      <p:sp>
        <p:nvSpPr>
          <p:cNvPr id="1049848" name="矩形: 圆角 2"/>
          <p:cNvSpPr/>
          <p:nvPr>
            <p:custDataLst>
              <p:tags r:id="rId1"/>
            </p:custDataLst>
          </p:nvPr>
        </p:nvSpPr>
        <p:spPr>
          <a:xfrm>
            <a:off x="838200" y="1585498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50" name="箭头: 下 4"/>
          <p:cNvSpPr/>
          <p:nvPr>
            <p:custDataLst>
              <p:tags r:id="rId2"/>
            </p:custDataLst>
          </p:nvPr>
        </p:nvSpPr>
        <p:spPr>
          <a:xfrm>
            <a:off x="1025431" y="1456819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52" name="直角三角形 5"/>
          <p:cNvSpPr/>
          <p:nvPr>
            <p:custDataLst>
              <p:tags r:id="rId3"/>
            </p:custDataLst>
          </p:nvPr>
        </p:nvSpPr>
        <p:spPr>
          <a:xfrm rot="10800000" flipV="1">
            <a:off x="948496" y="1458181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54" name="序号"/>
          <p:cNvSpPr txBox="1"/>
          <p:nvPr>
            <p:custDataLst>
              <p:tags r:id="rId4"/>
            </p:custDataLst>
          </p:nvPr>
        </p:nvSpPr>
        <p:spPr>
          <a:xfrm>
            <a:off x="1060835" y="1592987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56" name="正文"/>
          <p:cNvSpPr txBox="1"/>
          <p:nvPr>
            <p:custDataLst>
              <p:tags r:id="rId5"/>
            </p:custDataLst>
          </p:nvPr>
        </p:nvSpPr>
        <p:spPr>
          <a:xfrm>
            <a:off x="1693337" y="1774091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人力资源规划：根据企业战略和业务需求，制定人力资源规划，确保企业拥有合适的人才储备和资源配置。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: 圆角 22"/>
          <p:cNvSpPr/>
          <p:nvPr>
            <p:custDataLst>
              <p:tags r:id="rId6"/>
            </p:custDataLst>
          </p:nvPr>
        </p:nvSpPr>
        <p:spPr>
          <a:xfrm>
            <a:off x="6431315" y="1585498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60" name="箭头: 下 23"/>
          <p:cNvSpPr/>
          <p:nvPr>
            <p:custDataLst>
              <p:tags r:id="rId7"/>
            </p:custDataLst>
          </p:nvPr>
        </p:nvSpPr>
        <p:spPr>
          <a:xfrm>
            <a:off x="6618546" y="1456819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62" name="直角三角形 24"/>
          <p:cNvSpPr/>
          <p:nvPr>
            <p:custDataLst>
              <p:tags r:id="rId8"/>
            </p:custDataLst>
          </p:nvPr>
        </p:nvSpPr>
        <p:spPr>
          <a:xfrm rot="10800000" flipV="1">
            <a:off x="6540930" y="1458181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64" name="序号"/>
          <p:cNvSpPr txBox="1"/>
          <p:nvPr>
            <p:custDataLst>
              <p:tags r:id="rId9"/>
            </p:custDataLst>
          </p:nvPr>
        </p:nvSpPr>
        <p:spPr>
          <a:xfrm>
            <a:off x="6653950" y="1592987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66" name="正文"/>
          <p:cNvSpPr txBox="1"/>
          <p:nvPr>
            <p:custDataLst>
              <p:tags r:id="rId10"/>
            </p:custDataLst>
          </p:nvPr>
        </p:nvSpPr>
        <p:spPr>
          <a:xfrm>
            <a:off x="7286452" y="1774091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招聘与选拔：通过有效的招聘渠道和选拔方法，吸引和选拔具有潜力和能力的人才，为企业创造价值。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: 圆角 29"/>
          <p:cNvSpPr/>
          <p:nvPr>
            <p:custDataLst>
              <p:tags r:id="rId11"/>
            </p:custDataLst>
          </p:nvPr>
        </p:nvSpPr>
        <p:spPr>
          <a:xfrm>
            <a:off x="838200" y="3199774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70" name="箭头: 下 30"/>
          <p:cNvSpPr/>
          <p:nvPr>
            <p:custDataLst>
              <p:tags r:id="rId12"/>
            </p:custDataLst>
          </p:nvPr>
        </p:nvSpPr>
        <p:spPr>
          <a:xfrm>
            <a:off x="1025431" y="3071095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72" name="直角三角形 31"/>
          <p:cNvSpPr/>
          <p:nvPr>
            <p:custDataLst>
              <p:tags r:id="rId13"/>
            </p:custDataLst>
          </p:nvPr>
        </p:nvSpPr>
        <p:spPr>
          <a:xfrm rot="10800000" flipV="1">
            <a:off x="948496" y="3072456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74" name="序号"/>
          <p:cNvSpPr txBox="1"/>
          <p:nvPr>
            <p:custDataLst>
              <p:tags r:id="rId14"/>
            </p:custDataLst>
          </p:nvPr>
        </p:nvSpPr>
        <p:spPr>
          <a:xfrm>
            <a:off x="1060835" y="3207944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76" name="正文"/>
          <p:cNvSpPr txBox="1"/>
          <p:nvPr>
            <p:custDataLst>
              <p:tags r:id="rId15"/>
            </p:custDataLst>
          </p:nvPr>
        </p:nvSpPr>
        <p:spPr>
          <a:xfrm>
            <a:off x="1693337" y="3389048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培训与发展：提供培训和发展机会，帮助员工提升技能和知识水平，增强个人和团队的能力，促进企业的价值创造。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: 圆角 36"/>
          <p:cNvSpPr/>
          <p:nvPr>
            <p:custDataLst>
              <p:tags r:id="rId16"/>
            </p:custDataLst>
          </p:nvPr>
        </p:nvSpPr>
        <p:spPr>
          <a:xfrm>
            <a:off x="6431315" y="3199774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80" name="箭头: 下 37"/>
          <p:cNvSpPr/>
          <p:nvPr>
            <p:custDataLst>
              <p:tags r:id="rId17"/>
            </p:custDataLst>
          </p:nvPr>
        </p:nvSpPr>
        <p:spPr>
          <a:xfrm>
            <a:off x="6618546" y="3071095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82" name="直角三角形 38"/>
          <p:cNvSpPr/>
          <p:nvPr>
            <p:custDataLst>
              <p:tags r:id="rId18"/>
            </p:custDataLst>
          </p:nvPr>
        </p:nvSpPr>
        <p:spPr>
          <a:xfrm rot="10800000" flipV="1">
            <a:off x="6540930" y="3072456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84" name="序号"/>
          <p:cNvSpPr txBox="1"/>
          <p:nvPr>
            <p:custDataLst>
              <p:tags r:id="rId19"/>
            </p:custDataLst>
          </p:nvPr>
        </p:nvSpPr>
        <p:spPr>
          <a:xfrm>
            <a:off x="6653950" y="3207944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86" name="正文"/>
          <p:cNvSpPr txBox="1"/>
          <p:nvPr>
            <p:custDataLst>
              <p:tags r:id="rId20"/>
            </p:custDataLst>
          </p:nvPr>
        </p:nvSpPr>
        <p:spPr>
          <a:xfrm>
            <a:off x="7286452" y="3389048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绩效管理：建立科学的绩效管理体系，对员工的工作表现进行评估和反馈，激励员工积极创造价值，并为企业提供持续改进的动力。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: 圆角 43"/>
          <p:cNvSpPr/>
          <p:nvPr>
            <p:custDataLst>
              <p:tags r:id="rId21"/>
            </p:custDataLst>
          </p:nvPr>
        </p:nvSpPr>
        <p:spPr>
          <a:xfrm>
            <a:off x="838200" y="4814730"/>
            <a:ext cx="4923230" cy="1270441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90" name="箭头: 下 44"/>
          <p:cNvSpPr/>
          <p:nvPr>
            <p:custDataLst>
              <p:tags r:id="rId22"/>
            </p:custDataLst>
          </p:nvPr>
        </p:nvSpPr>
        <p:spPr>
          <a:xfrm>
            <a:off x="1025431" y="4686051"/>
            <a:ext cx="509689" cy="84281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92" name="直角三角形 45"/>
          <p:cNvSpPr/>
          <p:nvPr>
            <p:custDataLst>
              <p:tags r:id="rId23"/>
            </p:custDataLst>
          </p:nvPr>
        </p:nvSpPr>
        <p:spPr>
          <a:xfrm rot="10800000" flipV="1">
            <a:off x="948496" y="4687413"/>
            <a:ext cx="78127" cy="128680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94" name="序号"/>
          <p:cNvSpPr txBox="1"/>
          <p:nvPr>
            <p:custDataLst>
              <p:tags r:id="rId24"/>
            </p:custDataLst>
          </p:nvPr>
        </p:nvSpPr>
        <p:spPr>
          <a:xfrm>
            <a:off x="1060835" y="4822220"/>
            <a:ext cx="439521" cy="48248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896" name="正文"/>
          <p:cNvSpPr txBox="1"/>
          <p:nvPr>
            <p:custDataLst>
              <p:tags r:id="rId25"/>
            </p:custDataLst>
          </p:nvPr>
        </p:nvSpPr>
        <p:spPr>
          <a:xfrm>
            <a:off x="1693337" y="5003323"/>
            <a:ext cx="3806576" cy="9202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薪酬福利：设计合理的薪酬福利制度，激发员工的积极性和创造力，提高员工满意度和忠诚度，从而为企业创造更多价值。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营销管理中的价值创造管理</a:t>
            </a:r>
            <a:endParaRPr altLang="en-US" lang="zh-CN"/>
          </a:p>
        </p:txBody>
      </p:sp>
      <p:sp>
        <p:nvSpPr>
          <p:cNvPr id="104993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营销策略：通过市场调研和分析，制定符合消费者需求的营销策略，提高产品或服务的附加值。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品牌建设：通过品牌定位、品牌传播和品牌维护等手段，提升品牌形象和知名度，增加消费者对产品或服务的信任和认可。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客户关系管理：建立和维护良好的客户关系，了解客户需求和反馈，提供个性化的服务和解决方案，提高客户满意度和忠诚度。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渠道管理：优化渠道结构和布局，提高渠道效率和覆盖面，降低渠道成本，为消费者提供更便捷、高效的服务体验。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财务管理中的价值创造管理</a:t>
            </a:r>
            <a:endParaRPr altLang="en-US" lang="zh-CN"/>
          </a:p>
        </p:txBody>
      </p:sp>
      <p:sp>
        <p:nvSpPr>
          <p:cNvPr id="10499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财务管理的目标：实现企业价值最大化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价值创造管理的核心：通过财务管理活动为企业创造价值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价值创造管理的手段：优化资源配置、降低成本、提高收益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价值创造管理的实施：制定财务战略、进行财务分析、实施财务控制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价值创造的评估和改进</a:t>
            </a:r>
            <a:endParaRPr altLang="en-US" dirty="0" lang="zh-CN"/>
          </a:p>
        </p:txBody>
      </p:sp>
      <p:sp>
        <p:nvSpPr>
          <p:cNvPr id="10500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价值创造的评估方法</a:t>
            </a:r>
            <a:endParaRPr altLang="en-US" lang="zh-CN"/>
          </a:p>
        </p:txBody>
      </p:sp>
      <p:sp>
        <p:nvSpPr>
          <p:cNvPr id="10500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财务指标评估：通过财务数据和指标来衡量价值创造的效果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平衡计分卡评估：将财务指标和非财务指标相结合，形成平衡计分卡来评估价值创造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价值流图评估：通过绘制价值流图来识别价值创造的瓶颈和改进点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非财务指标评估：通过客户满意度、员工满意度等非财务指标来评估价值创造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价值创造的改进途径</a:t>
            </a:r>
            <a:endParaRPr altLang="en-US" lang="zh-CN"/>
          </a:p>
        </p:txBody>
      </p:sp>
      <p:sp>
        <p:nvSpPr>
          <p:cNvPr id="1050166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8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0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72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明确目标：明确价值创造的目标和方向，确保改进措施与目标一致。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74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7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8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0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182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184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86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18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190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2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194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196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98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20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202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04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206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208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0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21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214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6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218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深入分析：对价值创造过程进行深入分析，找出瓶颈和问题所在。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20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22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创新思维：运用创新思维和方法，提出新的改进思路和方案。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24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26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实施改进：将改进方案付诸实践，不断调整和优化，确保改进效果。  价值创造的评估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28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价值创造的评估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30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评估指标：建立科学合理的评估指标体系，包括财务指标和非财务指标。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32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34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数据收集：收集相关数据和信息，为评估提供准确依据。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36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38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评估方法：采用合适的评估方法，如对比分析、趋势分析等。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40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242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结果反馈：将评估结果及时反馈给相关部门和人员，以便及时调整和改进。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244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价值创造的持续改进</a:t>
            </a:r>
            <a:endParaRPr altLang="en-US" lang="zh-CN"/>
          </a:p>
        </p:txBody>
      </p:sp>
      <p:sp>
        <p:nvSpPr>
          <p:cNvPr id="10502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评估价值创造的过程：识别价值创造的环节和要素，建立评估指标和标准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改进价值创造的过程：针对评估结果，分析存在的问题和不足，提出改进措施和方案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实施改进措施：将改进措施和方案付诸实践，确保改进的有效性和可持续性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持续监测和调整：对改进过程进行持续监测和调整，确保价值创造的持续性和稳定性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sp>
        <p:nvSpPr>
          <p:cNvPr id="10503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对企业管理中价值创造和价值创造管理的总结</a:t>
            </a:r>
            <a:endParaRPr altLang="en-US" lang="zh-CN"/>
          </a:p>
        </p:txBody>
      </p:sp>
      <p:sp>
        <p:nvSpPr>
          <p:cNvPr id="10504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结论：企业管理中价值创造和价值创造管理的重要性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价值创造是企业管理的核心目标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价值创造管理是企业实现可持续发展的关键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建议：加强价值创造和价值创造管理的实践与探索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对未来研究的展望和建议</a:t>
            </a:r>
            <a:endParaRPr altLang="en-US" lang="zh-CN"/>
          </a:p>
        </p:txBody>
      </p:sp>
      <p:sp>
        <p:nvSpPr>
          <p:cNvPr id="10504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8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深入研究价值创造管理的理论和实践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8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探索价值创造的新途径和方法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9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加强企业管理的创新和变革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9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0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推动价值创造管理在各行业的广泛应用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3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54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4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5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0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256_1*l_i*1_1"/>
  <p:tag name="KSO_WM_TEMPLATE_CATEGORY" val="diagram"/>
  <p:tag name="KSO_WM_TEMPLATE_INDEX" val="20231256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4"/>
  <p:tag name="KSO_WM_DIAGRAM_MIN_ITEMCNT" val="2"/>
  <p:tag name="KSO_WM_DIAGRAM_VIRTUALLY_FRAME" val="{&quot;height&quot;:361.65,&quot;width&quot;:381.5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6_1*l_h_f*1_1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文本具体内容，简明扼要地阐述您的观点。单击添加文本具体内容，简明扼要地阐述您的观点。单击添加文本具体内容"/>
  <p:tag name="KSO_WM_DIAGRAM_MAX_ITEMCNT" val="4"/>
  <p:tag name="KSO_WM_DIAGRAM_MIN_ITEMCNT" val="2"/>
  <p:tag name="KSO_WM_DIAGRAM_VIRTUALLY_FRAME" val="{&quot;height&quot;:361.65,&quot;width&quot;:381.5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56_1*l_h_a*1_1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4"/>
  <p:tag name="KSO_WM_DIAGRAM_MIN_ITEMCNT" val="2"/>
  <p:tag name="KSO_WM_DIAGRAM_VIRTUALLY_FRAME" val="{&quot;height&quot;:361.65,&quot;width&quot;:381.5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6_1*l_h_f*1_2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文本具体内容，简明扼要地阐述您的观点。单击添加文本具体内容，简明扼要地阐述您的观点。单击添加文本具体内容"/>
  <p:tag name="KSO_WM_DIAGRAM_MAX_ITEMCNT" val="4"/>
  <p:tag name="KSO_WM_DIAGRAM_MIN_ITEMCNT" val="2"/>
  <p:tag name="KSO_WM_DIAGRAM_VIRTUALLY_FRAME" val="{&quot;height&quot;:361.65,&quot;width&quot;:381.5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56_1*l_h_a*1_2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4"/>
  <p:tag name="KSO_WM_DIAGRAM_MIN_ITEMCNT" val="2"/>
  <p:tag name="KSO_WM_DIAGRAM_VIRTUALLY_FRAME" val="{&quot;height&quot;:361.65,&quot;width&quot;:381.5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256_1*l_h_i*1_2_1"/>
  <p:tag name="KSO_WM_TEMPLATE_CATEGORY" val="diagram"/>
  <p:tag name="KSO_WM_TEMPLATE_INDEX" val="2023125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1.65,&quot;width&quot;:381.55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.0500000007450580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3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1_4*l_h_i*1_1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41_4*l_h_i*1_1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441_4*l_h_i*1_1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41_4*l_h_i*1_1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1_4*l_h_f*1_1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1_4*l_h_i*1_2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41_4*l_h_i*1_2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441_4*l_h_i*1_2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41_4*l_h_i*1_2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1_4*l_h_f*1_2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1_4*l_h_i*1_3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41_4*l_h_i*1_3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441_4*l_h_i*1_3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41_4*l_h_i*1_3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1_4*l_h_f*1_3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1_4*l_h_i*1_4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41_4*l_h_i*1_4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441_4*l_h_i*1_4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41_4*l_h_i*1_4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1_4*l_h_f*1_4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1_4*l_h_i*1_5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41_4*l_h_i*1_5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441_4*l_h_i*1_5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41_4*l_h_i*1_5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1_4*l_h_f*1_5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28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7"/>
</p:tagLst>
</file>

<file path=ppt/tags/tag35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2023-12-19T15:43:43Z</dcterms:created>
  <dcterms:modified xsi:type="dcterms:W3CDTF">2023-12-19T15:43:43Z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538928d8b40e4327be32c577f5adfe54_21</vt:lpwstr>
  </property>
</Properties>
</file>