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9604" r:id="rId1"/>
    <p:sldMasterId id="2147509641" r:id="rId2"/>
  </p:sldMasterIdLst>
  <p:notesMasterIdLst>
    <p:notesMasterId r:id="rId3"/>
  </p:notesMasterIdLst>
  <p:sldIdLst>
    <p:sldId id="11628" r:id="rId4"/>
    <p:sldId id="11632" r:id="rId5"/>
    <p:sldId id="11637" r:id="rId6"/>
    <p:sldId id="11641" r:id="rId7"/>
    <p:sldId id="11644" r:id="rId8"/>
    <p:sldId id="11647" r:id="rId9"/>
    <p:sldId id="11651" r:id="rId10"/>
    <p:sldId id="11655" r:id="rId11"/>
    <p:sldId id="11658" r:id="rId12"/>
    <p:sldId id="11661" r:id="rId13"/>
    <p:sldId id="11664" r:id="rId14"/>
    <p:sldId id="11668" r:id="rId15"/>
    <p:sldId id="11672" r:id="rId16"/>
    <p:sldId id="11675" r:id="rId17"/>
    <p:sldId id="11678" r:id="rId18"/>
    <p:sldId id="11682" r:id="rId19"/>
    <p:sldId id="11686" r:id="rId20"/>
    <p:sldId id="11689" r:id="rId21"/>
    <p:sldId id="11692" r:id="rId22"/>
    <p:sldId id="11696" r:id="rId23"/>
    <p:sldId id="11700" r:id="rId24"/>
    <p:sldId id="11703" r:id="rId25"/>
    <p:sldId id="11706" r:id="rId26"/>
    <p:sldId id="11709" r:id="rId27"/>
    <p:sldId id="11713" r:id="rId28"/>
    <p:sldId id="11717" r:id="rId29"/>
    <p:sldId id="11720" r:id="rId30"/>
    <p:sldId id="11723" r:id="rId31"/>
    <p:sldId id="1172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605" r:id="rId1"/>
    <p:sldLayoutId id="2147509606" r:id="rId2"/>
    <p:sldLayoutId id="2147509607" r:id="rId3"/>
    <p:sldLayoutId id="2147509608" r:id="rId4"/>
    <p:sldLayoutId id="2147509609" r:id="rId5"/>
    <p:sldLayoutId id="2147509610" r:id="rId6"/>
    <p:sldLayoutId id="2147509611" r:id="rId7"/>
    <p:sldLayoutId id="2147509612" r:id="rId8"/>
    <p:sldLayoutId id="2147509613" r:id="rId9"/>
    <p:sldLayoutId id="2147509614" r:id="rId10"/>
    <p:sldLayoutId id="214750961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642" r:id="rId1"/>
    <p:sldLayoutId id="2147509643" r:id="rId2"/>
    <p:sldLayoutId id="2147509644" r:id="rId3"/>
    <p:sldLayoutId id="2147509645" r:id="rId4"/>
    <p:sldLayoutId id="2147509646" r:id="rId5"/>
    <p:sldLayoutId id="2147509647" r:id="rId6"/>
    <p:sldLayoutId id="2147509648" r:id="rId7"/>
    <p:sldLayoutId id="2147509649" r:id="rId8"/>
    <p:sldLayoutId id="2147509650" r:id="rId9"/>
    <p:sldLayoutId id="2147509651" r:id="rId10"/>
    <p:sldLayoutId id="214750965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学校双减创新探索报告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双减政策背景与意义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学校双减的创新实践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学校双减的挑战与对策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双减背景下的教师角色与专业发展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双减背景下的学生全面发展与个性成长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双减背景下的学校发展与社会参与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双减政策背景与意义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92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提高教育质量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3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降低考试压力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4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双减政策的意义与目的</a:t>
            </a:r>
            <a:endParaRPr altLang="en-US" lang="zh-CN"/>
          </a:p>
        </p:txBody>
      </p:sp>
      <p:sp>
        <p:nvSpPr>
          <p:cNvPr id="104898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提高教育质量，增强学生综合素质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促进教育公平，缩小城乡教育差距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降低考试压力，改革考试评价制度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双减政策对学校教育的影响</a:t>
            </a:r>
            <a:endParaRPr altLang="en-US" lang="zh-CN"/>
          </a:p>
        </p:txBody>
      </p:sp>
      <p:sp>
        <p:nvSpPr>
          <p:cNvPr id="10490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促进学校教育质量提升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推动教育公平发展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学校双减的创新实践</a:t>
            </a:r>
            <a:endParaRPr altLang="en-US" dirty="0" lang="zh-CN"/>
          </a:p>
        </p:txBody>
      </p:sp>
      <p:sp>
        <p:nvSpPr>
          <p:cNvPr id="10490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创新课程设计</a:t>
            </a:r>
            <a:endParaRPr altLang="en-US" lang="zh-CN"/>
          </a:p>
        </p:txBody>
      </p:sp>
      <p:sp>
        <p:nvSpPr>
          <p:cNvPr id="10491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引入创新教育理念，注重培养学生的创新思维和创新能力。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开设跨学科课程，整合不同领域的知识，拓宽学生的视野。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引入项目式学习，让学生通过实际项目来锻炼创新实践能力。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开展创客教育，为学生提供动手实践的机会，培养创新精神和创造力。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创新教学方法</a:t>
            </a:r>
            <a:endParaRPr altLang="en-US" lang="zh-CN"/>
          </a:p>
        </p:txBody>
      </p:sp>
      <p:sp>
        <p:nvSpPr>
          <p:cNvPr id="10491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引入AI技术辅助教学，提高课堂互动性和个性化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开展翻转课堂、线上线下混合式教学等新型教学模式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引入游戏化元素，增强学习的趣味性和吸引力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开展项目式学习，提高学生实践能力和创新思维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创新评价体系</a:t>
            </a:r>
            <a:endParaRPr altLang="en-US" lang="zh-CN"/>
          </a:p>
        </p:txBody>
      </p:sp>
      <p:sp>
        <p:nvSpPr>
          <p:cNvPr id="10492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建立多元化评价体系，关注学生综合素质发展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引入过程性评价，及时反馈学生学习情况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创新评价方式，如项目式学习、合作学习等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强化评价结果运用，为教育教学改进提供依据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创新家校共育模式</a:t>
            </a:r>
            <a:endParaRPr altLang="en-US" lang="zh-CN"/>
          </a:p>
        </p:txBody>
      </p:sp>
      <p:sp>
        <p:nvSpPr>
          <p:cNvPr id="10493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开展家长志愿者活动，鼓励家长参与学校管理和教学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建立家长学校，加强家长教育理念和方法的培训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建立家校互动平台，加强家校之间的沟通和协作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创新家长会形式，采用座谈会、研讨会等方式增进家校交流和理解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学校双减的挑战与对策</a:t>
            </a:r>
            <a:endParaRPr altLang="en-US" dirty="0" lang="zh-CN"/>
          </a:p>
        </p:txBody>
      </p:sp>
      <p:sp>
        <p:nvSpPr>
          <p:cNvPr id="10493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4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课程设置：如何平衡学科课程与活动课程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师资力量：教师需要具备更高的专业素养和创新能力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家长观念：部分家长对双减政策存在误解和抵触情绪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教育资源：如何合理配置和利用教育资源，缩小城乡差距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494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创新教育模式，提高教学质量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优化作业设计，减轻学生负担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加强家校合作，共同推进双减工作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强化教师培训，提升教师专业素养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案例分享与启示</a:t>
            </a:r>
            <a:endParaRPr altLang="en-US" lang="zh-CN"/>
          </a:p>
        </p:txBody>
      </p:sp>
      <p:sp>
        <p:nvSpPr>
          <p:cNvPr id="10495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案例一：某小学实施双减后的变化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案例二：某中学创新双减教育的措施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案例三：某培训机构应对双减的转型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案例四：成功应对双减挑战的学校经验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双减背景下的教师角色与专业发展</a:t>
            </a:r>
            <a:endParaRPr altLang="en-US" dirty="0" lang="zh-CN"/>
          </a:p>
        </p:txBody>
      </p:sp>
      <p:sp>
        <p:nvSpPr>
          <p:cNvPr id="10495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教师角色的转变</a:t>
            </a:r>
            <a:endParaRPr altLang="en-US" lang="zh-CN"/>
          </a:p>
        </p:txBody>
      </p:sp>
      <p:sp>
        <p:nvSpPr>
          <p:cNvPr id="10496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积极参与课程开发和教育教学研究，不断提高自身专业素养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从传统的知识传授者转变为学生学习和发展的引导者和促进者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更加注重培养学生的创新精神和实践能力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关注学生个性化需求，提供定制化教学服务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教师专业发展的需求与路径</a:t>
            </a:r>
            <a:endParaRPr altLang="en-US" lang="zh-CN"/>
          </a:p>
        </p:txBody>
      </p:sp>
      <p:sp>
        <p:nvSpPr>
          <p:cNvPr id="10496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提升教育教学能力：教师需要不断学习和掌握新的教学方法和技能，以应对双减政策对教育教学的挑战。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更新教育观念：教师需要转变传统的教育观念，注重培养学生的创新精神和实践能力，促进学生全面发展。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拓展学科知识：教师需要不断拓展自己的学科知识，以适应双减政策对学科教学的要求，提高教学质量。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提升科研能力：教师需要积极参与科研活动，探索教育教学规律，为双减背景下的教师专业发展提供理论支持和实践经验。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教师培训与支持策略</a:t>
            </a:r>
            <a:endParaRPr altLang="en-US" lang="zh-CN"/>
          </a:p>
        </p:txBody>
      </p:sp>
      <p:sp>
        <p:nvSpPr>
          <p:cNvPr id="10497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提供专业培训课程，提升教师教学水平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建立教师交流平台，促进教学经验分享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鼓励教师参与课题研究，提升学术素养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4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制定激励措施，激发教师专业发展动力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双减背景下的学生全面发展与个性成长</a:t>
            </a:r>
            <a:endParaRPr altLang="en-US" dirty="0" lang="zh-CN"/>
          </a:p>
        </p:txBody>
      </p:sp>
      <p:sp>
        <p:nvSpPr>
          <p:cNvPr id="10497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学生全面发展的重要性</a:t>
            </a:r>
            <a:endParaRPr altLang="en-US" lang="zh-CN"/>
          </a:p>
        </p:txBody>
      </p:sp>
      <p:sp>
        <p:nvSpPr>
          <p:cNvPr id="104983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3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提升综合素质：全面发展能够帮助学生培养多种技能和兴趣，促进综合素质的提升。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增强竞争力：在未来的社会竞争中，全面发展能够增加学生的竞争力，提高就业机会。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培养创新精神：全面发展能够鼓励学生尝试新事物和探索未知领域，培养创新精神和实践能力。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促进身心健康：全面发展能够帮助学生培养良好的心理品质和健康的生活方式，促进身心健康。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个性成长的需求与支持</a:t>
            </a:r>
            <a:endParaRPr altLang="en-US" lang="zh-CN"/>
          </a:p>
        </p:txBody>
      </p:sp>
      <p:sp>
        <p:nvSpPr>
          <p:cNvPr id="10498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个性化教育资源的提供与利用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学生个性化发展的重要性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学校如何满足学生个性化发展需求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个性化评价体系的建立与实施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学生自主学习的引导与培养</a:t>
            </a:r>
            <a:endParaRPr altLang="en-US" lang="zh-CN"/>
          </a:p>
        </p:txBody>
      </p:sp>
      <p:sp>
        <p:nvSpPr>
          <p:cNvPr id="10499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自主学习的重要性：自主性是创新探索的关键要素，需要培养学生的自主学习能力。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培养策略：制定个性化学习计划、提供学习支持服务、建立学习共同体等策略有助于培养学生的自主学习能力。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实践案例：介绍学校在双减背景下实施自主学习引导与培养的具体实践和成果。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引导方法：通过设置问题情境、提供学习资源、鼓励自主探究等方式引导学生自主学习。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学生心理健康的关注与维护</a:t>
            </a:r>
            <a:endParaRPr altLang="en-US" lang="zh-CN"/>
          </a:p>
        </p:txBody>
      </p:sp>
      <p:sp>
        <p:nvSpPr>
          <p:cNvPr id="105003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关注学生心理健康：双减政策下，学生的心理健康问题需要得到更多的关注和重视。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维护学生心理健康：学校应该采取多种措施，如开设心理健康教育课程、提供心理咨询等，来维护学生的心理健康。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建立心理辅导机制：学校应该建立心理辅导机制，及时发现和解决学生的心理问题，促进学生健康成长。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提升教师心理素质：教师作为学生的引路人，应该具备一定的心理素质，能够及时发现和解决学生的心理问题。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双减背景下的学校发展与社会参与</a:t>
            </a:r>
            <a:endParaRPr altLang="en-US" dirty="0" lang="zh-CN"/>
          </a:p>
        </p:txBody>
      </p:sp>
      <p:sp>
        <p:nvSpPr>
          <p:cNvPr id="10500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学校发展的新机遇与挑战</a:t>
            </a:r>
            <a:endParaRPr altLang="en-US" lang="zh-CN"/>
          </a:p>
        </p:txBody>
      </p:sp>
      <p:sp>
        <p:nvSpPr>
          <p:cNvPr id="10501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学校如何应对双减带来的挑战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双减政策对学校发展的影响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学校如何抓住双减带来的机遇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学校在双减背景下的发展趋势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社会资源的整合与利用</a:t>
            </a:r>
            <a:endParaRPr altLang="en-US" lang="zh-CN"/>
          </a:p>
        </p:txBody>
      </p:sp>
      <p:sp>
        <p:nvSpPr>
          <p:cNvPr id="105016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学校与社区的合作：共同开展课外活动，丰富学生课余生活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校友资源的利用：邀请校友回校分享经验，为学生提供实习和就业机会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家长资源的整合：鼓励家长参与学校管理，共同关注学生成长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社会机构支持：与相关机构合作，提供专业指导和资源支持，促进学校发展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家校社协同育人机制的完善与优化</a:t>
            </a:r>
            <a:endParaRPr altLang="en-US" lang="zh-CN"/>
          </a:p>
        </p:txBody>
      </p:sp>
      <p:sp>
        <p:nvSpPr>
          <p:cNvPr id="10502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背景：双减政策实施，学校面临新的挑战和机遇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目的：通过家校社协同育人，提高教育质量，促进学生全面发展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措施：加强家校沟通，优化教育资源配置，发挥社区资源优势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成果：家校社协同育人取得显著成效，学生综合素质得到提高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6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6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7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53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2024-01-05T05:29:11Z</dcterms:created>
  <dcterms:modified xsi:type="dcterms:W3CDTF">2024-01-05T05:29:11Z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e516cced09384f37860aee0f9f36dd94_21</vt:lpwstr>
  </property>
</Properties>
</file>