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42" r:id="rId1"/>
    <p:sldMasterId id="2147483879" r:id="rId2"/>
  </p:sldMasterIdLst>
  <p:notesMasterIdLst>
    <p:notesMasterId r:id="rId3"/>
  </p:notesMasterIdLst>
  <p:sldIdLst>
    <p:sldId id="345" r:id="rId4"/>
    <p:sldId id="348" r:id="rId5"/>
    <p:sldId id="351" r:id="rId6"/>
    <p:sldId id="354" r:id="rId7"/>
    <p:sldId id="357" r:id="rId8"/>
    <p:sldId id="360" r:id="rId9"/>
    <p:sldId id="363" r:id="rId10"/>
    <p:sldId id="366" r:id="rId11"/>
    <p:sldId id="369" r:id="rId12"/>
    <p:sldId id="372" r:id="rId13"/>
    <p:sldId id="375" r:id="rId14"/>
    <p:sldId id="378" r:id="rId15"/>
    <p:sldId id="381" r:id="rId16"/>
    <p:sldId id="384" r:id="rId17"/>
    <p:sldId id="387" r:id="rId18"/>
    <p:sldId id="390" r:id="rId19"/>
    <p:sldId id="393" r:id="rId20"/>
    <p:sldId id="396" r:id="rId21"/>
    <p:sldId id="399" r:id="rId22"/>
    <p:sldId id="402" r:id="rId23"/>
    <p:sldId id="405" r:id="rId24"/>
    <p:sldId id="408" r:id="rId25"/>
    <p:sldId id="411" r:id="rId26"/>
    <p:sldId id="414"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新时代小学教育的核心素养培养</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核心素养的定义与重要性</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新时代小学教育核心素养的构成要素</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培养小学生核心素养的方法与途径</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核心素养培养的实践案例与效果评估</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未来小学教育核心素养培养的趋势与展望</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fontScale="90000"/>
          </a:bodyPr>
          <a:p>
            <a:r>
              <a:rPr altLang="en-US" lang="zh-CN"/>
              <a:t>核心素养的定义与重要性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核心素养的定义</a:t>
            </a:r>
            <a:endParaRPr altLang="en-US" lang="zh-CN"/>
          </a:p>
        </p:txBody>
      </p:sp>
      <p:sp>
        <p:nvSpPr>
          <p:cNvPr id="10488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核心素养强调的是“核心”和“关键”，是学生在知识、技能、情感、态度等多方面的综合表现。</a:t>
            </a:r>
            <a:endParaRPr altLang="en-US" sz="1400" lang="zh-CN" spc="150">
              <a:solidFill>
                <a:schemeClr val="tx1"/>
              </a:solidFill>
              <a:effectLst/>
              <a:latin typeface="+mn-ea"/>
              <a:sym typeface="+mn-ea"/>
            </a:endParaRPr>
          </a:p>
        </p:txBody>
      </p:sp>
      <p:sp>
        <p:nvSpPr>
          <p:cNvPr id="1048908"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核心素养是指学生在接受教育过程中，逐步形成的适应个人终身发展和社会发展需要的必备品格和关键能力。</a:t>
            </a:r>
            <a:endParaRPr altLang="en-US" dirty="0" sz="1400" lang="zh-CN" spc="150">
              <a:solidFill>
                <a:schemeClr val="tx1"/>
              </a:solidFill>
              <a:effectLst/>
              <a:latin typeface="+mn-ea"/>
              <a:sym typeface="+mn-ea"/>
            </a:endParaRPr>
          </a:p>
        </p:txBody>
      </p:sp>
      <p:sp>
        <p:nvSpPr>
          <p:cNvPr id="10489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核心素养具有可教、可学、可测的特点，是评价学生全面发展的重要依据。</a:t>
            </a:r>
            <a:endParaRPr altLang="en-US" sz="1400" lang="zh-CN" spc="150">
              <a:solidFill>
                <a:schemeClr val="tx1"/>
              </a:solidFill>
              <a:effectLst/>
              <a:latin typeface="+mn-ea"/>
              <a:sym typeface="+mn-ea"/>
            </a:endParaRPr>
          </a:p>
        </p:txBody>
      </p:sp>
      <p:sp>
        <p:nvSpPr>
          <p:cNvPr id="10489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核心素养的培养需要教师在教学过程中注重学生的主体性，关注学生的个性差异和全面发展。</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2" name="标题 2"/>
          <p:cNvSpPr>
            <a:spLocks noGrp="1"/>
          </p:cNvSpPr>
          <p:nvPr>
            <p:ph type="title" idx="1"/>
          </p:nvPr>
        </p:nvSpPr>
        <p:spPr/>
        <p:txBody>
          <a:bodyPr/>
          <a:p>
            <a:r>
              <a:rPr altLang="en-US" lang="zh-CN"/>
              <a:t>核心素养在教育中的重要性</a:t>
            </a:r>
            <a:endParaRPr altLang="en-US" lang="zh-CN"/>
          </a:p>
        </p:txBody>
      </p:sp>
      <p:sp>
        <p:nvSpPr>
          <p:cNvPr id="104895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5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5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培养创新精神与实践能力的基石</a:t>
            </a:r>
            <a:endParaRPr altLang="en-US" dirty="0" sz="1200" lang="zh-CN" spc="150">
              <a:solidFill>
                <a:srgbClr val="FFFFFF"/>
              </a:solidFill>
              <a:latin typeface="+mn-ea"/>
              <a:sym typeface="+mn-ea"/>
            </a:endParaRPr>
          </a:p>
        </p:txBody>
      </p:sp>
      <p:sp>
        <p:nvSpPr>
          <p:cNvPr id="104896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促进教育改革的重要推动力</a:t>
            </a:r>
            <a:endParaRPr altLang="en-US" dirty="0" sz="1200" lang="zh-CN" spc="150">
              <a:solidFill>
                <a:schemeClr val="tx1">
                  <a:lumMod val="65000"/>
                  <a:lumOff val="35000"/>
                </a:schemeClr>
              </a:solidFill>
              <a:latin typeface="+mn-ea"/>
              <a:sym typeface="+mn-ea"/>
            </a:endParaRPr>
          </a:p>
        </p:txBody>
      </p:sp>
      <p:sp>
        <p:nvSpPr>
          <p:cNvPr id="104897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提升个人综合素质的关键</a:t>
            </a:r>
            <a:endParaRPr altLang="en-US" dirty="0" sz="1200" lang="zh-CN" spc="150">
              <a:solidFill>
                <a:srgbClr val="FFFFFF"/>
              </a:solidFill>
              <a:latin typeface="+mn-ea"/>
              <a:sym typeface="+mn-ea"/>
            </a:endParaRPr>
          </a:p>
        </p:txBody>
      </p:sp>
      <p:sp>
        <p:nvSpPr>
          <p:cNvPr id="104897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适应未来社会发展的需要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1"/>
          </p:nvPr>
        </p:nvSpPr>
        <p:spPr/>
        <p:txBody>
          <a:bodyPr/>
          <a:p>
            <a:r>
              <a:rPr altLang="en-US" lang="zh-CN"/>
              <a:t>核心素养与小学教育的关系</a:t>
            </a:r>
            <a:endParaRPr altLang="en-US" lang="zh-CN"/>
          </a:p>
        </p:txBody>
      </p:sp>
      <p:sp>
        <p:nvSpPr>
          <p:cNvPr id="10490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核心素养的培养有助于提高学生的自主学习、合作交流和解决问题的能力，为其未来的发展奠定基础。</a:t>
            </a:r>
            <a:endParaRPr altLang="en-US" dirty="0" sz="2400" lang="zh-CN">
              <a:latin typeface="+mn-ea"/>
              <a:ea typeface="+mn-ea"/>
            </a:endParaRPr>
          </a:p>
        </p:txBody>
      </p:sp>
      <p:sp>
        <p:nvSpPr>
          <p:cNvPr id="10490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小学教育需要注重核心素养的落实，通过课程设置、教学方式、评价机制等多方面进行改革和完善，以促进学生核心素养的发展。</a:t>
            </a:r>
            <a:endParaRPr altLang="en-US" dirty="0" sz="2400" lang="zh-CN">
              <a:latin typeface="+mn-ea"/>
              <a:ea typeface="+mn-ea"/>
            </a:endParaRPr>
          </a:p>
        </p:txBody>
      </p:sp>
      <p:sp>
        <p:nvSpPr>
          <p:cNvPr id="10490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核心素养是小学教育的重要组成部分，对于学生的全面发展至关重要。</a:t>
            </a:r>
            <a:endParaRPr altLang="en-US" dirty="0" sz="2400" lang="zh-CN">
              <a:latin typeface="+mn-ea"/>
              <a:ea typeface="+mn-ea"/>
            </a:endParaRPr>
          </a:p>
        </p:txBody>
      </p:sp>
      <p:sp>
        <p:nvSpPr>
          <p:cNvPr id="10490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小学教育阶段是培养学生核心素养的关键时期，需要注重学生的综合素质培养。</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84" name="文本占位符 4"/>
          <p:cNvSpPr>
            <a:spLocks noGrp="1"/>
          </p:cNvSpPr>
          <p:nvPr>
            <p:ph type="body" idx="2"/>
            <p:custDataLst>
              <p:tags r:id="rId1"/>
            </p:custDataLst>
          </p:nvPr>
        </p:nvSpPr>
        <p:spPr/>
        <p:txBody>
          <a:bodyPr/>
          <a:p>
            <a:r>
              <a:rPr altLang="en-US" lang="zh-CN"/>
              <a:t>Part Two</a:t>
            </a:r>
            <a:endParaRPr altLang="en-US" lang="zh-CN"/>
          </a:p>
        </p:txBody>
      </p:sp>
      <p:sp>
        <p:nvSpPr>
          <p:cNvPr id="1049086" name="标题 5"/>
          <p:cNvSpPr>
            <a:spLocks noGrp="1"/>
          </p:cNvSpPr>
          <p:nvPr>
            <p:ph type="title" idx="1"/>
            <p:custDataLst>
              <p:tags r:id="rId2"/>
            </p:custDataLst>
          </p:nvPr>
        </p:nvSpPr>
        <p:spPr/>
        <p:txBody>
          <a:bodyPr>
            <a:normAutofit fontScale="90000"/>
          </a:bodyPr>
          <a:p>
            <a:r>
              <a:rPr altLang="en-US" lang="zh-CN"/>
              <a:t>新时代小学教育核心素养的构成要素</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2" name="标题 2"/>
          <p:cNvSpPr>
            <a:spLocks noGrp="1"/>
          </p:cNvSpPr>
          <p:nvPr>
            <p:ph type="title" idx="1"/>
          </p:nvPr>
        </p:nvSpPr>
        <p:spPr/>
        <p:txBody>
          <a:bodyPr/>
          <a:p>
            <a:r>
              <a:rPr altLang="en-US" lang="zh-CN"/>
              <a:t>基础学科知识</a:t>
            </a:r>
            <a:endParaRPr altLang="en-US" lang="zh-CN"/>
          </a:p>
        </p:txBody>
      </p:sp>
      <p:sp>
        <p:nvSpPr>
          <p:cNvPr id="10491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基础学科知识的学习有助于培养学生的思维能力和解决问题的能力。</a:t>
            </a:r>
            <a:endParaRPr altLang="zh-CN" dirty="0" lang="en-US">
              <a:solidFill>
                <a:schemeClr val="dk1">
                  <a:lumMod val="80000"/>
                  <a:lumOff val="20000"/>
                </a:schemeClr>
              </a:solidFill>
              <a:latin typeface="+mn-ea"/>
              <a:sym typeface="+mn-ea"/>
            </a:endParaRPr>
          </a:p>
        </p:txBody>
      </p:sp>
      <p:sp>
        <p:nvSpPr>
          <p:cNvPr id="10491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掌握基础学科知识是小学教育核心素养培养的基础。</a:t>
            </a:r>
            <a:endParaRPr altLang="en-US" dirty="0" lang="zh-CN">
              <a:solidFill>
                <a:schemeClr val="dk1">
                  <a:lumMod val="80000"/>
                  <a:lumOff val="20000"/>
                </a:schemeClr>
              </a:solidFill>
              <a:latin typeface="+mn-ea"/>
              <a:sym typeface="+mn-ea"/>
            </a:endParaRPr>
          </a:p>
        </p:txBody>
      </p:sp>
      <p:sp>
        <p:nvSpPr>
          <p:cNvPr id="10491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基础学科知识包括语文、数学、英语、科学等学科的基础知识和技能。</a:t>
            </a:r>
            <a:endParaRPr altLang="en-US" dirty="0" lang="zh-CN">
              <a:solidFill>
                <a:schemeClr val="dk1">
                  <a:lumMod val="80000"/>
                  <a:lumOff val="20000"/>
                </a:schemeClr>
              </a:solidFill>
              <a:latin typeface="+mn-ea"/>
              <a:sym typeface="+mn-ea"/>
            </a:endParaRPr>
          </a:p>
        </p:txBody>
      </p:sp>
      <p:sp>
        <p:nvSpPr>
          <p:cNvPr id="10491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在新时代小学教育中，基础学科知识的学习应该注重与实际生活的联系和应用。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4" name="标题 2"/>
          <p:cNvSpPr>
            <a:spLocks noGrp="1"/>
          </p:cNvSpPr>
          <p:nvPr>
            <p:ph type="title" idx="1"/>
          </p:nvPr>
        </p:nvSpPr>
        <p:spPr/>
        <p:txBody>
          <a:bodyPr/>
          <a:p>
            <a:r>
              <a:rPr altLang="en-US" lang="zh-CN"/>
              <a:t>自主学习能力</a:t>
            </a:r>
            <a:endParaRPr altLang="en-US" lang="zh-CN"/>
          </a:p>
        </p:txBody>
      </p:sp>
      <p:sp>
        <p:nvSpPr>
          <p:cNvPr id="10491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定义：学生主动求知、独立思考、自主学习的能力</a:t>
            </a:r>
            <a:endParaRPr altLang="en-US" dirty="0" sz="2000" lang="zh-CN" spc="150">
              <a:solidFill>
                <a:schemeClr val="tx1">
                  <a:lumMod val="85000"/>
                  <a:lumOff val="15000"/>
                </a:schemeClr>
              </a:solidFill>
              <a:latin typeface="+mn-ea"/>
              <a:sym typeface="+mn-ea"/>
            </a:endParaRPr>
          </a:p>
        </p:txBody>
      </p:sp>
      <p:sp>
        <p:nvSpPr>
          <p:cNvPr id="10492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重要性：适应未来社会发展的必备技能，有助于培养学生的终身学习意识</a:t>
            </a:r>
            <a:endParaRPr altLang="en-US" dirty="0" sz="2000" lang="zh-CN" spc="150">
              <a:solidFill>
                <a:schemeClr val="tx1">
                  <a:lumMod val="85000"/>
                  <a:lumOff val="15000"/>
                </a:schemeClr>
              </a:solidFill>
              <a:latin typeface="+mn-ea"/>
              <a:sym typeface="+mn-ea"/>
            </a:endParaRPr>
          </a:p>
        </p:txBody>
      </p:sp>
      <p:sp>
        <p:nvSpPr>
          <p:cNvPr id="10492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培养方法：教师引导、学生参与、家校合作、社会实践等多元化途径</a:t>
            </a:r>
            <a:endParaRPr altLang="en-US" dirty="0" sz="2000" lang="zh-CN" spc="150">
              <a:solidFill>
                <a:schemeClr val="tx1">
                  <a:lumMod val="85000"/>
                  <a:lumOff val="15000"/>
                </a:schemeClr>
              </a:solidFill>
              <a:latin typeface="+mn-ea"/>
              <a:sym typeface="+mn-ea"/>
            </a:endParaRPr>
          </a:p>
        </p:txBody>
      </p:sp>
      <p:sp>
        <p:nvSpPr>
          <p:cNvPr id="10492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评估与反馈：定期评估学生的自主学习能力，及时调整教学策略和提供个性化指导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8" name="标题 2"/>
          <p:cNvSpPr>
            <a:spLocks noGrp="1"/>
          </p:cNvSpPr>
          <p:nvPr>
            <p:ph type="title" idx="1"/>
          </p:nvPr>
        </p:nvSpPr>
        <p:spPr/>
        <p:txBody>
          <a:bodyPr/>
          <a:p>
            <a:r>
              <a:rPr altLang="en-US" lang="zh-CN"/>
              <a:t>批判性思维</a:t>
            </a:r>
            <a:endParaRPr altLang="en-US" lang="zh-CN"/>
          </a:p>
        </p:txBody>
      </p:sp>
      <p:sp>
        <p:nvSpPr>
          <p:cNvPr id="104926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5714" lnSpcReduction="20000"/>
          </a:bodyPr>
          <a:p>
            <a:pPr>
              <a:lnSpc>
                <a:spcPct val="150000"/>
              </a:lnSpc>
            </a:pPr>
            <a:r>
              <a:rPr altLang="zh-CN" dirty="0" sz="1400" lang="en-US">
                <a:solidFill>
                  <a:schemeClr val="dk1">
                    <a:lumMod val="80000"/>
                    <a:lumOff val="20000"/>
                  </a:schemeClr>
                </a:solidFill>
                <a:latin typeface="+mn-ea"/>
                <a:sym typeface="+mn-ea"/>
              </a:rPr>
              <a:t>培养方法：通过课堂教学、课外活动、家庭教育等多种途径，引导小学生积极思考、善于提问、勇于挑战权威，培养他们的批判性思维能力。</a:t>
            </a:r>
            <a:endParaRPr altLang="zh-CN" dirty="0" sz="1400" lang="en-US">
              <a:solidFill>
                <a:schemeClr val="dk1">
                  <a:lumMod val="80000"/>
                  <a:lumOff val="20000"/>
                </a:schemeClr>
              </a:solidFill>
              <a:latin typeface="+mn-ea"/>
              <a:sym typeface="+mn-ea"/>
            </a:endParaRPr>
          </a:p>
        </p:txBody>
      </p:sp>
      <p:sp>
        <p:nvSpPr>
          <p:cNvPr id="104926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5714" lnSpcReduction="20000"/>
          </a:bodyPr>
          <a:p>
            <a:pPr>
              <a:lnSpc>
                <a:spcPct val="150000"/>
              </a:lnSpc>
            </a:pPr>
            <a:r>
              <a:rPr altLang="en-US" dirty="0" sz="1400" lang="zh-CN">
                <a:solidFill>
                  <a:schemeClr val="dk1">
                    <a:lumMod val="80000"/>
                    <a:lumOff val="20000"/>
                  </a:schemeClr>
                </a:solidFill>
                <a:latin typeface="+mn-ea"/>
                <a:sym typeface="+mn-ea"/>
              </a:rPr>
              <a:t>定义：批判性思维是一种基于逻辑和证据的思维方式，它要求人们不盲目接受信息，而是通过分析、判断和评估来做出决策。</a:t>
            </a:r>
            <a:endParaRPr altLang="en-US" dirty="0" sz="1400" lang="zh-CN">
              <a:solidFill>
                <a:schemeClr val="dk1">
                  <a:lumMod val="80000"/>
                  <a:lumOff val="20000"/>
                </a:schemeClr>
              </a:solidFill>
              <a:latin typeface="+mn-ea"/>
              <a:sym typeface="+mn-ea"/>
            </a:endParaRPr>
          </a:p>
        </p:txBody>
      </p:sp>
      <p:sp>
        <p:nvSpPr>
          <p:cNvPr id="104927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2857"/>
          </a:bodyPr>
          <a:p>
            <a:pPr>
              <a:lnSpc>
                <a:spcPct val="150000"/>
              </a:lnSpc>
            </a:pPr>
            <a:r>
              <a:rPr altLang="en-US" dirty="0" sz="1400" lang="zh-CN">
                <a:solidFill>
                  <a:schemeClr val="dk1">
                    <a:lumMod val="80000"/>
                    <a:lumOff val="20000"/>
                  </a:schemeClr>
                </a:solidFill>
                <a:latin typeface="+mn-ea"/>
                <a:sym typeface="+mn-ea"/>
              </a:rPr>
              <a:t>重要性：在信息爆炸的时代，批判性思维能够帮助小学生筛选信息、辨别真伪，培养独立思考和解决问题的能力。</a:t>
            </a:r>
            <a:endParaRPr altLang="en-US" dirty="0" sz="1400" lang="zh-CN">
              <a:solidFill>
                <a:schemeClr val="dk1">
                  <a:lumMod val="80000"/>
                  <a:lumOff val="20000"/>
                </a:schemeClr>
              </a:solidFill>
              <a:latin typeface="+mn-ea"/>
              <a:sym typeface="+mn-ea"/>
            </a:endParaRPr>
          </a:p>
        </p:txBody>
      </p:sp>
      <p:sp>
        <p:nvSpPr>
          <p:cNvPr id="104928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68889" lnSpcReduction="20000"/>
          </a:bodyPr>
          <a:p>
            <a:pPr>
              <a:lnSpc>
                <a:spcPct val="150000"/>
              </a:lnSpc>
            </a:pPr>
            <a:r>
              <a:rPr altLang="zh-CN" dirty="0" lang="en-US">
                <a:solidFill>
                  <a:schemeClr val="dk1">
                    <a:lumMod val="80000"/>
                    <a:lumOff val="20000"/>
                  </a:schemeClr>
                </a:solidFill>
                <a:latin typeface="+mn-ea"/>
                <a:sym typeface="+mn-ea"/>
              </a:rPr>
              <a:t>实践应用：在教育实践中，教师应注重启发式教学，鼓励学生发表自己的观点，培养他们的批判性思维习惯。同时，学校和家庭也应该共同营造一个鼓励创新、宽容失败的教育环境。</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0" name="标题 2"/>
          <p:cNvSpPr>
            <a:spLocks noGrp="1"/>
          </p:cNvSpPr>
          <p:nvPr>
            <p:ph type="title" idx="1"/>
          </p:nvPr>
        </p:nvSpPr>
        <p:spPr/>
        <p:txBody>
          <a:bodyPr/>
          <a:p>
            <a:r>
              <a:rPr altLang="en-US" lang="zh-CN"/>
              <a:t>创新精神与实践能力</a:t>
            </a:r>
            <a:endParaRPr altLang="en-US" lang="zh-CN"/>
          </a:p>
        </p:txBody>
      </p:sp>
      <p:sp>
        <p:nvSpPr>
          <p:cNvPr id="104933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创新精神：鼓励学生独立思考，培养创新意识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实践能力：注重学生动手操作，提高解决问题能力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8"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创新与实践结合：鼓励学生将所学知识应用于实际生活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12"/>
            </p:custDataLst>
          </p:nvPr>
        </p:nvSpPr>
        <p:spPr>
          <a:xfrm>
            <a:off x="9144465"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培养方法：通过课程设置、教学方法改革等途径提升学生的创新精神与实践能力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37" name=""/>
        <p:cNvGrpSpPr/>
        <p:nvPr/>
      </p:nvGrpSpPr>
      <p:grpSpPr>
        <a:xfrm>
          <a:off x="0" y="0"/>
          <a:ext cx="0" cy="0"/>
          <a:chOff x="0" y="0"/>
          <a:chExt cx="0" cy="0"/>
        </a:xfrm>
      </p:grpSpPr>
      <p:sp>
        <p:nvSpPr>
          <p:cNvPr id="1049394"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96" name="标题 5"/>
          <p:cNvSpPr>
            <a:spLocks noGrp="1"/>
          </p:cNvSpPr>
          <p:nvPr>
            <p:ph type="title" idx="1"/>
            <p:custDataLst>
              <p:tags r:id="rId2"/>
            </p:custDataLst>
          </p:nvPr>
        </p:nvSpPr>
        <p:spPr/>
        <p:txBody>
          <a:bodyPr>
            <a:normAutofit fontScale="90000"/>
          </a:bodyPr>
          <a:p>
            <a:r>
              <a:rPr altLang="en-US" lang="zh-CN"/>
              <a:t>培养小学生核心素养的方法与途径</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2" name="标题 2"/>
          <p:cNvSpPr>
            <a:spLocks noGrp="1"/>
          </p:cNvSpPr>
          <p:nvPr>
            <p:ph type="title" idx="1"/>
          </p:nvPr>
        </p:nvSpPr>
        <p:spPr/>
        <p:txBody>
          <a:bodyPr/>
          <a:p>
            <a:r>
              <a:rPr altLang="en-US" lang="zh-CN"/>
              <a:t>课堂教学改革</a:t>
            </a:r>
            <a:endParaRPr altLang="en-US" lang="zh-CN"/>
          </a:p>
        </p:txBody>
      </p:sp>
      <p:sp>
        <p:nvSpPr>
          <p:cNvPr id="10494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3"/>
            </p:custDataLst>
          </p:nvPr>
        </p:nvSpPr>
        <p:spPr>
          <a:xfrm>
            <a:off x="763381"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转变教学方式：采用启发式、探究式、合作式等教学方式，激发学生学习兴趣和主动性。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6"/>
            </p:custDataLst>
          </p:nvPr>
        </p:nvSpPr>
        <p:spPr>
          <a:xfrm>
            <a:off x="3561327"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强化实践教学：结合生活实际，加强实践教学环节，提高学生的动手能力和创新精神。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9"/>
            </p:custDataLst>
          </p:nvPr>
        </p:nvSpPr>
        <p:spPr>
          <a:xfrm>
            <a:off x="6356085"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跨学科融合：打破传统学科界限，实现跨学科融合，拓宽学生知识面和视野。</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6"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引入现代教育技术：利用信息技术手段，丰富教学手段和资源，提高教学效果和学生学习体验。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6" name="标题 2"/>
          <p:cNvSpPr>
            <a:spLocks noGrp="1"/>
          </p:cNvSpPr>
          <p:nvPr>
            <p:ph type="title" idx="1"/>
          </p:nvPr>
        </p:nvSpPr>
        <p:spPr/>
        <p:txBody>
          <a:bodyPr/>
          <a:p>
            <a:r>
              <a:rPr altLang="en-US" lang="zh-CN"/>
              <a:t>课外活动与实践</a:t>
            </a:r>
            <a:endParaRPr altLang="en-US" lang="zh-CN"/>
          </a:p>
        </p:txBody>
      </p:sp>
      <p:sp>
        <p:nvSpPr>
          <p:cNvPr id="10494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组织兴趣小组：根据学生的兴趣和特长，组织各类兴趣小组，如科技、艺术、体育等，培养学生的个性和特长。</a:t>
            </a:r>
            <a:endParaRPr altLang="en-US" dirty="0" sz="2000" lang="zh-CN" spc="150">
              <a:solidFill>
                <a:schemeClr val="tx1">
                  <a:lumMod val="85000"/>
                  <a:lumOff val="15000"/>
                </a:schemeClr>
              </a:solidFill>
              <a:latin typeface="+mn-ea"/>
              <a:sym typeface="+mn-ea"/>
            </a:endParaRPr>
          </a:p>
        </p:txBody>
      </p:sp>
      <p:sp>
        <p:nvSpPr>
          <p:cNvPr id="10495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开展社会实践：通过组织学生参与社会实践活动，如志愿服务、社会调查等，增强学生的社会责任感和实践能力。</a:t>
            </a:r>
            <a:endParaRPr altLang="en-US" dirty="0" sz="2000" lang="zh-CN" spc="150">
              <a:solidFill>
                <a:schemeClr val="tx1">
                  <a:lumMod val="85000"/>
                  <a:lumOff val="15000"/>
                </a:schemeClr>
              </a:solidFill>
              <a:latin typeface="+mn-ea"/>
              <a:sym typeface="+mn-ea"/>
            </a:endParaRPr>
          </a:p>
        </p:txBody>
      </p:sp>
      <p:sp>
        <p:nvSpPr>
          <p:cNvPr id="10495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鼓励创新探索：引导学生进行创新探索，如开展科学实验、制作发明等，培养学生的创新意识和实践能力。</a:t>
            </a:r>
            <a:endParaRPr altLang="en-US" dirty="0" sz="2000" lang="zh-CN" spc="150">
              <a:solidFill>
                <a:schemeClr val="tx1">
                  <a:lumMod val="85000"/>
                  <a:lumOff val="15000"/>
                </a:schemeClr>
              </a:solidFill>
              <a:latin typeface="+mn-ea"/>
              <a:sym typeface="+mn-ea"/>
            </a:endParaRPr>
          </a:p>
        </p:txBody>
      </p:sp>
      <p:sp>
        <p:nvSpPr>
          <p:cNvPr id="10495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推进文化交流：组织学生参与文化交流活动，如国际游学、文化节等，拓宽学生的国际视野和跨文化交流能力。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0" name="标题 2"/>
          <p:cNvSpPr>
            <a:spLocks noGrp="1"/>
          </p:cNvSpPr>
          <p:nvPr>
            <p:ph type="title" idx="1"/>
          </p:nvPr>
        </p:nvSpPr>
        <p:spPr/>
        <p:txBody>
          <a:bodyPr/>
          <a:p>
            <a:r>
              <a:rPr altLang="en-US" lang="zh-CN"/>
              <a:t>家校合作与家庭教育</a:t>
            </a:r>
            <a:endParaRPr altLang="en-US" lang="zh-CN"/>
          </a:p>
        </p:txBody>
      </p:sp>
      <p:sp>
        <p:nvSpPr>
          <p:cNvPr id="104956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家庭教育与学校教育相互补充，共同促进小学生核心素养的培养。</a:t>
            </a:r>
            <a:endParaRPr altLang="en-US" dirty="0" sz="1200" lang="zh-CN" spc="150">
              <a:solidFill>
                <a:schemeClr val="tx1">
                  <a:lumMod val="85000"/>
                  <a:lumOff val="15000"/>
                </a:schemeClr>
              </a:solidFill>
              <a:latin typeface="+mn-ea"/>
              <a:sym typeface="+mn-ea"/>
            </a:endParaRPr>
          </a:p>
        </p:txBody>
      </p:sp>
      <p:sp>
        <p:nvSpPr>
          <p:cNvPr id="104956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家校合作可以通过定期沟通、家长会等形式，加强双方对小学生教育的关注与支持。</a:t>
            </a:r>
            <a:endParaRPr altLang="en-US" dirty="0" sz="1200" lang="zh-CN" spc="150">
              <a:solidFill>
                <a:schemeClr val="tx1">
                  <a:lumMod val="85000"/>
                  <a:lumOff val="15000"/>
                </a:schemeClr>
              </a:solidFill>
              <a:latin typeface="+mn-ea"/>
              <a:sym typeface="+mn-ea"/>
            </a:endParaRPr>
          </a:p>
        </p:txBody>
      </p:sp>
      <p:sp>
        <p:nvSpPr>
          <p:cNvPr id="104957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家庭教育对小学生核心素养的培养至关重要，家长应关注孩子的全面发展，注重培养其独立思考、自主学习的能力。</a:t>
            </a:r>
            <a:endParaRPr altLang="en-US" dirty="0" sz="1200" lang="zh-CN" spc="150">
              <a:solidFill>
                <a:schemeClr val="tx1">
                  <a:lumMod val="85000"/>
                  <a:lumOff val="15000"/>
                </a:schemeClr>
              </a:solidFill>
              <a:latin typeface="+mn-ea"/>
              <a:sym typeface="+mn-ea"/>
            </a:endParaRPr>
          </a:p>
        </p:txBody>
      </p:sp>
      <p:sp>
        <p:nvSpPr>
          <p:cNvPr id="104957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学校可开展家庭教育指导活动，帮助家长掌握科学的教育方法，促进家校共育，提升小学生核心素养。</a:t>
            </a:r>
            <a:endParaRPr altLang="en-US" dirty="0" sz="1200" lang="zh-CN" spc="150">
              <a:solidFill>
                <a:schemeClr val="tx1">
                  <a:lumMod val="85000"/>
                  <a:lumOff val="15000"/>
                </a:schemeClr>
              </a:solidFill>
              <a:latin typeface="+mn-ea"/>
              <a:sym typeface="+mn-ea"/>
            </a:endParaRPr>
          </a:p>
        </p:txBody>
      </p:sp>
      <p:sp>
        <p:nvSpPr>
          <p:cNvPr id="104958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4" name="标题 2"/>
          <p:cNvSpPr>
            <a:spLocks noGrp="1"/>
          </p:cNvSpPr>
          <p:nvPr>
            <p:ph type="title" idx="1"/>
          </p:nvPr>
        </p:nvSpPr>
        <p:spPr/>
        <p:txBody>
          <a:bodyPr/>
          <a:p>
            <a:r>
              <a:rPr altLang="en-US" lang="zh-CN"/>
              <a:t>教师素养的提升与培训</a:t>
            </a:r>
            <a:endParaRPr altLang="en-US" lang="zh-CN"/>
          </a:p>
        </p:txBody>
      </p:sp>
      <p:sp>
        <p:nvSpPr>
          <p:cNvPr id="10496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定期开展教师培训，提高教师的专业素养和教育教学方法。</a:t>
            </a:r>
            <a:endParaRPr altLang="en-US" dirty="0" sz="1200" lang="zh-CN" spc="150">
              <a:solidFill>
                <a:schemeClr val="tx1">
                  <a:lumMod val="65000"/>
                  <a:lumOff val="35000"/>
                </a:schemeClr>
              </a:solidFill>
              <a:latin typeface="+mn-ea"/>
              <a:sym typeface="+mn-ea"/>
            </a:endParaRPr>
          </a:p>
        </p:txBody>
      </p:sp>
      <p:sp>
        <p:nvSpPr>
          <p:cNvPr id="10496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加强师德师风建设，培养教师的责任心和使命感。</a:t>
            </a:r>
            <a:endParaRPr altLang="en-US" dirty="0" sz="1200" lang="zh-CN" spc="150">
              <a:solidFill>
                <a:schemeClr val="tx1">
                  <a:lumMod val="65000"/>
                  <a:lumOff val="35000"/>
                </a:schemeClr>
              </a:solidFill>
              <a:latin typeface="+mn-ea"/>
              <a:sym typeface="+mn-ea"/>
            </a:endParaRPr>
          </a:p>
        </p:txBody>
      </p:sp>
      <p:sp>
        <p:nvSpPr>
          <p:cNvPr id="10496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鼓励教师不断学习，提高自身的知识水平和教育理念。</a:t>
            </a:r>
            <a:endParaRPr altLang="en-US" dirty="0" sz="1200" lang="zh-CN" spc="150">
              <a:solidFill>
                <a:schemeClr val="tx1">
                  <a:lumMod val="65000"/>
                  <a:lumOff val="35000"/>
                </a:schemeClr>
              </a:solidFill>
              <a:latin typeface="+mn-ea"/>
              <a:sym typeface="+mn-ea"/>
            </a:endParaRPr>
          </a:p>
        </p:txBody>
      </p:sp>
      <p:sp>
        <p:nvSpPr>
          <p:cNvPr id="10496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建立完善的教师评价体系，激励教师不断提高自身素养。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77" name=""/>
        <p:cNvGrpSpPr/>
        <p:nvPr/>
      </p:nvGrpSpPr>
      <p:grpSpPr>
        <a:xfrm>
          <a:off x="0" y="0"/>
          <a:ext cx="0" cy="0"/>
          <a:chOff x="0" y="0"/>
          <a:chExt cx="0" cy="0"/>
        </a:xfrm>
      </p:grpSpPr>
      <p:sp>
        <p:nvSpPr>
          <p:cNvPr id="1049672"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74" name="标题 5"/>
          <p:cNvSpPr>
            <a:spLocks noGrp="1"/>
          </p:cNvSpPr>
          <p:nvPr>
            <p:ph type="title" idx="1"/>
            <p:custDataLst>
              <p:tags r:id="rId2"/>
            </p:custDataLst>
          </p:nvPr>
        </p:nvSpPr>
        <p:spPr/>
        <p:txBody>
          <a:bodyPr>
            <a:normAutofit fontScale="90000"/>
          </a:bodyPr>
          <a:p>
            <a:r>
              <a:rPr altLang="en-US" lang="zh-CN"/>
              <a:t>核心素养培养的实践案例与效果评估</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0" name="标题 2"/>
          <p:cNvSpPr>
            <a:spLocks noGrp="1"/>
          </p:cNvSpPr>
          <p:nvPr>
            <p:ph type="title" idx="1"/>
          </p:nvPr>
        </p:nvSpPr>
        <p:spPr/>
        <p:txBody>
          <a:bodyPr/>
          <a:p>
            <a:r>
              <a:rPr altLang="en-US" lang="zh-CN"/>
              <a:t>案例分享：成功培养核心素养的小学教育实践</a:t>
            </a:r>
            <a:endParaRPr altLang="en-US" lang="zh-CN"/>
          </a:p>
        </p:txBody>
      </p:sp>
      <p:sp>
        <p:nvSpPr>
          <p:cNvPr id="104971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案例名称：北京市某小学的“探究式学习”项目</a:t>
            </a:r>
            <a:endParaRPr altLang="en-US" dirty="0" sz="2000" lang="zh-CN" spc="150">
              <a:solidFill>
                <a:schemeClr val="tx1">
                  <a:lumMod val="75000"/>
                  <a:lumOff val="25000"/>
                </a:schemeClr>
              </a:solidFill>
              <a:latin typeface="+mn-ea"/>
              <a:sym typeface="+mn-ea"/>
            </a:endParaRPr>
          </a:p>
        </p:txBody>
      </p:sp>
      <p:sp>
        <p:nvSpPr>
          <p:cNvPr id="104971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案例简介：该项目通过引导学生自主探究、合作学习，培养其创新思维、批判性思维等核心素养。</a:t>
            </a:r>
            <a:endParaRPr altLang="en-US" dirty="0" sz="2000" lang="zh-CN" spc="150">
              <a:solidFill>
                <a:schemeClr val="tx1">
                  <a:lumMod val="75000"/>
                  <a:lumOff val="25000"/>
                </a:schemeClr>
              </a:solidFill>
              <a:latin typeface="+mn-ea"/>
              <a:sym typeface="+mn-ea"/>
            </a:endParaRPr>
          </a:p>
        </p:txBody>
      </p:sp>
      <p:sp>
        <p:nvSpPr>
          <p:cNvPr id="104972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实施方式：教师设计探究任务，学生分组进行资料搜集、实验观察、讨论分析等，形成报告并进行展示。</a:t>
            </a:r>
            <a:endParaRPr altLang="en-US" dirty="0" sz="2000" lang="zh-CN" spc="150">
              <a:solidFill>
                <a:schemeClr val="tx1">
                  <a:lumMod val="75000"/>
                  <a:lumOff val="25000"/>
                </a:schemeClr>
              </a:solidFill>
              <a:latin typeface="+mn-ea"/>
              <a:sym typeface="+mn-ea"/>
            </a:endParaRPr>
          </a:p>
        </p:txBody>
      </p:sp>
      <p:sp>
        <p:nvSpPr>
          <p:cNvPr id="104972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评估方法：采用综合评价量表，从知识技能、过程方法、情感态度价值观等方面进行评价。</a:t>
            </a:r>
            <a:endParaRPr altLang="en-US" dirty="0" sz="2000" lang="zh-CN" spc="150">
              <a:solidFill>
                <a:schemeClr val="tx1">
                  <a:lumMod val="75000"/>
                  <a:lumOff val="25000"/>
                </a:schemeClr>
              </a:solidFill>
              <a:latin typeface="+mn-ea"/>
              <a:sym typeface="+mn-ea"/>
            </a:endParaRPr>
          </a:p>
        </p:txBody>
      </p:sp>
      <p:sp>
        <p:nvSpPr>
          <p:cNvPr id="104973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74" name="标题 2"/>
          <p:cNvSpPr>
            <a:spLocks noGrp="1"/>
          </p:cNvSpPr>
          <p:nvPr>
            <p:ph type="title" idx="1"/>
          </p:nvPr>
        </p:nvSpPr>
        <p:spPr/>
        <p:txBody>
          <a:bodyPr/>
          <a:p>
            <a:r>
              <a:rPr altLang="en-US" lang="zh-CN"/>
              <a:t>效果评估：核心素养培养的成效评价与反馈</a:t>
            </a:r>
            <a:endParaRPr altLang="en-US" lang="zh-CN"/>
          </a:p>
        </p:txBody>
      </p:sp>
      <p:sp>
        <p:nvSpPr>
          <p:cNvPr id="10497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评价方法：观察法、测试法、问卷调查法等</a:t>
            </a:r>
            <a:endParaRPr altLang="en-US" sz="1400" lang="zh-CN" spc="150">
              <a:solidFill>
                <a:schemeClr val="tx1"/>
              </a:solidFill>
              <a:effectLst/>
              <a:latin typeface="+mn-ea"/>
              <a:sym typeface="+mn-ea"/>
            </a:endParaRPr>
          </a:p>
        </p:txBody>
      </p:sp>
      <p:sp>
        <p:nvSpPr>
          <p:cNvPr id="10497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评价标准：是否符合新时代小学教育的核心素养要求</a:t>
            </a:r>
            <a:endParaRPr altLang="en-US" dirty="0" sz="1400" lang="zh-CN" spc="150">
              <a:solidFill>
                <a:schemeClr val="tx1"/>
              </a:solidFill>
              <a:effectLst/>
              <a:latin typeface="+mn-ea"/>
              <a:sym typeface="+mn-ea"/>
            </a:endParaRPr>
          </a:p>
        </p:txBody>
      </p:sp>
      <p:sp>
        <p:nvSpPr>
          <p:cNvPr id="10497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评价过程：对实践案例进行跟踪调查，收集数据并进行分析</a:t>
            </a:r>
            <a:endParaRPr altLang="en-US" sz="1400" lang="zh-CN" spc="150">
              <a:solidFill>
                <a:schemeClr val="tx1"/>
              </a:solidFill>
              <a:effectLst/>
              <a:latin typeface="+mn-ea"/>
              <a:sym typeface="+mn-ea"/>
            </a:endParaRPr>
          </a:p>
        </p:txBody>
      </p:sp>
      <p:sp>
        <p:nvSpPr>
          <p:cNvPr id="10497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评价结果：总结实践案例的成效，提出改进意见和建议</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1" name=""/>
        <p:cNvGrpSpPr/>
        <p:nvPr/>
      </p:nvGrpSpPr>
      <p:grpSpPr>
        <a:xfrm>
          <a:off x="0" y="0"/>
          <a:ext cx="0" cy="0"/>
          <a:chOff x="0" y="0"/>
          <a:chExt cx="0" cy="0"/>
        </a:xfrm>
      </p:grpSpPr>
      <p:sp>
        <p:nvSpPr>
          <p:cNvPr id="1049830" name="文本占位符 4"/>
          <p:cNvSpPr>
            <a:spLocks noGrp="1"/>
          </p:cNvSpPr>
          <p:nvPr>
            <p:ph type="body" idx="2"/>
            <p:custDataLst>
              <p:tags r:id="rId1"/>
            </p:custDataLst>
          </p:nvPr>
        </p:nvSpPr>
        <p:spPr/>
        <p:txBody>
          <a:bodyPr/>
          <a:p>
            <a:r>
              <a:rPr altLang="en-US" lang="zh-CN"/>
              <a:t>Part Five</a:t>
            </a:r>
            <a:endParaRPr altLang="en-US" lang="zh-CN"/>
          </a:p>
        </p:txBody>
      </p:sp>
      <p:sp>
        <p:nvSpPr>
          <p:cNvPr id="1049832" name="标题 5"/>
          <p:cNvSpPr>
            <a:spLocks noGrp="1"/>
          </p:cNvSpPr>
          <p:nvPr>
            <p:ph type="title" idx="1"/>
            <p:custDataLst>
              <p:tags r:id="rId2"/>
            </p:custDataLst>
          </p:nvPr>
        </p:nvSpPr>
        <p:spPr/>
        <p:txBody>
          <a:bodyPr>
            <a:normAutofit fontScale="90000"/>
          </a:bodyPr>
          <a:p>
            <a:r>
              <a:rPr altLang="en-US" lang="zh-CN"/>
              <a:t>未来小学教育核心素养培养的趋势与展望</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8" name="标题 2"/>
          <p:cNvSpPr>
            <a:spLocks noGrp="1"/>
          </p:cNvSpPr>
          <p:nvPr>
            <p:ph type="title" idx="1"/>
          </p:nvPr>
        </p:nvSpPr>
        <p:spPr/>
        <p:txBody>
          <a:bodyPr/>
          <a:p>
            <a:r>
              <a:rPr altLang="en-US" lang="zh-CN"/>
              <a:t>教育信息化与核心素养培养的融合</a:t>
            </a:r>
            <a:endParaRPr altLang="en-US" lang="zh-CN"/>
          </a:p>
        </p:txBody>
      </p:sp>
      <p:sp>
        <p:nvSpPr>
          <p:cNvPr id="104987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信息技术在教育中的应用，将为学生提供更丰富的学习资源和多样化的学习方式。</a:t>
            </a:r>
            <a:endParaRPr altLang="en-US" dirty="0" sz="1200" lang="zh-CN" spc="150">
              <a:solidFill>
                <a:schemeClr val="tx1">
                  <a:lumMod val="65000"/>
                  <a:lumOff val="35000"/>
                </a:schemeClr>
              </a:solidFill>
              <a:latin typeface="+mn-ea"/>
              <a:sym typeface="+mn-ea"/>
            </a:endParaRPr>
          </a:p>
        </p:txBody>
      </p:sp>
      <p:sp>
        <p:nvSpPr>
          <p:cNvPr id="104987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教育信息化能够促进教师与学生之间的互动，提高教学质量和效果。</a:t>
            </a:r>
            <a:endParaRPr altLang="en-US" dirty="0" sz="1200" lang="zh-CN" spc="150">
              <a:solidFill>
                <a:schemeClr val="tx1">
                  <a:lumMod val="65000"/>
                  <a:lumOff val="35000"/>
                </a:schemeClr>
              </a:solidFill>
              <a:latin typeface="+mn-ea"/>
              <a:sym typeface="+mn-ea"/>
            </a:endParaRPr>
          </a:p>
        </p:txBody>
      </p:sp>
      <p:sp>
        <p:nvSpPr>
          <p:cNvPr id="104987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信息技术能够培养学生的信息素养，提高学生的信息处理能力和创新思维能力。</a:t>
            </a:r>
            <a:endParaRPr altLang="en-US" dirty="0" sz="1200" lang="zh-CN" spc="150">
              <a:solidFill>
                <a:schemeClr val="tx1">
                  <a:lumMod val="65000"/>
                  <a:lumOff val="35000"/>
                </a:schemeClr>
              </a:solidFill>
              <a:latin typeface="+mn-ea"/>
              <a:sym typeface="+mn-ea"/>
            </a:endParaRPr>
          </a:p>
        </p:txBody>
      </p:sp>
      <p:sp>
        <p:nvSpPr>
          <p:cNvPr id="104987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教育信息化与核心素养培养的融合，将为学生未来的发展打下坚实的基础。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6" name="标题 2"/>
          <p:cNvSpPr>
            <a:spLocks noGrp="1"/>
          </p:cNvSpPr>
          <p:nvPr>
            <p:ph type="title" idx="1"/>
          </p:nvPr>
        </p:nvSpPr>
        <p:spPr/>
        <p:txBody>
          <a:bodyPr/>
          <a:p>
            <a:r>
              <a:rPr altLang="en-US" lang="zh-CN"/>
              <a:t>个性化教育与核心素养培养的结合</a:t>
            </a:r>
            <a:endParaRPr altLang="en-US" lang="zh-CN"/>
          </a:p>
        </p:txBody>
      </p:sp>
      <p:sp>
        <p:nvSpPr>
          <p:cNvPr id="10499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将个性化教育与核心素养培养相结合，可以更好地满足学生个性化发展的需求，同时提高学生的综合素质和能力。</a:t>
            </a:r>
            <a:endParaRPr altLang="zh-CN" dirty="0" lang="en-US">
              <a:solidFill>
                <a:schemeClr val="dk1">
                  <a:lumMod val="80000"/>
                  <a:lumOff val="20000"/>
                </a:schemeClr>
              </a:solidFill>
              <a:latin typeface="+mn-ea"/>
              <a:sym typeface="+mn-ea"/>
            </a:endParaRPr>
          </a:p>
        </p:txBody>
      </p:sp>
      <p:sp>
        <p:nvSpPr>
          <p:cNvPr id="10499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个性化教育能够充分发掘学生的潜能和特长，培养学生的自主性和创造性。</a:t>
            </a:r>
            <a:endParaRPr altLang="en-US" dirty="0" sz="1600" lang="zh-CN">
              <a:solidFill>
                <a:schemeClr val="dk1">
                  <a:lumMod val="80000"/>
                  <a:lumOff val="20000"/>
                </a:schemeClr>
              </a:solidFill>
              <a:latin typeface="+mn-ea"/>
              <a:sym typeface="+mn-ea"/>
            </a:endParaRPr>
          </a:p>
        </p:txBody>
      </p:sp>
      <p:sp>
        <p:nvSpPr>
          <p:cNvPr id="10499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核心素养培养注重学生的综合素质和能力，包括批判性思维、创新能力、合作能力等方面。</a:t>
            </a:r>
            <a:endParaRPr altLang="en-US" dirty="0" lang="zh-CN">
              <a:solidFill>
                <a:schemeClr val="dk1">
                  <a:lumMod val="80000"/>
                  <a:lumOff val="20000"/>
                </a:schemeClr>
              </a:solidFill>
              <a:latin typeface="+mn-ea"/>
              <a:sym typeface="+mn-ea"/>
            </a:endParaRPr>
          </a:p>
        </p:txBody>
      </p:sp>
      <p:sp>
        <p:nvSpPr>
          <p:cNvPr id="10499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在未来小学教育中，应该注重学生的个性化差异和特点，结合核心素养培养的目标和要求，制定个性化的教育方案，促进学生全面发展。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8" name="标题 2"/>
          <p:cNvSpPr>
            <a:spLocks noGrp="1"/>
          </p:cNvSpPr>
          <p:nvPr>
            <p:ph type="title" idx="1"/>
          </p:nvPr>
        </p:nvSpPr>
        <p:spPr/>
        <p:txBody>
          <a:bodyPr/>
          <a:p>
            <a:r>
              <a:rPr altLang="en-US" lang="zh-CN"/>
              <a:t>核心素养培养在国际教育中的发展趋势</a:t>
            </a:r>
            <a:endParaRPr altLang="en-US" lang="zh-CN"/>
          </a:p>
        </p:txBody>
      </p:sp>
      <p:sp>
        <p:nvSpPr>
          <p:cNvPr id="10499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重视跨学科能力：强调学生综合运用多学科知识解决实际问题</a:t>
            </a:r>
            <a:endParaRPr altLang="en-US" dirty="0" sz="2000" lang="zh-CN" spc="150">
              <a:solidFill>
                <a:schemeClr val="tx1">
                  <a:lumMod val="85000"/>
                  <a:lumOff val="15000"/>
                </a:schemeClr>
              </a:solidFill>
              <a:latin typeface="+mn-ea"/>
              <a:sym typeface="+mn-ea"/>
            </a:endParaRPr>
          </a:p>
        </p:txBody>
      </p:sp>
      <p:sp>
        <p:nvSpPr>
          <p:cNvPr id="10499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创新与创造力培养：鼓励学生发挥想象力，培养创新思维和创造力</a:t>
            </a:r>
            <a:endParaRPr altLang="en-US" dirty="0" sz="2000" lang="zh-CN" spc="150">
              <a:solidFill>
                <a:schemeClr val="tx1">
                  <a:lumMod val="85000"/>
                  <a:lumOff val="15000"/>
                </a:schemeClr>
              </a:solidFill>
              <a:latin typeface="+mn-ea"/>
              <a:sym typeface="+mn-ea"/>
            </a:endParaRPr>
          </a:p>
        </p:txBody>
      </p:sp>
      <p:sp>
        <p:nvSpPr>
          <p:cNvPr id="10500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数字化素养：培养学生运用信息技术解决问题的能力，适应数字化时代的需求</a:t>
            </a:r>
            <a:endParaRPr altLang="en-US" dirty="0" sz="2000" lang="zh-CN" spc="150">
              <a:solidFill>
                <a:schemeClr val="tx1">
                  <a:lumMod val="85000"/>
                  <a:lumOff val="15000"/>
                </a:schemeClr>
              </a:solidFill>
              <a:latin typeface="+mn-ea"/>
              <a:sym typeface="+mn-ea"/>
            </a:endParaRPr>
          </a:p>
        </p:txBody>
      </p:sp>
      <p:sp>
        <p:nvSpPr>
          <p:cNvPr id="10500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全球视野与跨文化交流能力：加强国际交流与合作，培养学生具备全球视野和跨文化沟通能力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052" name="标题 2"/>
          <p:cNvSpPr>
            <a:spLocks noGrp="1"/>
          </p:cNvSpPr>
          <p:nvPr>
            <p:ph type="title" idx="2"/>
            <p:custDataLst>
              <p:tags r:id="rId1"/>
            </p:custDataLst>
          </p:nvPr>
        </p:nvSpPr>
        <p:spPr/>
        <p:txBody>
          <a:bodyPr/>
          <a:p>
            <a:r>
              <a:rPr altLang="en-US" lang="zh-CN"/>
              <a:t>感谢观看</a:t>
            </a:r>
            <a:endParaRPr altLang="en-US" lang="zh-CN"/>
          </a:p>
        </p:txBody>
      </p:sp>
      <p:sp>
        <p:nvSpPr>
          <p:cNvPr id="1050054"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4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0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0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2024-01-05T12:48:59Z</dcterms:created>
  <dcterms:modified xsi:type="dcterms:W3CDTF">2024-01-05T12:48:59Z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9c820e3e6a0f4048b0d8c887030403af_21</vt:lpwstr>
  </property>
</Properties>
</file>