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318" r:id="rId1"/>
    <p:sldMasterId id="2147492355" r:id="rId2"/>
  </p:sldMasterIdLst>
  <p:notesMasterIdLst>
    <p:notesMasterId r:id="rId3"/>
  </p:notesMasterIdLst>
  <p:sldIdLst>
    <p:sldId id="4259" r:id="rId4"/>
    <p:sldId id="4263" r:id="rId5"/>
    <p:sldId id="4266" r:id="rId6"/>
    <p:sldId id="4269" r:id="rId7"/>
    <p:sldId id="4272" r:id="rId8"/>
    <p:sldId id="4275" r:id="rId9"/>
    <p:sldId id="4278" r:id="rId10"/>
    <p:sldId id="4281" r:id="rId11"/>
    <p:sldId id="4284" r:id="rId12"/>
    <p:sldId id="4287" r:id="rId13"/>
    <p:sldId id="4290" r:id="rId14"/>
    <p:sldId id="4293" r:id="rId15"/>
    <p:sldId id="4296" r:id="rId16"/>
    <p:sldId id="4299" r:id="rId17"/>
    <p:sldId id="4302" r:id="rId18"/>
    <p:sldId id="4305" r:id="rId19"/>
    <p:sldId id="4308" r:id="rId20"/>
    <p:sldId id="4311" r:id="rId21"/>
    <p:sldId id="4314" r:id="rId22"/>
    <p:sldId id="4317" r:id="rId23"/>
    <p:sldId id="4320" r:id="rId24"/>
    <p:sldId id="4323" r:id="rId25"/>
    <p:sldId id="4326" r:id="rId26"/>
    <p:sldId id="4329" r:id="rId27"/>
    <p:sldId id="4332" r:id="rId28"/>
    <p:sldId id="4335" r:id="rId29"/>
    <p:sldId id="4338" r:id="rId30"/>
    <p:sldId id="4341" r:id="rId31"/>
    <p:sldId id="4344" r:id="rId32"/>
    <p:sldId id="4347" r:id="rId33"/>
    <p:sldId id="4350" r:id="rId34"/>
    <p:sldId id="4353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319" r:id="rId1"/>
    <p:sldLayoutId id="2147492320" r:id="rId2"/>
    <p:sldLayoutId id="2147492321" r:id="rId3"/>
    <p:sldLayoutId id="2147492322" r:id="rId4"/>
    <p:sldLayoutId id="2147492323" r:id="rId5"/>
    <p:sldLayoutId id="2147492324" r:id="rId6"/>
    <p:sldLayoutId id="2147492325" r:id="rId7"/>
    <p:sldLayoutId id="2147492326" r:id="rId8"/>
    <p:sldLayoutId id="2147492327" r:id="rId9"/>
    <p:sldLayoutId id="2147492328" r:id="rId10"/>
    <p:sldLayoutId id="214749232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356" r:id="rId1"/>
    <p:sldLayoutId id="2147492357" r:id="rId2"/>
    <p:sldLayoutId id="2147492358" r:id="rId3"/>
    <p:sldLayoutId id="2147492359" r:id="rId4"/>
    <p:sldLayoutId id="2147492360" r:id="rId5"/>
    <p:sldLayoutId id="2147492361" r:id="rId6"/>
    <p:sldLayoutId id="2147492362" r:id="rId7"/>
    <p:sldLayoutId id="2147492363" r:id="rId8"/>
    <p:sldLayoutId id="2147492364" r:id="rId9"/>
    <p:sldLayoutId id="2147492365" r:id="rId10"/>
    <p:sldLayoutId id="214749236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tags" Target="../tags/tag121.xml"/><Relationship Id="rId25" Type="http://schemas.openxmlformats.org/officeDocument/2006/relationships/tags" Target="../tags/tag122.xml"/><Relationship Id="rId26" Type="http://schemas.openxmlformats.org/officeDocument/2006/relationships/tags" Target="../tags/tag123.xml"/><Relationship Id="rId27" Type="http://schemas.openxmlformats.org/officeDocument/2006/relationships/tags" Target="../tags/tag124.xml"/><Relationship Id="rId2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tags" Target="../tags/tag179.xml"/><Relationship Id="rId20" Type="http://schemas.openxmlformats.org/officeDocument/2006/relationships/tags" Target="../tags/tag180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20" Type="http://schemas.openxmlformats.org/officeDocument/2006/relationships/tags" Target="../tags/tag292.xml"/><Relationship Id="rId21" Type="http://schemas.openxmlformats.org/officeDocument/2006/relationships/tags" Target="../tags/tag293.xml"/><Relationship Id="rId22" Type="http://schemas.openxmlformats.org/officeDocument/2006/relationships/tags" Target="../tags/tag294.xml"/><Relationship Id="rId23" Type="http://schemas.openxmlformats.org/officeDocument/2006/relationships/tags" Target="../tags/tag295.xml"/><Relationship Id="rId24" Type="http://schemas.openxmlformats.org/officeDocument/2006/relationships/tags" Target="../tags/tag296.xml"/><Relationship Id="rId25" Type="http://schemas.openxmlformats.org/officeDocument/2006/relationships/tags" Target="../tags/tag297.xml"/><Relationship Id="rId26" Type="http://schemas.openxmlformats.org/officeDocument/2006/relationships/tags" Target="../tags/tag298.xml"/><Relationship Id="rId27" Type="http://schemas.openxmlformats.org/officeDocument/2006/relationships/tags" Target="../tags/tag299.xml"/><Relationship Id="rId28" Type="http://schemas.openxmlformats.org/officeDocument/2006/relationships/tags" Target="../tags/tag300.xml"/><Relationship Id="rId29" Type="http://schemas.openxmlformats.org/officeDocument/2006/relationships/tags" Target="../tags/tag301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tags" Target="../tags/tag366.xml"/><Relationship Id="rId22" Type="http://schemas.openxmlformats.org/officeDocument/2006/relationships/tags" Target="../tags/tag367.xml"/><Relationship Id="rId23" Type="http://schemas.openxmlformats.org/officeDocument/2006/relationships/tags" Target="../tags/tag368.xml"/><Relationship Id="rId24" Type="http://schemas.openxmlformats.org/officeDocument/2006/relationships/tags" Target="../tags/tag369.xml"/><Relationship Id="rId25" Type="http://schemas.openxmlformats.org/officeDocument/2006/relationships/tags" Target="../tags/tag370.xml"/><Relationship Id="rId26" Type="http://schemas.openxmlformats.org/officeDocument/2006/relationships/tags" Target="../tags/tag371.xml"/><Relationship Id="rId27" Type="http://schemas.openxmlformats.org/officeDocument/2006/relationships/tags" Target="../tags/tag372.xml"/><Relationship Id="rId28" Type="http://schemas.openxmlformats.org/officeDocument/2006/relationships/tags" Target="../tags/tag373.xml"/><Relationship Id="rId29" Type="http://schemas.openxmlformats.org/officeDocument/2006/relationships/tags" Target="../tags/tag374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tags" Target="../tags/tag411.xml"/><Relationship Id="rId14" Type="http://schemas.openxmlformats.org/officeDocument/2006/relationships/tags" Target="../tags/tag412.xml"/><Relationship Id="rId15" Type="http://schemas.openxmlformats.org/officeDocument/2006/relationships/tags" Target="../tags/tag413.xml"/><Relationship Id="rId16" Type="http://schemas.openxmlformats.org/officeDocument/2006/relationships/tags" Target="../tags/tag414.xml"/><Relationship Id="rId17" Type="http://schemas.openxmlformats.org/officeDocument/2006/relationships/tags" Target="../tags/tag415.xml"/><Relationship Id="rId18" Type="http://schemas.openxmlformats.org/officeDocument/2006/relationships/tags" Target="../tags/tag416.xml"/><Relationship Id="rId19" Type="http://schemas.openxmlformats.org/officeDocument/2006/relationships/tags" Target="../tags/tag417.xml"/><Relationship Id="rId20" Type="http://schemas.openxmlformats.org/officeDocument/2006/relationships/tags" Target="../tags/tag418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tags" Target="../tags/tag423.xml"/><Relationship Id="rId6" Type="http://schemas.openxmlformats.org/officeDocument/2006/relationships/tags" Target="../tags/tag424.xml"/><Relationship Id="rId7" Type="http://schemas.openxmlformats.org/officeDocument/2006/relationships/tags" Target="../tags/tag425.xml"/><Relationship Id="rId8" Type="http://schemas.openxmlformats.org/officeDocument/2006/relationships/tags" Target="../tags/tag426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tags" Target="../tags/tag430.xml"/><Relationship Id="rId5" Type="http://schemas.openxmlformats.org/officeDocument/2006/relationships/tags" Target="../tags/tag431.xml"/><Relationship Id="rId6" Type="http://schemas.openxmlformats.org/officeDocument/2006/relationships/tags" Target="../tags/tag432.xml"/><Relationship Id="rId7" Type="http://schemas.openxmlformats.org/officeDocument/2006/relationships/tags" Target="../tags/tag433.xml"/><Relationship Id="rId8" Type="http://schemas.openxmlformats.org/officeDocument/2006/relationships/tags" Target="../tags/tag434.xml"/><Relationship Id="rId9" Type="http://schemas.openxmlformats.org/officeDocument/2006/relationships/tags" Target="../tags/tag435.xml"/><Relationship Id="rId10" Type="http://schemas.openxmlformats.org/officeDocument/2006/relationships/tags" Target="../tags/tag436.xml"/><Relationship Id="rId11" Type="http://schemas.openxmlformats.org/officeDocument/2006/relationships/tags" Target="../tags/tag437.xml"/><Relationship Id="rId12" Type="http://schemas.openxmlformats.org/officeDocument/2006/relationships/tags" Target="../tags/tag438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9.xml"/><Relationship Id="rId2" Type="http://schemas.openxmlformats.org/officeDocument/2006/relationships/tags" Target="../tags/tag440.xml"/><Relationship Id="rId3" Type="http://schemas.openxmlformats.org/officeDocument/2006/relationships/tags" Target="../tags/tag441.xml"/><Relationship Id="rId4" Type="http://schemas.openxmlformats.org/officeDocument/2006/relationships/tags" Target="../tags/tag442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3.xml"/><Relationship Id="rId2" Type="http://schemas.openxmlformats.org/officeDocument/2006/relationships/tags" Target="../tags/tag444.xml"/><Relationship Id="rId3" Type="http://schemas.openxmlformats.org/officeDocument/2006/relationships/tags" Target="../tags/tag44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2024年生物技术行业生物医药研发战略计划研究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生物医药研发战略背景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生物医药研发战略目标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生物医药研发战略重点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生物医药研发战略措施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2500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生物医药研发战略实施与保障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3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6442710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6" name="项标题"/>
          <p:cNvSpPr txBox="1"/>
          <p:nvPr>
            <p:custDataLst>
              <p:tags r:id="rId24"/>
            </p:custDataLst>
          </p:nvPr>
        </p:nvSpPr>
        <p:spPr>
          <a:xfrm>
            <a:off x="6442710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2500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生物医药研发战略预期成果与影响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序号"/>
          <p:cNvSpPr txBox="1"/>
          <p:nvPr>
            <p:custDataLst>
              <p:tags r:id="rId25"/>
            </p:custDataLst>
          </p:nvPr>
        </p:nvSpPr>
        <p:spPr>
          <a:xfrm>
            <a:off x="10530205" y="530923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06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51" name="直接连接符 26"/>
          <p:cNvCxnSpPr>
            <a:cxnSpLocks/>
          </p:cNvCxnSpPr>
          <p:nvPr>
            <p:custDataLst>
              <p:tags r:id="rId26"/>
            </p:custDataLst>
          </p:nvPr>
        </p:nvCxnSpPr>
        <p:spPr>
          <a:xfrm>
            <a:off x="10664190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生物医药研发战略背景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生物技术行业发展现状</a:t>
            </a:r>
            <a:endParaRPr altLang="en-US" lang="zh-CN"/>
          </a:p>
        </p:txBody>
      </p:sp>
      <p:sp>
        <p:nvSpPr>
          <p:cNvPr id="10489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生物医药研发战略背景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生物技术产业规模持续增长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生物医药领域创新成果不断涌现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政策支持力度加大，推动生物技术行业快速发展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生物医药研发的重要性</a:t>
            </a:r>
            <a:endParaRPr altLang="en-US" lang="zh-CN"/>
          </a:p>
        </p:txBody>
      </p:sp>
      <p:sp>
        <p:nvSpPr>
          <p:cNvPr id="104902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生物医药研发是推动生物技术行业发展的关键因素，有助于解决全球范围内的医疗挑战。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生物医药研发有助于开发新型药物和治疗手段，提高疾病的治愈率和患者的生存质量。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生物医药研发能够推动经济发展，创造就业机会，并提升国家在全球范围内的竞争力。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生物医药研发有助于提升人类健康水平，延长寿命，提高生活品质。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国内外生物医药研发趋势</a:t>
            </a:r>
            <a:endParaRPr altLang="en-US" lang="zh-CN"/>
          </a:p>
        </p:txBody>
      </p:sp>
      <p:sp>
        <p:nvSpPr>
          <p:cNvPr id="10490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国内生物医药研发概况：介绍国内生物医药研发的总体情况，包括政策环境、市场规模、技术进展等。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国际生物医药研发趋势：分析全球生物医药研发的最新趋势，如免疫疗法、基因疗法、细胞疗法等。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国内外技术对比：对比国内外生物医药研发的技术水平、创新能力以及市场应用等方面的差异。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国内外研发战略合作：探讨国内外生物医药研发机构和企业之间的战略合作，以及合作模式和合作领域。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生物医药研发战略目标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1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1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提高研发效率</a:t>
            </a:r>
            <a:endParaRPr altLang="en-US" lang="zh-CN"/>
          </a:p>
        </p:txBody>
      </p:sp>
      <p:sp>
        <p:nvSpPr>
          <p:cNvPr id="10491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优化研发流程，减少冗余环节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加强跨部门协作，促进信息共享和资源整合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培养高素质研发团队，提升创新能力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采用先进的实验技术和设备，提高实验效率和数据准确性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加强创新能力</a:t>
            </a:r>
            <a:endParaRPr altLang="en-US" lang="zh-CN"/>
          </a:p>
        </p:txBody>
      </p:sp>
      <p:sp>
        <p:nvSpPr>
          <p:cNvPr id="104927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建立生物医药研发创新体系，鼓励企业加大研发投入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加强产学研合作，推动科技成果转化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引进国际先进技术和管理经验，提升国内生物医药研发水平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培养和引进高素质人才，打造创新团队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推进成果转化</a:t>
            </a:r>
            <a:endParaRPr altLang="en-US" lang="zh-CN"/>
          </a:p>
        </p:txBody>
      </p:sp>
      <p:sp>
        <p:nvSpPr>
          <p:cNvPr id="10493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措施：建立产学研合作机制、加强知识产权保护、优化成果转化政策环境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预期成果：提高成果转化率、推动生物医药产业升级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目标：将实验室研究成果转化为具有市场竞争力的产品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关键环节：技术转移、产业化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提升产业竞争力</a:t>
            </a:r>
            <a:endParaRPr altLang="en-US" lang="zh-CN"/>
          </a:p>
        </p:txBody>
      </p:sp>
      <p:sp>
        <p:nvSpPr>
          <p:cNvPr id="10493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目标：通过创新和技术升级，提高生物医药产业的竞争力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重点：加强研发能力，提升产品质量和降低成本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措施：加大研发投入，引进先进技术和管理经验，培养高素质人才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预期成果：提高生物医药产业的整体水平和国际竞争力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生物医药研发战略重点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42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42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加强基础研究</a:t>
            </a:r>
            <a:endParaRPr altLang="en-US" lang="zh-CN"/>
          </a:p>
        </p:txBody>
      </p:sp>
      <p:sp>
        <p:nvSpPr>
          <p:cNvPr id="10494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建立和完善基础研究体系，提高基础研究能力和水平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加强与国际先进科研机构的合作与交流，引进国际先进技术和管理经验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加大对基础研究的投入，提高基础研究在研发经费中的比例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建立科学评价体系，加强对基础研究的评价和考核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推进产学研合作</a:t>
            </a:r>
            <a:endParaRPr altLang="en-US" lang="zh-CN"/>
          </a:p>
        </p:txBody>
      </p:sp>
      <p:sp>
        <p:nvSpPr>
          <p:cNvPr id="10495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加强企业与高校、研究机构的合作，共同开展生物医药研发项目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建立产学研合作平台，促进信息共享和资源整合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鼓励企业与高校、研究机构建立长期稳定的合作关系，共同培养人才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推进产学研合作模式创新，探索多元化的合作方式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优化创新生态</a:t>
            </a:r>
            <a:endParaRPr altLang="en-US" lang="zh-CN"/>
          </a:p>
        </p:txBody>
      </p:sp>
      <p:sp>
        <p:nvSpPr>
          <p:cNvPr id="10495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鼓励企业加强自主研发能力，提高技术创新能力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建立产学研一体化创新体系，加强企业与高校、研究机构的合作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加大对生物医药研发的资金投入，吸引更多社会资本参与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优化创新环境，加强知识产权保护，促进科技成果转化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强化人才培养</a:t>
            </a:r>
            <a:endParaRPr altLang="en-US" lang="zh-CN"/>
          </a:p>
        </p:txBody>
      </p:sp>
      <p:sp>
        <p:nvSpPr>
          <p:cNvPr id="104964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培养高素质研发人才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加强与高校和研究机构的合作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建立完善的培训和激励机制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吸引和留住顶尖人才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生物医药研发战略措施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70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70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加大研发投入</a:t>
            </a:r>
            <a:endParaRPr altLang="en-US" lang="zh-CN"/>
          </a:p>
        </p:txBody>
      </p:sp>
      <p:sp>
        <p:nvSpPr>
          <p:cNvPr id="10497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加强人才培养，提高研发效率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增加资金投入，提高研发能力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引进先进技术，提升研发水平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优化研发流程，降低研发成本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完善政策支持体系</a:t>
            </a:r>
            <a:endParaRPr altLang="en-US" lang="zh-CN"/>
          </a:p>
        </p:txBody>
      </p:sp>
      <p:sp>
        <p:nvSpPr>
          <p:cNvPr id="10498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政府加大对生物医药研发领域的资金投入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制定税收优惠政策，鼓励企业加大研发力度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建立健全生物医药知识产权保护体系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完善相关法律法规，保障研发活动的合法性和安全性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建设公共服务平台</a:t>
            </a:r>
            <a:endParaRPr altLang="en-US" lang="zh-CN"/>
          </a:p>
        </p:txBody>
      </p:sp>
      <p:sp>
        <p:nvSpPr>
          <p:cNvPr id="104989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建立生物医药研发公共服务平台，提供技术转移转化、知识产权保护等服务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政府提供政策支持，推动公共服务平台的建设与发展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鼓励企业、高校和研究机构共同参与公共服务平台的建设与运营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加强产学研合作，促进生物医药研发领域的技术交流与合作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推动国际合作与交流</a:t>
            </a:r>
            <a:endParaRPr altLang="en-US" lang="zh-CN"/>
          </a:p>
        </p:txBody>
      </p:sp>
      <p:sp>
        <p:nvSpPr>
          <p:cNvPr id="10499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交流平台：参加国际学术会议、展览等活动，加强与国际同行的交流与合作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政策支持：政府出台相关政策，鼓励企业积极参与国际合作与交流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合作领域：共同研发新药、技术交流与转让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合作模式：建立战略合作伙伴关系，开展联合研究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生物医药研发战略实施与保障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04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04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建立组织保障体系</a:t>
            </a:r>
            <a:endParaRPr altLang="en-US" lang="zh-CN"/>
          </a:p>
        </p:txBody>
      </p:sp>
      <p:sp>
        <p:nvSpPr>
          <p:cNvPr id="10500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制定详细的项目计划和时间表，确保研发进度按计划进行。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成立专门的项目管理团队，负责生物医药研发战略计划的实施与监督。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建立跨部门协作机制，加强各部门之间的沟通与合作。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建立完善的项目评估体系，对研发过程中的关键节点进行评估和监控。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加强监督评估机制</a:t>
            </a:r>
            <a:endParaRPr altLang="en-US" lang="zh-CN"/>
          </a:p>
        </p:txBody>
      </p:sp>
      <p:sp>
        <p:nvSpPr>
          <p:cNvPr id="10501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加强与国内外相关机构的合作与交流，共同推进生物医药研发水平的提升。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鼓励企业建立内部监督评估机制，提高研发过程的透明度和规范性。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建立完善的监督评估体系，确保研发战略的有效实施。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定期对研发项目进行评估，及时发现问题并采取措施。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完善知识产权保护体系</a:t>
            </a:r>
            <a:endParaRPr altLang="en-US" lang="zh-CN"/>
          </a:p>
        </p:txBody>
      </p:sp>
      <p:sp>
        <p:nvSpPr>
          <p:cNvPr id="105023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3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建立生物医药领域的知识产权保护法规和政策体系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加强国际合作，共同打击跨国侵权行为，维护全球生物医药产业的知识产权秩序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鼓励企业加强自主创新，提高知识产权的创造、运用和保护能力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加强知识产权的审查、申请和维权工作，提高侵权成本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推动政策法规的完善与实施</a:t>
            </a:r>
            <a:endParaRPr altLang="en-US" lang="zh-CN"/>
          </a:p>
        </p:txBody>
      </p:sp>
      <p:sp>
        <p:nvSpPr>
          <p:cNvPr id="10503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政策法规对生物医药研发战略实施的重要性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政策法规对生物医药研发战略实施的影响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完善政策法规的建议与实施计划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当前政策法规的完善程度与实施情况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生物医药研发战略预期成果与影响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39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39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06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提高生物医药产业整体水平</a:t>
            </a:r>
            <a:endParaRPr altLang="en-US" lang="zh-CN"/>
          </a:p>
        </p:txBody>
      </p:sp>
      <p:sp>
        <p:nvSpPr>
          <p:cNvPr id="10504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促进生物医药产业创新发展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加速生物医药产业转型升级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提升生物医药产业服务民生福祉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提高生物医药产业国际竞争力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促进相关产业的发展与升级</a:t>
            </a:r>
            <a:endParaRPr altLang="en-US" lang="zh-CN"/>
          </a:p>
        </p:txBody>
      </p:sp>
      <p:sp>
        <p:nvSpPr>
          <p:cNvPr id="10505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对相关产业的影响：带动生物技术、医疗器械等相关产业的发展，促进产业链的完善与升级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生物医药研发战略预期成果：开发出更多创新药物，提高治疗效果，降低医疗成本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创造就业机会：战略实施将吸引更多人才加入生物医药领域，增加就业机会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提升国际竞争力：通过技术创新和产业升级，提升我国生物医药产业的国际竞争力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提高国家生物安全保障能力</a:t>
            </a:r>
            <a:endParaRPr altLang="en-US" lang="zh-CN"/>
          </a:p>
        </p:txBody>
      </p:sp>
      <p:sp>
        <p:nvSpPr>
          <p:cNvPr id="10505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生物医药研发战略预期成果：提高国家生物安全保障能力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战略目标：加强生物安全风险防控和治理体系建设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预期成果：提高应对突发重大疫情和生物安全事件的能力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影响：保障人民生命健康，维护国家安全和社会稳定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对全球生物医药产业发展的贡献</a:t>
            </a:r>
            <a:endParaRPr altLang="en-US" lang="zh-CN"/>
          </a:p>
        </p:txBody>
      </p:sp>
      <p:sp>
        <p:nvSpPr>
          <p:cNvPr id="105064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加速新药研发进程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提高疾病治疗效果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降低医疗成本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促进国际合作与交流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688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6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6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6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6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6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6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6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6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6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6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30_6*l_h_a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30_6*l_h_i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SLIDE_ID" val="custom2023123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60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204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44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317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6"/>
</p:tagLst>
</file>

<file path=ppt/tags/tag39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4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45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2024-01-05T15:04:10Z</dcterms:created>
  <dcterms:modified xsi:type="dcterms:W3CDTF">2024-01-05T15:04:10Z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32b2eb9e61cb4fc1ba0b59527fd46082_21</vt:lpwstr>
  </property>
</Properties>
</file>