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575" r:id="rId1"/>
    <p:sldMasterId id="2147485612" r:id="rId2"/>
  </p:sldMasterIdLst>
  <p:notesMasterIdLst>
    <p:notesMasterId r:id="rId3"/>
  </p:notesMasterIdLst>
  <p:sldIdLst>
    <p:sldId id="1149" r:id="rId4"/>
    <p:sldId id="1152" r:id="rId5"/>
    <p:sldId id="1155" r:id="rId6"/>
    <p:sldId id="1158" r:id="rId7"/>
    <p:sldId id="1164" r:id="rId9"/>
    <p:sldId id="1167" r:id="rId10"/>
    <p:sldId id="1170" r:id="rId11"/>
    <p:sldId id="1173" r:id="rId12"/>
    <p:sldId id="1179" r:id="rId14"/>
    <p:sldId id="1182" r:id="rId15"/>
    <p:sldId id="1185" r:id="rId16"/>
    <p:sldId id="1188" r:id="rId17"/>
    <p:sldId id="1191" r:id="rId18"/>
    <p:sldId id="1197" r:id="rId20"/>
    <p:sldId id="1200" r:id="rId21"/>
    <p:sldId id="1203" r:id="rId22"/>
    <p:sldId id="1206" r:id="rId23"/>
    <p:sldId id="1209" r:id="rId24"/>
    <p:sldId id="1215" r:id="rId26"/>
    <p:sldId id="1218" r:id="rId27"/>
    <p:sldId id="1221" r:id="rId28"/>
    <p:sldId id="1224" r:id="rId29"/>
    <p:sldId id="1227" r:id="rId30"/>
    <p:sldId id="1233" r:id="rId32"/>
    <p:sldId id="1236" r:id="rId33"/>
    <p:sldId id="1239" r:id="rId34"/>
    <p:sldId id="1242" r:id="rId35"/>
    <p:sldId id="1245" r:id="rId36"/>
    <p:sldId id="1251" r:id="rId38"/>
    <p:sldId id="1254" r:id="rId39"/>
    <p:sldId id="1257" r:id="rId40"/>
    <p:sldId id="1260" r:id="rId41"/>
    <p:sldId id="1263"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576" r:id="rId1"/>
    <p:sldLayoutId id="2147485577" r:id="rId2"/>
    <p:sldLayoutId id="2147485578" r:id="rId3"/>
    <p:sldLayoutId id="2147485579" r:id="rId4"/>
    <p:sldLayoutId id="2147485580" r:id="rId5"/>
    <p:sldLayoutId id="2147485581" r:id="rId6"/>
    <p:sldLayoutId id="2147485582" r:id="rId7"/>
    <p:sldLayoutId id="2147485583" r:id="rId8"/>
    <p:sldLayoutId id="2147485584" r:id="rId9"/>
    <p:sldLayoutId id="2147485585" r:id="rId10"/>
    <p:sldLayoutId id="214748558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613" r:id="rId1"/>
    <p:sldLayoutId id="2147485614" r:id="rId2"/>
    <p:sldLayoutId id="2147485615" r:id="rId3"/>
    <p:sldLayoutId id="2147485616" r:id="rId4"/>
    <p:sldLayoutId id="2147485617" r:id="rId5"/>
    <p:sldLayoutId id="2147485618" r:id="rId6"/>
    <p:sldLayoutId id="2147485619" r:id="rId7"/>
    <p:sldLayoutId id="2147485620" r:id="rId8"/>
    <p:sldLayoutId id="2147485621" r:id="rId9"/>
    <p:sldLayoutId id="2147485622" r:id="rId10"/>
    <p:sldLayoutId id="214748562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tags" Target="../tags/tag188.xml"/><Relationship Id="rId18" Type="http://schemas.openxmlformats.org/officeDocument/2006/relationships/tags" Target="../tags/tag189.xml"/><Relationship Id="rId19" Type="http://schemas.openxmlformats.org/officeDocument/2006/relationships/tags" Target="../tags/tag190.xml"/><Relationship Id="rId20" Type="http://schemas.openxmlformats.org/officeDocument/2006/relationships/tags" Target="../tags/tag191.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tags" Target="../tags/tag232.xml"/><Relationship Id="rId18" Type="http://schemas.openxmlformats.org/officeDocument/2006/relationships/tags" Target="../tags/tag233.xml"/><Relationship Id="rId19" Type="http://schemas.openxmlformats.org/officeDocument/2006/relationships/tags" Target="../tags/tag234.xml"/><Relationship Id="rId20" Type="http://schemas.openxmlformats.org/officeDocument/2006/relationships/tags" Target="../tags/tag23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tags" Target="../tags/tag336.xml"/><Relationship Id="rId16" Type="http://schemas.openxmlformats.org/officeDocument/2006/relationships/tags" Target="../tags/tag337.xml"/><Relationship Id="rId17" Type="http://schemas.openxmlformats.org/officeDocument/2006/relationships/tags" Target="../tags/tag338.xml"/><Relationship Id="rId18" Type="http://schemas.openxmlformats.org/officeDocument/2006/relationships/tags" Target="../tags/tag339.xml"/><Relationship Id="rId19" Type="http://schemas.openxmlformats.org/officeDocument/2006/relationships/tags" Target="../tags/tag340.xml"/><Relationship Id="rId20" Type="http://schemas.openxmlformats.org/officeDocument/2006/relationships/tags" Target="../tags/tag34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tags" Target="../tags/tag396.xml"/><Relationship Id="rId14" Type="http://schemas.openxmlformats.org/officeDocument/2006/relationships/tags" Target="../tags/tag397.xml"/><Relationship Id="rId15" Type="http://schemas.openxmlformats.org/officeDocument/2006/relationships/tags" Target="../tags/tag398.xml"/><Relationship Id="rId16" Type="http://schemas.openxmlformats.org/officeDocument/2006/relationships/tags" Target="../tags/tag399.xml"/><Relationship Id="rId17" Type="http://schemas.openxmlformats.org/officeDocument/2006/relationships/tags" Target="../tags/tag400.xml"/><Relationship Id="rId18" Type="http://schemas.openxmlformats.org/officeDocument/2006/relationships/tags" Target="../tags/tag401.xml"/><Relationship Id="rId19" Type="http://schemas.openxmlformats.org/officeDocument/2006/relationships/tags" Target="../tags/tag402.xml"/><Relationship Id="rId20" Type="http://schemas.openxmlformats.org/officeDocument/2006/relationships/tags" Target="../tags/tag403.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tags" Target="../tags/tag422.xml"/><Relationship Id="rId5" Type="http://schemas.openxmlformats.org/officeDocument/2006/relationships/tags" Target="../tags/tag423.xml"/><Relationship Id="rId6" Type="http://schemas.openxmlformats.org/officeDocument/2006/relationships/tags" Target="../tags/tag424.xml"/><Relationship Id="rId7" Type="http://schemas.openxmlformats.org/officeDocument/2006/relationships/tags" Target="../tags/tag425.xml"/><Relationship Id="rId8" Type="http://schemas.openxmlformats.org/officeDocument/2006/relationships/tags" Target="../tags/tag426.xml"/><Relationship Id="rId9" Type="http://schemas.openxmlformats.org/officeDocument/2006/relationships/tags" Target="../tags/tag427.xml"/><Relationship Id="rId10" Type="http://schemas.openxmlformats.org/officeDocument/2006/relationships/tags" Target="../tags/tag428.xml"/><Relationship Id="rId11" Type="http://schemas.openxmlformats.org/officeDocument/2006/relationships/tags" Target="../tags/tag429.xml"/><Relationship Id="rId12" Type="http://schemas.openxmlformats.org/officeDocument/2006/relationships/tags" Target="../tags/tag430.xml"/><Relationship Id="rId13" Type="http://schemas.openxmlformats.org/officeDocument/2006/relationships/tags" Target="../tags/tag431.xml"/><Relationship Id="rId14" Type="http://schemas.openxmlformats.org/officeDocument/2006/relationships/tags" Target="../tags/tag432.xml"/><Relationship Id="rId15" Type="http://schemas.openxmlformats.org/officeDocument/2006/relationships/tags" Target="../tags/tag433.xml"/><Relationship Id="rId16" Type="http://schemas.openxmlformats.org/officeDocument/2006/relationships/tags" Target="../tags/tag434.xml"/><Relationship Id="rId17" Type="http://schemas.openxmlformats.org/officeDocument/2006/relationships/tags" Target="../tags/tag435.xml"/><Relationship Id="rId18" Type="http://schemas.openxmlformats.org/officeDocument/2006/relationships/tags" Target="../tags/tag436.xml"/><Relationship Id="rId19" Type="http://schemas.openxmlformats.org/officeDocument/2006/relationships/tags" Target="../tags/tag437.xml"/><Relationship Id="rId20" Type="http://schemas.openxmlformats.org/officeDocument/2006/relationships/tags" Target="../tags/tag438.xml"/><Relationship Id="rId21" Type="http://schemas.openxmlformats.org/officeDocument/2006/relationships/tags" Target="../tags/tag439.xml"/><Relationship Id="rId22" Type="http://schemas.openxmlformats.org/officeDocument/2006/relationships/tags" Target="../tags/tag440.xml"/><Relationship Id="rId23" Type="http://schemas.openxmlformats.org/officeDocument/2006/relationships/tags" Target="../tags/tag441.xml"/><Relationship Id="rId24" Type="http://schemas.openxmlformats.org/officeDocument/2006/relationships/tags" Target="../tags/tag442.xml"/><Relationship Id="rId25" Type="http://schemas.openxmlformats.org/officeDocument/2006/relationships/tags" Target="../tags/tag443.xml"/><Relationship Id="rId26" Type="http://schemas.openxmlformats.org/officeDocument/2006/relationships/tags" Target="../tags/tag444.xml"/><Relationship Id="rId27" Type="http://schemas.openxmlformats.org/officeDocument/2006/relationships/tags" Target="../tags/tag445.xml"/><Relationship Id="rId28" Type="http://schemas.openxmlformats.org/officeDocument/2006/relationships/tags" Target="../tags/tag446.xml"/><Relationship Id="rId29" Type="http://schemas.openxmlformats.org/officeDocument/2006/relationships/tags" Target="../tags/tag447.xml"/><Relationship Id="rId30"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48.xml"/><Relationship Id="rId2" Type="http://schemas.openxmlformats.org/officeDocument/2006/relationships/tags" Target="../tags/tag449.xml"/><Relationship Id="rId3" Type="http://schemas.openxmlformats.org/officeDocument/2006/relationships/tags" Target="../tags/tag450.xml"/><Relationship Id="rId4" Type="http://schemas.openxmlformats.org/officeDocument/2006/relationships/tags" Target="../tags/tag451.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2.xml"/><Relationship Id="rId2" Type="http://schemas.openxmlformats.org/officeDocument/2006/relationships/tags" Target="../tags/tag453.xml"/><Relationship Id="rId3" Type="http://schemas.openxmlformats.org/officeDocument/2006/relationships/tags" Target="../tags/tag454.xml"/><Relationship Id="rId4" Type="http://schemas.openxmlformats.org/officeDocument/2006/relationships/tags" Target="../tags/tag455.xml"/><Relationship Id="rId5"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56.xml"/><Relationship Id="rId2" Type="http://schemas.openxmlformats.org/officeDocument/2006/relationships/tags" Target="../tags/tag457.xml"/><Relationship Id="rId3" Type="http://schemas.openxmlformats.org/officeDocument/2006/relationships/tags" Target="../tags/tag458.xml"/><Relationship Id="rId4" Type="http://schemas.openxmlformats.org/officeDocument/2006/relationships/tags" Target="../tags/tag459.xml"/><Relationship Id="rId5" Type="http://schemas.openxmlformats.org/officeDocument/2006/relationships/tags" Target="../tags/tag460.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推进数字化客户关系管理</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单击输入目录标题</a:t>
            </a:r>
            <a:endParaRPr altLang="en-US" b="1" dirty="0" sz="17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数字化客户关系管理的意义</a:t>
            </a:r>
            <a:endParaRPr altLang="en-US" b="1" dirty="0" sz="17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数字化客户关系管理的核心要素</a:t>
            </a:r>
            <a:endParaRPr altLang="en-US" b="1" dirty="0" sz="17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数字化客户关系管理的实施步骤</a:t>
            </a:r>
            <a:endParaRPr altLang="en-US" b="1" dirty="0" sz="17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67143"/>
          </a:bodyPr>
          <a:p>
            <a:pPr>
              <a:lnSpc>
                <a:spcPct val="100000"/>
              </a:lnSpc>
            </a:pPr>
            <a:r>
              <a:rPr altLang="en-US" b="1" dirty="0" sz="2800" kern="0" lang="zh-CN" spc="100">
                <a:solidFill>
                  <a:schemeClr val="lt1">
                    <a:lumMod val="100000"/>
                  </a:schemeClr>
                </a:solidFill>
                <a:effectLst/>
                <a:latin typeface="+中文标题" charset="0"/>
                <a:ea typeface="+mj-ea"/>
              </a:rPr>
              <a:t>数字化客户关系管理的挑战与应对</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数字化客户关系管理的成功案例</a:t>
            </a:r>
            <a:endParaRPr altLang="en-US" b="1" dirty="0" sz="17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数字化客户关系管理的意义</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提升客户满意度</a:t>
            </a:r>
            <a:endParaRPr altLang="en-US" lang="zh-CN"/>
          </a:p>
        </p:txBody>
      </p:sp>
      <p:sp>
        <p:nvSpPr>
          <p:cNvPr id="104905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数字化客户关系管理能够提高客户满意度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6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通过个性化服务满足客户需求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6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7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及时响应和解决客户问题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7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7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提高客户忠诚度和口碑效应</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增强客户忠诚度</a:t>
            </a:r>
            <a:endParaRPr altLang="en-US" lang="zh-CN"/>
          </a:p>
        </p:txBody>
      </p:sp>
      <p:sp>
        <p:nvSpPr>
          <p:cNvPr id="104911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增加客户黏性：通过数字化手段，建立更加紧密的客户关系，增加客户黏性。</a:t>
            </a:r>
            <a:endParaRPr altLang="en-US" sz="1400" lang="zh-CN" spc="150">
              <a:solidFill>
                <a:schemeClr val="tx1"/>
              </a:solidFill>
              <a:effectLst/>
              <a:latin typeface="+mn-ea"/>
              <a:sym typeface="+mn-ea"/>
            </a:endParaRPr>
          </a:p>
        </p:txBody>
      </p:sp>
      <p:sp>
        <p:nvSpPr>
          <p:cNvPr id="104912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提升客户满意度：通过数字化手段，提供更加个性化、高效的服务，提高客户满意度。</a:t>
            </a:r>
            <a:endParaRPr altLang="en-US" dirty="0" sz="1400" lang="zh-CN" spc="150">
              <a:solidFill>
                <a:schemeClr val="tx1"/>
              </a:solidFill>
              <a:effectLst/>
              <a:latin typeface="+mn-ea"/>
              <a:sym typeface="+mn-ea"/>
            </a:endParaRPr>
          </a:p>
        </p:txBody>
      </p:sp>
      <p:sp>
        <p:nvSpPr>
          <p:cNvPr id="104913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降低客户流失率：通过数字化手段，及时发现并解决客户问题，降低客户流失率。</a:t>
            </a:r>
            <a:endParaRPr altLang="en-US" sz="1400" lang="zh-CN" spc="150">
              <a:solidFill>
                <a:schemeClr val="tx1"/>
              </a:solidFill>
              <a:effectLst/>
              <a:latin typeface="+mn-ea"/>
              <a:sym typeface="+mn-ea"/>
            </a:endParaRPr>
          </a:p>
        </p:txBody>
      </p:sp>
      <p:sp>
        <p:nvSpPr>
          <p:cNvPr id="104913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提高客户复购率：通过数字化手段，提供更加便捷的购物体验，提高客户复购率。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促进业务增长</a:t>
            </a:r>
            <a:endParaRPr altLang="en-US" lang="zh-CN"/>
          </a:p>
        </p:txBody>
      </p:sp>
      <p:sp>
        <p:nvSpPr>
          <p:cNvPr id="104917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7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7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8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8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8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降低客户流失率</a:t>
            </a:r>
            <a:endParaRPr altLang="en-US" dirty="0" sz="2400" lang="zh-CN">
              <a:latin typeface="+mn-ea"/>
              <a:ea typeface="+mn-ea"/>
            </a:endParaRPr>
          </a:p>
        </p:txBody>
      </p:sp>
      <p:sp>
        <p:nvSpPr>
          <p:cNvPr id="104919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提升企业竞争力和市场份额</a:t>
            </a:r>
            <a:endParaRPr altLang="en-US" dirty="0" sz="2400" lang="zh-CN">
              <a:latin typeface="+mn-ea"/>
              <a:ea typeface="+mn-ea"/>
            </a:endParaRPr>
          </a:p>
        </p:txBody>
      </p:sp>
      <p:sp>
        <p:nvSpPr>
          <p:cNvPr id="104919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提升客户满意度和忠诚度</a:t>
            </a:r>
            <a:endParaRPr altLang="en-US" dirty="0" sz="2400" lang="zh-CN">
              <a:latin typeface="+mn-ea"/>
              <a:ea typeface="+mn-ea"/>
            </a:endParaRPr>
          </a:p>
        </p:txBody>
      </p:sp>
      <p:sp>
        <p:nvSpPr>
          <p:cNvPr id="104919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优化销售和市场营销策略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3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数字化客户关系管理的核心要素</a:t>
            </a:r>
            <a:endParaRPr altLang="en-US" dirty="0" lang="zh-CN">
              <a:solidFill>
                <a:schemeClr val="lt1">
                  <a:lumMod val="100000"/>
                </a:schemeClr>
              </a:solidFill>
            </a:endParaRPr>
          </a:p>
        </p:txBody>
      </p:sp>
      <p:sp>
        <p:nvSpPr>
          <p:cNvPr id="104923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数据收集与分析</a:t>
            </a:r>
            <a:endParaRPr altLang="en-US" lang="zh-CN"/>
          </a:p>
        </p:txBody>
      </p:sp>
      <p:sp>
        <p:nvSpPr>
          <p:cNvPr id="1049310"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数据收集：通过各种渠道收集客户数据，包括基本信息、购买行为、反馈意见等</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数据分析：运用数据分析工具对清洗后的数据进行深入分析，挖掘客户的需求和偏好</a:t>
            </a:r>
            <a:endParaRPr dirty="0" err="1">
              <a:solidFill>
                <a:schemeClr val="tx1">
                  <a:lumMod val="75000"/>
                  <a:lumOff val="25000"/>
                </a:schemeClr>
              </a:solidFill>
              <a:latin typeface="+mn-ea"/>
              <a:ea typeface="+mn-ea"/>
              <a:cs typeface="+mn-ea"/>
              <a:sym typeface="+mn-lt"/>
            </a:endParaRPr>
          </a:p>
        </p:txBody>
      </p:sp>
      <p:sp>
        <p:nvSpPr>
          <p:cNvPr id="1049330"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36"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数据应用：将分析结果应用于产品开发、市场营销、客户服务等各个环节，提高客户满意度和忠诚度</a:t>
            </a:r>
            <a:endParaRPr dirty="0" sz="2000" err="1">
              <a:solidFill>
                <a:schemeClr val="tx1">
                  <a:lumMod val="75000"/>
                  <a:lumOff val="25000"/>
                </a:schemeClr>
              </a:solidFill>
              <a:latin typeface="+mn-ea"/>
              <a:ea typeface="+mn-ea"/>
              <a:cs typeface="+mn-ea"/>
              <a:sym typeface="+mn-lt"/>
            </a:endParaRPr>
          </a:p>
        </p:txBody>
      </p:sp>
      <p:sp>
        <p:nvSpPr>
          <p:cNvPr id="10493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数据清洗：对收集到的数据进行清洗和整理，去除重复、无效或错误的数据</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个性化服务与体验</a:t>
            </a:r>
            <a:endParaRPr altLang="en-US" lang="zh-CN"/>
          </a:p>
        </p:txBody>
      </p:sp>
      <p:sp>
        <p:nvSpPr>
          <p:cNvPr id="104938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2" name="TextBox 2"/>
          <p:cNvSpPr txBox="1"/>
          <p:nvPr>
            <p:custDataLst>
              <p:tags r:id="rId3"/>
            </p:custDataLst>
          </p:nvPr>
        </p:nvSpPr>
        <p:spPr>
          <a:xfrm>
            <a:off x="708596"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了解客户需求：通过数据分析和挖掘，深入了解客户需求和偏好，提供个性化的产品和服务。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9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8" name="TextBox 2"/>
          <p:cNvSpPr txBox="1"/>
          <p:nvPr>
            <p:custDataLst>
              <p:tags r:id="rId6"/>
            </p:custDataLst>
          </p:nvPr>
        </p:nvSpPr>
        <p:spPr>
          <a:xfrm>
            <a:off x="3536878" y="3030566"/>
            <a:ext cx="2303661" cy="186018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定制化服务：根据客户需求，提供定制化的产品和服务，满足客户的个性化需求。</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0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4" name="TextBox 2"/>
          <p:cNvSpPr txBox="1"/>
          <p:nvPr>
            <p:custDataLst>
              <p:tags r:id="rId9"/>
            </p:custDataLst>
          </p:nvPr>
        </p:nvSpPr>
        <p:spPr>
          <a:xfrm>
            <a:off x="6361937"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智能化推荐：利用人工智能技术，为客户提供智能化的推荐服务，提高客户满意度和忠诚度。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0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0" name="TextBox 2"/>
          <p:cNvSpPr txBox="1"/>
          <p:nvPr>
            <p:custDataLst>
              <p:tags r:id="rId12"/>
            </p:custDataLst>
          </p:nvPr>
        </p:nvSpPr>
        <p:spPr>
          <a:xfrm>
            <a:off x="9180549" y="3030566"/>
            <a:ext cx="2303661" cy="1860187"/>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互动体验：通过数字化渠道，提供便捷、高效、互动的客户服务，增强客户体验和满意度。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48" name="标题 1"/>
          <p:cNvSpPr>
            <a:spLocks noGrp="1"/>
          </p:cNvSpPr>
          <p:nvPr>
            <p:ph type="title"/>
          </p:nvPr>
        </p:nvSpPr>
        <p:spPr/>
        <p:txBody>
          <a:bodyPr/>
          <a:p>
            <a:r>
              <a:rPr altLang="en-US" lang="zh-CN"/>
              <a:t>实时互动与沟通</a:t>
            </a:r>
            <a:endParaRPr altLang="en-US" lang="zh-CN"/>
          </a:p>
        </p:txBody>
      </p:sp>
      <p:sp>
        <p:nvSpPr>
          <p:cNvPr id="104945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实时互动的重要性：提高客户满意度和忠诚度</a:t>
            </a:r>
            <a:endParaRPr altLang="en-US" dirty="0" sz="2000" lang="zh-CN" spc="150">
              <a:solidFill>
                <a:schemeClr val="tx1">
                  <a:lumMod val="75000"/>
                  <a:lumOff val="25000"/>
                </a:schemeClr>
              </a:solidFill>
              <a:latin typeface="+mn-ea"/>
              <a:sym typeface="+mn-ea"/>
            </a:endParaRPr>
          </a:p>
        </p:txBody>
      </p:sp>
      <p:sp>
        <p:nvSpPr>
          <p:cNvPr id="104945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数字化沟通方式：社交媒体、在线聊天、电话等</a:t>
            </a:r>
            <a:endParaRPr altLang="en-US" dirty="0" sz="2000" lang="zh-CN" spc="150">
              <a:solidFill>
                <a:schemeClr val="tx1">
                  <a:lumMod val="75000"/>
                  <a:lumOff val="25000"/>
                </a:schemeClr>
              </a:solidFill>
              <a:latin typeface="+mn-ea"/>
              <a:sym typeface="+mn-ea"/>
            </a:endParaRPr>
          </a:p>
        </p:txBody>
      </p:sp>
      <p:sp>
        <p:nvSpPr>
          <p:cNvPr id="104946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沟通渠道的整合：多渠道整合，确保客户随时随地都能联系到企业</a:t>
            </a:r>
            <a:endParaRPr altLang="en-US" dirty="0" sz="2000" lang="zh-CN" spc="150">
              <a:solidFill>
                <a:schemeClr val="tx1">
                  <a:lumMod val="75000"/>
                  <a:lumOff val="25000"/>
                </a:schemeClr>
              </a:solidFill>
              <a:latin typeface="+mn-ea"/>
              <a:sym typeface="+mn-ea"/>
            </a:endParaRPr>
          </a:p>
        </p:txBody>
      </p:sp>
      <p:sp>
        <p:nvSpPr>
          <p:cNvPr id="1049466"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沟通内容的规划：制定沟通策略，明确沟通目标，提供有价值的信息</a:t>
            </a:r>
            <a:endParaRPr altLang="en-US" dirty="0" sz="2000" lang="zh-CN" spc="150">
              <a:solidFill>
                <a:schemeClr val="tx1">
                  <a:lumMod val="75000"/>
                  <a:lumOff val="25000"/>
                </a:schemeClr>
              </a:solidFill>
              <a:latin typeface="+mn-ea"/>
              <a:sym typeface="+mn-ea"/>
            </a:endParaRPr>
          </a:p>
        </p:txBody>
      </p:sp>
      <p:sp>
        <p:nvSpPr>
          <p:cNvPr id="104947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10" name="标题 1"/>
          <p:cNvSpPr>
            <a:spLocks noGrp="1"/>
          </p:cNvSpPr>
          <p:nvPr>
            <p:ph type="title"/>
          </p:nvPr>
        </p:nvSpPr>
        <p:spPr/>
        <p:txBody>
          <a:bodyPr/>
          <a:p>
            <a:r>
              <a:rPr altLang="en-US" lang="zh-CN"/>
              <a:t>客户关怀与回馈</a:t>
            </a:r>
            <a:endParaRPr altLang="en-US" lang="zh-CN"/>
          </a:p>
        </p:txBody>
      </p:sp>
      <p:sp>
        <p:nvSpPr>
          <p:cNvPr id="104951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客户关怀：关注客户需求，提供个性化服务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数据分析：利用数据挖掘客户潜在需求，优化服务体验</a:t>
            </a:r>
            <a:endParaRPr dirty="0" sz="2000" err="1">
              <a:solidFill>
                <a:schemeClr val="tx1">
                  <a:lumMod val="75000"/>
                  <a:lumOff val="25000"/>
                </a:schemeClr>
              </a:solidFill>
              <a:latin typeface="+mn-ea"/>
              <a:ea typeface="+mn-ea"/>
              <a:cs typeface="+mn-ea"/>
              <a:sym typeface="+mn-lt"/>
            </a:endParaRPr>
          </a:p>
        </p:txBody>
      </p:sp>
      <p:sp>
        <p:nvSpPr>
          <p:cNvPr id="104953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3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社交媒体互动：加强社交媒体平台互动，增强品牌影响力</a:t>
            </a:r>
            <a:endParaRPr dirty="0" sz="2000" err="1">
              <a:solidFill>
                <a:schemeClr val="tx1">
                  <a:lumMod val="75000"/>
                  <a:lumOff val="25000"/>
                </a:schemeClr>
              </a:solidFill>
              <a:latin typeface="+mn-ea"/>
              <a:ea typeface="+mn-ea"/>
              <a:cs typeface="+mn-ea"/>
              <a:sym typeface="+mn-lt"/>
            </a:endParaRPr>
          </a:p>
        </p:txBody>
      </p:sp>
      <p:sp>
        <p:nvSpPr>
          <p:cNvPr id="1049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回馈策略：制定客户回馈计划，提升客户满意度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8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数字化客户关系管理的实施步骤</a:t>
            </a:r>
            <a:endParaRPr altLang="en-US" dirty="0" lang="zh-CN">
              <a:solidFill>
                <a:schemeClr val="lt1">
                  <a:lumMod val="100000"/>
                </a:schemeClr>
              </a:solidFill>
            </a:endParaRPr>
          </a:p>
        </p:txBody>
      </p:sp>
      <p:sp>
        <p:nvSpPr>
          <p:cNvPr id="1049590"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制定战略规划</a:t>
            </a:r>
            <a:endParaRPr altLang="en-US" lang="zh-CN"/>
          </a:p>
        </p:txBody>
      </p:sp>
      <p:sp>
        <p:nvSpPr>
          <p:cNvPr id="1049666"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8"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0"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明确数字化客户关系管理的目标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72"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4"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6"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分析企业现状和市场需求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78"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0"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2"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制定数字化客户关系管理的实施计划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84"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6"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8"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确定所需资源和投入预算</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建立数据体系</a:t>
            </a:r>
            <a:endParaRPr altLang="en-US" lang="zh-CN"/>
          </a:p>
        </p:txBody>
      </p:sp>
      <p:sp>
        <p:nvSpPr>
          <p:cNvPr id="104972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制定数据标准：统一数据标准，确保数据质量，提高数据分析的准确性</a:t>
            </a:r>
            <a:endParaRPr altLang="en-US" dirty="0" sz="2400" lang="zh-CN">
              <a:latin typeface="+mn-ea"/>
              <a:ea typeface="+mn-ea"/>
            </a:endParaRPr>
          </a:p>
        </p:txBody>
      </p:sp>
      <p:sp>
        <p:nvSpPr>
          <p:cNvPr id="104974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建立数据安全保障机制：确保客户数据的安全性和保密性，防止数据泄露和滥用</a:t>
            </a:r>
            <a:endParaRPr altLang="en-US" dirty="0" sz="2400" lang="zh-CN">
              <a:latin typeface="+mn-ea"/>
              <a:ea typeface="+mn-ea"/>
            </a:endParaRPr>
          </a:p>
        </p:txBody>
      </p:sp>
      <p:sp>
        <p:nvSpPr>
          <p:cNvPr id="104974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确定数据来源：收集客户数据，包括基本信息、购买记录、反馈意见等</a:t>
            </a:r>
            <a:endParaRPr altLang="en-US" dirty="0" sz="2400" lang="zh-CN">
              <a:latin typeface="+mn-ea"/>
              <a:ea typeface="+mn-ea"/>
            </a:endParaRPr>
          </a:p>
        </p:txBody>
      </p:sp>
      <p:sp>
        <p:nvSpPr>
          <p:cNvPr id="104975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建立数据模型：根据业务需求，建立客户数据模型，方便数据存储和查询</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优化业务流程</a:t>
            </a:r>
            <a:endParaRPr altLang="en-US" lang="zh-CN"/>
          </a:p>
        </p:txBody>
      </p:sp>
      <p:sp>
        <p:nvSpPr>
          <p:cNvPr id="104979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梳理现有业务流程：对现有业务流程进行全面梳理，找出存在的问题和瓶颈</a:t>
            </a:r>
            <a:endParaRPr altLang="en-US" dirty="0" sz="2000" lang="zh-CN" spc="150">
              <a:solidFill>
                <a:schemeClr val="tx1">
                  <a:lumMod val="75000"/>
                  <a:lumOff val="25000"/>
                </a:schemeClr>
              </a:solidFill>
              <a:latin typeface="+mn-ea"/>
              <a:sym typeface="+mn-ea"/>
            </a:endParaRPr>
          </a:p>
        </p:txBody>
      </p:sp>
      <p:sp>
        <p:nvSpPr>
          <p:cNvPr id="104979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制定数字化转型计划：根据梳理结果，制定数字化转型计划，明确数字化转型的目标和时间表</a:t>
            </a:r>
            <a:endParaRPr altLang="en-US" dirty="0" sz="2000" lang="zh-CN" spc="150">
              <a:solidFill>
                <a:schemeClr val="tx1">
                  <a:lumMod val="75000"/>
                  <a:lumOff val="25000"/>
                </a:schemeClr>
              </a:solidFill>
              <a:latin typeface="+mn-ea"/>
              <a:sym typeface="+mn-ea"/>
            </a:endParaRPr>
          </a:p>
        </p:txBody>
      </p:sp>
      <p:sp>
        <p:nvSpPr>
          <p:cNvPr id="104980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实施数字化技术：根据数字化转型计划，实施数字化技术，包括数据采集、存储、处理和分析等方面</a:t>
            </a:r>
            <a:endParaRPr altLang="en-US" dirty="0" sz="2000" lang="zh-CN" spc="150">
              <a:solidFill>
                <a:schemeClr val="tx1">
                  <a:lumMod val="75000"/>
                  <a:lumOff val="25000"/>
                </a:schemeClr>
              </a:solidFill>
              <a:latin typeface="+mn-ea"/>
              <a:sym typeface="+mn-ea"/>
            </a:endParaRPr>
          </a:p>
        </p:txBody>
      </p:sp>
      <p:sp>
        <p:nvSpPr>
          <p:cNvPr id="1049806"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优化业务流程：通过数字化技术的实施，不断优化业务流程，提高业务效率和客户满意度</a:t>
            </a:r>
            <a:endParaRPr altLang="en-US" dirty="0" sz="2000" lang="zh-CN" spc="150">
              <a:solidFill>
                <a:schemeClr val="tx1">
                  <a:lumMod val="75000"/>
                  <a:lumOff val="25000"/>
                </a:schemeClr>
              </a:solidFill>
              <a:latin typeface="+mn-ea"/>
              <a:sym typeface="+mn-ea"/>
            </a:endParaRPr>
          </a:p>
        </p:txBody>
      </p:sp>
      <p:sp>
        <p:nvSpPr>
          <p:cNvPr id="104981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提升员工素质</a:t>
            </a:r>
            <a:endParaRPr altLang="en-US" lang="zh-CN"/>
          </a:p>
        </p:txBody>
      </p:sp>
      <p:sp>
        <p:nvSpPr>
          <p:cNvPr id="104985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培训员工数字化客户关系管理技能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建立数字化客户关系管理知识体系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6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培养员工客户服务意识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定期评估员工数字化客户关系管理表现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1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数字化客户关系管理的挑战与应对</a:t>
            </a:r>
            <a:endParaRPr altLang="en-US" dirty="0" lang="zh-CN">
              <a:solidFill>
                <a:schemeClr val="lt1">
                  <a:lumMod val="100000"/>
                </a:schemeClr>
              </a:solidFill>
            </a:endParaRPr>
          </a:p>
        </p:txBody>
      </p:sp>
      <p:sp>
        <p:nvSpPr>
          <p:cNvPr id="1049914"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88" name="标题 1"/>
          <p:cNvSpPr>
            <a:spLocks noGrp="1"/>
          </p:cNvSpPr>
          <p:nvPr>
            <p:ph type="title"/>
          </p:nvPr>
        </p:nvSpPr>
        <p:spPr/>
        <p:txBody>
          <a:bodyPr/>
          <a:p>
            <a:r>
              <a:rPr altLang="en-US" lang="zh-CN"/>
              <a:t>数据安全与隐私保护</a:t>
            </a:r>
            <a:endParaRPr altLang="en-US" lang="zh-CN"/>
          </a:p>
        </p:txBody>
      </p:sp>
      <p:sp>
        <p:nvSpPr>
          <p:cNvPr id="10499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数据加密与安全存储：采用先进的数据加密技术和安全存储措施，确保数据安全</a:t>
            </a:r>
            <a:endParaRPr altLang="zh-CN" dirty="0" lang="en-US">
              <a:solidFill>
                <a:schemeClr val="dk1">
                  <a:lumMod val="80000"/>
                  <a:lumOff val="20000"/>
                </a:schemeClr>
              </a:solidFill>
              <a:latin typeface="+mn-ea"/>
              <a:sym typeface="+mn-ea"/>
            </a:endParaRPr>
          </a:p>
        </p:txBody>
      </p:sp>
      <p:sp>
        <p:nvSpPr>
          <p:cNvPr id="10499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数据安全的重要性：确保客户数据不被泄露或滥用</a:t>
            </a:r>
            <a:endParaRPr altLang="en-US" dirty="0" lang="zh-CN">
              <a:solidFill>
                <a:schemeClr val="dk1">
                  <a:lumMod val="80000"/>
                  <a:lumOff val="20000"/>
                </a:schemeClr>
              </a:solidFill>
              <a:latin typeface="+mn-ea"/>
              <a:sym typeface="+mn-ea"/>
            </a:endParaRPr>
          </a:p>
        </p:txBody>
      </p:sp>
      <p:sp>
        <p:nvSpPr>
          <p:cNvPr id="10500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隐私保护的必要性：尊重和保护客户隐私，避免侵犯个人隐私权</a:t>
            </a:r>
            <a:endParaRPr altLang="en-US" dirty="0" lang="zh-CN">
              <a:solidFill>
                <a:schemeClr val="dk1">
                  <a:lumMod val="80000"/>
                  <a:lumOff val="20000"/>
                </a:schemeClr>
              </a:solidFill>
              <a:latin typeface="+mn-ea"/>
              <a:sym typeface="+mn-ea"/>
            </a:endParaRPr>
          </a:p>
        </p:txBody>
      </p:sp>
      <p:sp>
        <p:nvSpPr>
          <p:cNvPr id="10500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合规性与法律要求：遵守相关法律法规，确保数字化客户关系管理的合规性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58" name="标题 1"/>
          <p:cNvSpPr>
            <a:spLocks noGrp="1"/>
          </p:cNvSpPr>
          <p:nvPr>
            <p:ph type="title"/>
          </p:nvPr>
        </p:nvSpPr>
        <p:spPr/>
        <p:txBody>
          <a:bodyPr/>
          <a:p>
            <a:r>
              <a:rPr altLang="en-US" lang="zh-CN"/>
              <a:t>系统集成与协同工作</a:t>
            </a:r>
            <a:endParaRPr altLang="en-US" lang="zh-CN"/>
          </a:p>
        </p:txBody>
      </p:sp>
      <p:sp>
        <p:nvSpPr>
          <p:cNvPr id="105006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数字化客户关系管理系统的集成需求</a:t>
            </a:r>
            <a:endParaRPr altLang="en-US" dirty="0" sz="1200" lang="zh-CN" spc="150">
              <a:solidFill>
                <a:schemeClr val="tx1">
                  <a:lumMod val="65000"/>
                  <a:lumOff val="35000"/>
                </a:schemeClr>
              </a:solidFill>
              <a:latin typeface="+mn-ea"/>
              <a:sym typeface="+mn-ea"/>
            </a:endParaRPr>
          </a:p>
        </p:txBody>
      </p:sp>
      <p:sp>
        <p:nvSpPr>
          <p:cNvPr id="105006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不同系统之间的数据共享与交换</a:t>
            </a:r>
            <a:endParaRPr altLang="en-US" dirty="0" sz="1200" lang="zh-CN" spc="150">
              <a:solidFill>
                <a:schemeClr val="tx1">
                  <a:lumMod val="65000"/>
                  <a:lumOff val="35000"/>
                </a:schemeClr>
              </a:solidFill>
              <a:latin typeface="+mn-ea"/>
              <a:sym typeface="+mn-ea"/>
            </a:endParaRPr>
          </a:p>
        </p:txBody>
      </p:sp>
      <p:sp>
        <p:nvSpPr>
          <p:cNvPr id="105006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协同工作的关键要素和流程</a:t>
            </a:r>
            <a:endParaRPr altLang="en-US" dirty="0" sz="1200" lang="zh-CN" spc="150">
              <a:solidFill>
                <a:schemeClr val="tx1">
                  <a:lumMod val="65000"/>
                  <a:lumOff val="35000"/>
                </a:schemeClr>
              </a:solidFill>
              <a:latin typeface="+mn-ea"/>
              <a:sym typeface="+mn-ea"/>
            </a:endParaRPr>
          </a:p>
        </p:txBody>
      </p:sp>
      <p:sp>
        <p:nvSpPr>
          <p:cNvPr id="105006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实现系统集成与协同工作的挑战与应对措施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04" name="标题 1"/>
          <p:cNvSpPr>
            <a:spLocks noGrp="1"/>
          </p:cNvSpPr>
          <p:nvPr>
            <p:ph type="title"/>
          </p:nvPr>
        </p:nvSpPr>
        <p:spPr/>
        <p:txBody>
          <a:bodyPr/>
          <a:p>
            <a:r>
              <a:rPr altLang="en-US" lang="zh-CN"/>
              <a:t>员工培训与转型</a:t>
            </a:r>
            <a:endParaRPr altLang="en-US" lang="zh-CN"/>
          </a:p>
        </p:txBody>
      </p:sp>
      <p:sp>
        <p:nvSpPr>
          <p:cNvPr id="105010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0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数字化客户关系管理需要员工具备相关技能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1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培训员工掌握数字化工具和平台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1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2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培养员工的服务意识和沟通能力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2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2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鼓励员工积极适应数字化转型，提高工作效率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持续改进与创新</a:t>
            </a:r>
            <a:endParaRPr altLang="en-US" lang="zh-CN"/>
          </a:p>
        </p:txBody>
      </p:sp>
      <p:sp>
        <p:nvSpPr>
          <p:cNvPr id="105016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不断优化数字化客户关系管理流程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培养员工数字化思维，提升创新能力</a:t>
            </a:r>
            <a:endParaRPr dirty="0" sz="2000" err="1">
              <a:solidFill>
                <a:schemeClr val="tx1">
                  <a:lumMod val="75000"/>
                  <a:lumOff val="25000"/>
                </a:schemeClr>
              </a:solidFill>
              <a:latin typeface="+mn-ea"/>
              <a:ea typeface="+mn-ea"/>
              <a:cs typeface="+mn-ea"/>
              <a:sym typeface="+mn-lt"/>
            </a:endParaRPr>
          </a:p>
        </p:txBody>
      </p:sp>
      <p:sp>
        <p:nvSpPr>
          <p:cNvPr id="105018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9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定期评估数字化客户关系管理效果，持续改进</a:t>
            </a:r>
            <a:endParaRPr dirty="0" sz="2000" err="1">
              <a:solidFill>
                <a:schemeClr val="tx1">
                  <a:lumMod val="75000"/>
                  <a:lumOff val="25000"/>
                </a:schemeClr>
              </a:solidFill>
              <a:latin typeface="+mn-ea"/>
              <a:ea typeface="+mn-ea"/>
              <a:cs typeface="+mn-ea"/>
              <a:sym typeface="+mn-lt"/>
            </a:endParaRPr>
          </a:p>
        </p:txBody>
      </p:sp>
      <p:sp>
        <p:nvSpPr>
          <p:cNvPr id="1050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引入新技术，提高客户体验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4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数字化客户关系管理的成功案例</a:t>
            </a:r>
            <a:endParaRPr altLang="en-US" dirty="0" lang="zh-CN">
              <a:solidFill>
                <a:schemeClr val="lt1">
                  <a:lumMod val="100000"/>
                </a:schemeClr>
              </a:solidFill>
            </a:endParaRPr>
          </a:p>
        </p:txBody>
      </p:sp>
      <p:sp>
        <p:nvSpPr>
          <p:cNvPr id="105024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20" name="标题 1"/>
          <p:cNvSpPr>
            <a:spLocks noGrp="1"/>
          </p:cNvSpPr>
          <p:nvPr>
            <p:ph type="title"/>
          </p:nvPr>
        </p:nvSpPr>
        <p:spPr/>
        <p:txBody>
          <a:bodyPr/>
          <a:p>
            <a:r>
              <a:rPr altLang="en-US" lang="zh-CN"/>
              <a:t>行业领先企业的实践经验</a:t>
            </a:r>
            <a:endParaRPr altLang="en-US" lang="zh-CN"/>
          </a:p>
        </p:txBody>
      </p:sp>
      <p:sp>
        <p:nvSpPr>
          <p:cNvPr id="1050322"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4"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26"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阿里巴巴：通过大数据和人工智能技术，实现个性化推荐和精准营销</a:t>
            </a:r>
            <a:endParaRPr altLang="en-US" dirty="0" sz="2000" lang="zh-CN" spc="200">
              <a:solidFill>
                <a:schemeClr val="tx1">
                  <a:lumMod val="85000"/>
                  <a:lumOff val="15000"/>
                </a:schemeClr>
              </a:solidFill>
              <a:latin typeface="+mn-ea"/>
              <a:sym typeface="+mn-ea"/>
            </a:endParaRPr>
          </a:p>
        </p:txBody>
      </p:sp>
      <p:sp>
        <p:nvSpPr>
          <p:cNvPr id="1050328"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0"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32"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腾讯：利用社交网络和移动应用，建立与客户之间的紧密联系，提高客户满意度和忠诚度</a:t>
            </a:r>
            <a:endParaRPr altLang="en-US" dirty="0" sz="2000" lang="zh-CN" spc="200">
              <a:solidFill>
                <a:schemeClr val="tx1">
                  <a:lumMod val="85000"/>
                  <a:lumOff val="15000"/>
                </a:schemeClr>
              </a:solidFill>
              <a:latin typeface="+mn-ea"/>
              <a:sym typeface="+mn-ea"/>
            </a:endParaRPr>
          </a:p>
        </p:txBody>
      </p:sp>
      <p:sp>
        <p:nvSpPr>
          <p:cNvPr id="1050334"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6"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38"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京东：通过数字化供应链和物流网络，提高客户购物体验和满意度</a:t>
            </a:r>
            <a:endParaRPr altLang="en-US" dirty="0" sz="2000" lang="zh-CN" spc="200">
              <a:solidFill>
                <a:schemeClr val="tx1">
                  <a:lumMod val="85000"/>
                  <a:lumOff val="15000"/>
                </a:schemeClr>
              </a:solidFill>
              <a:latin typeface="+mn-ea"/>
              <a:sym typeface="+mn-ea"/>
            </a:endParaRPr>
          </a:p>
        </p:txBody>
      </p:sp>
      <p:sp>
        <p:nvSpPr>
          <p:cNvPr id="1050340"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2"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44"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美团：通过数字化服务和营销手段，提高商家和消费者之间的互动率和交易额</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82" name="标题 1"/>
          <p:cNvSpPr>
            <a:spLocks noGrp="1"/>
          </p:cNvSpPr>
          <p:nvPr>
            <p:ph type="title"/>
          </p:nvPr>
        </p:nvSpPr>
        <p:spPr/>
        <p:txBody>
          <a:bodyPr/>
          <a:p>
            <a:r>
              <a:rPr altLang="en-US" lang="zh-CN"/>
              <a:t>创新型企业的探索尝试</a:t>
            </a:r>
            <a:endParaRPr altLang="en-US" lang="zh-CN"/>
          </a:p>
        </p:txBody>
      </p:sp>
      <p:sp>
        <p:nvSpPr>
          <p:cNvPr id="105038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案例一：某互联网公司通过数字化客户关系管理提升客户满意度</a:t>
            </a:r>
            <a:endParaRPr altLang="en-US" dirty="0" sz="1200" lang="zh-CN" spc="150">
              <a:solidFill>
                <a:schemeClr val="tx1">
                  <a:lumMod val="85000"/>
                  <a:lumOff val="15000"/>
                </a:schemeClr>
              </a:solidFill>
              <a:latin typeface="+mn-ea"/>
              <a:sym typeface="+mn-ea"/>
            </a:endParaRPr>
          </a:p>
        </p:txBody>
      </p:sp>
      <p:sp>
        <p:nvSpPr>
          <p:cNvPr id="105038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案例二：某电商企业利用大数据分析优化客户服务体验</a:t>
            </a:r>
            <a:endParaRPr altLang="en-US" dirty="0" sz="1200" lang="zh-CN" spc="150">
              <a:solidFill>
                <a:schemeClr val="tx1">
                  <a:lumMod val="85000"/>
                  <a:lumOff val="15000"/>
                </a:schemeClr>
              </a:solidFill>
              <a:latin typeface="+mn-ea"/>
              <a:sym typeface="+mn-ea"/>
            </a:endParaRPr>
          </a:p>
        </p:txBody>
      </p:sp>
      <p:sp>
        <p:nvSpPr>
          <p:cNvPr id="105039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案例三：某金融科技公司借助人工智能技术实现个性化客户关怀</a:t>
            </a:r>
            <a:endParaRPr altLang="en-US" dirty="0" sz="1200" lang="zh-CN" spc="150">
              <a:solidFill>
                <a:schemeClr val="tx1">
                  <a:lumMod val="85000"/>
                  <a:lumOff val="15000"/>
                </a:schemeClr>
              </a:solidFill>
              <a:latin typeface="+mn-ea"/>
              <a:sym typeface="+mn-ea"/>
            </a:endParaRPr>
          </a:p>
        </p:txBody>
      </p:sp>
      <p:sp>
        <p:nvSpPr>
          <p:cNvPr id="105039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案例四：某制造业企业通过数字化转型实现客户关系管理升级</a:t>
            </a:r>
            <a:endParaRPr altLang="en-US" dirty="0" sz="1200" lang="zh-CN" spc="150">
              <a:solidFill>
                <a:schemeClr val="tx1">
                  <a:lumMod val="85000"/>
                  <a:lumOff val="15000"/>
                </a:schemeClr>
              </a:solidFill>
              <a:latin typeface="+mn-ea"/>
              <a:sym typeface="+mn-ea"/>
            </a:endParaRPr>
          </a:p>
        </p:txBody>
      </p:sp>
      <p:sp>
        <p:nvSpPr>
          <p:cNvPr id="105040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44" name="标题 1"/>
          <p:cNvSpPr>
            <a:spLocks noGrp="1"/>
          </p:cNvSpPr>
          <p:nvPr>
            <p:ph type="title"/>
          </p:nvPr>
        </p:nvSpPr>
        <p:spPr/>
        <p:txBody>
          <a:bodyPr/>
          <a:p>
            <a:r>
              <a:rPr altLang="en-US" lang="zh-CN"/>
              <a:t>传统企业转型的成功案例</a:t>
            </a:r>
            <a:endParaRPr altLang="en-US" lang="zh-CN"/>
          </a:p>
        </p:txBody>
      </p:sp>
      <p:sp>
        <p:nvSpPr>
          <p:cNvPr id="1050446" name="矩形 3"/>
          <p:cNvSpPr/>
          <p:nvPr>
            <p:custDataLst>
              <p:tags r:id="rId1"/>
            </p:custDataLst>
          </p:nvPr>
        </p:nvSpPr>
        <p:spPr>
          <a:xfrm>
            <a:off x="920199" y="1653480"/>
            <a:ext cx="4971415" cy="125504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48" name="矩形 13"/>
          <p:cNvSpPr/>
          <p:nvPr>
            <p:custDataLst>
              <p:tags r:id="rId2"/>
            </p:custDataLst>
          </p:nvPr>
        </p:nvSpPr>
        <p:spPr>
          <a:xfrm>
            <a:off x="551935" y="1653480"/>
            <a:ext cx="179594" cy="125504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450" name="文本框 4"/>
          <p:cNvSpPr txBox="1"/>
          <p:nvPr>
            <p:custDataLst>
              <p:tags r:id="rId3"/>
            </p:custDataLst>
          </p:nvPr>
        </p:nvSpPr>
        <p:spPr>
          <a:xfrm>
            <a:off x="1110167" y="1761755"/>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案例名称：某传统零售企业</a:t>
            </a:r>
            <a:endParaRPr altLang="en-US" dirty="0" lang="zh-CN" spc="150">
              <a:solidFill>
                <a:schemeClr val="tx1">
                  <a:lumMod val="85000"/>
                  <a:lumOff val="15000"/>
                </a:schemeClr>
              </a:solidFill>
              <a:latin typeface="+mn-ea"/>
              <a:sym typeface="+mn-ea"/>
            </a:endParaRPr>
          </a:p>
        </p:txBody>
      </p:sp>
      <p:sp>
        <p:nvSpPr>
          <p:cNvPr id="1050452" name="矩形 39"/>
          <p:cNvSpPr/>
          <p:nvPr>
            <p:custDataLst>
              <p:tags r:id="rId4"/>
            </p:custDataLst>
          </p:nvPr>
        </p:nvSpPr>
        <p:spPr>
          <a:xfrm>
            <a:off x="920199" y="3143394"/>
            <a:ext cx="4971415" cy="125504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54" name="矩形 5"/>
          <p:cNvSpPr/>
          <p:nvPr>
            <p:custDataLst>
              <p:tags r:id="rId5"/>
            </p:custDataLst>
          </p:nvPr>
        </p:nvSpPr>
        <p:spPr>
          <a:xfrm>
            <a:off x="551935" y="3143394"/>
            <a:ext cx="179594" cy="125504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56" name="文本框 41"/>
          <p:cNvSpPr txBox="1"/>
          <p:nvPr>
            <p:custDataLst>
              <p:tags r:id="rId6"/>
            </p:custDataLst>
          </p:nvPr>
        </p:nvSpPr>
        <p:spPr>
          <a:xfrm>
            <a:off x="1110167" y="3251669"/>
            <a:ext cx="4669674" cy="1038236"/>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转型背景：面临市场竞争加剧、客户流失严重等问题</a:t>
            </a:r>
            <a:endParaRPr altLang="en-US" dirty="0" lang="zh-CN" spc="150">
              <a:solidFill>
                <a:schemeClr val="tx1">
                  <a:lumMod val="85000"/>
                  <a:lumOff val="15000"/>
                </a:schemeClr>
              </a:solidFill>
              <a:latin typeface="+mn-ea"/>
              <a:sym typeface="+mn-ea"/>
            </a:endParaRPr>
          </a:p>
        </p:txBody>
      </p:sp>
      <p:sp>
        <p:nvSpPr>
          <p:cNvPr id="1050458" name="矩形 12"/>
          <p:cNvSpPr/>
          <p:nvPr>
            <p:custDataLst>
              <p:tags r:id="rId7"/>
            </p:custDataLst>
          </p:nvPr>
        </p:nvSpPr>
        <p:spPr>
          <a:xfrm>
            <a:off x="920199" y="4633309"/>
            <a:ext cx="4971415" cy="125504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0" name="矩形 17"/>
          <p:cNvSpPr/>
          <p:nvPr>
            <p:custDataLst>
              <p:tags r:id="rId8"/>
            </p:custDataLst>
          </p:nvPr>
        </p:nvSpPr>
        <p:spPr>
          <a:xfrm>
            <a:off x="551935" y="4633309"/>
            <a:ext cx="179594" cy="125504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2" name="文本框 19"/>
          <p:cNvSpPr txBox="1"/>
          <p:nvPr>
            <p:custDataLst>
              <p:tags r:id="rId9"/>
            </p:custDataLst>
          </p:nvPr>
        </p:nvSpPr>
        <p:spPr>
          <a:xfrm>
            <a:off x="1110167" y="4741584"/>
            <a:ext cx="4669674" cy="1038236"/>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数字化转型举措：采用CRM系统、优化网站和移动应用、开展数据分析和挖掘等</a:t>
            </a:r>
            <a:endParaRPr altLang="en-US" dirty="0" sz="2000" lang="zh-CN" spc="150">
              <a:solidFill>
                <a:schemeClr val="tx1">
                  <a:lumMod val="85000"/>
                  <a:lumOff val="15000"/>
                </a:schemeClr>
              </a:solidFill>
              <a:latin typeface="+mn-ea"/>
              <a:sym typeface="+mn-ea"/>
            </a:endParaRPr>
          </a:p>
        </p:txBody>
      </p:sp>
      <p:sp>
        <p:nvSpPr>
          <p:cNvPr id="1050464" name="矩形 49"/>
          <p:cNvSpPr/>
          <p:nvPr>
            <p:custDataLst>
              <p:tags r:id="rId10"/>
            </p:custDataLst>
          </p:nvPr>
        </p:nvSpPr>
        <p:spPr>
          <a:xfrm>
            <a:off x="6668496" y="1653480"/>
            <a:ext cx="4971415" cy="125504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6" name="矩形 26"/>
          <p:cNvSpPr/>
          <p:nvPr>
            <p:custDataLst>
              <p:tags r:id="rId11"/>
            </p:custDataLst>
          </p:nvPr>
        </p:nvSpPr>
        <p:spPr>
          <a:xfrm>
            <a:off x="6300231" y="1653480"/>
            <a:ext cx="179594" cy="125504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68" name="文本框 27"/>
          <p:cNvSpPr txBox="1"/>
          <p:nvPr>
            <p:custDataLst>
              <p:tags r:id="rId12"/>
            </p:custDataLst>
          </p:nvPr>
        </p:nvSpPr>
        <p:spPr>
          <a:xfrm>
            <a:off x="6858463" y="1761755"/>
            <a:ext cx="4669674" cy="1038236"/>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转型成果：提高客户满意度和忠诚度、降低客户流失率、增加销售额和市场份额等</a:t>
            </a:r>
            <a:endParaRPr altLang="en-US" dirty="0" sz="2000" lang="zh-CN" spc="150">
              <a:solidFill>
                <a:schemeClr val="tx1">
                  <a:lumMod val="85000"/>
                  <a:lumOff val="15000"/>
                </a:schemeClr>
              </a:solidFill>
              <a:latin typeface="+mn-ea"/>
              <a:sym typeface="+mn-ea"/>
            </a:endParaRPr>
          </a:p>
        </p:txBody>
      </p:sp>
      <p:sp>
        <p:nvSpPr>
          <p:cNvPr id="1050470" name="矩形 64"/>
          <p:cNvSpPr/>
          <p:nvPr>
            <p:custDataLst>
              <p:tags r:id="rId13"/>
            </p:custDataLst>
          </p:nvPr>
        </p:nvSpPr>
        <p:spPr>
          <a:xfrm>
            <a:off x="6668496" y="3143394"/>
            <a:ext cx="4971415" cy="1255048"/>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72" name="矩形 65"/>
          <p:cNvSpPr/>
          <p:nvPr>
            <p:custDataLst>
              <p:tags r:id="rId14"/>
            </p:custDataLst>
          </p:nvPr>
        </p:nvSpPr>
        <p:spPr>
          <a:xfrm>
            <a:off x="6300231" y="3143394"/>
            <a:ext cx="179594" cy="1255048"/>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74" name="文本框 66"/>
          <p:cNvSpPr txBox="1"/>
          <p:nvPr>
            <p:custDataLst>
              <p:tags r:id="rId15"/>
            </p:custDataLst>
          </p:nvPr>
        </p:nvSpPr>
        <p:spPr>
          <a:xfrm>
            <a:off x="6858463" y="3251669"/>
            <a:ext cx="4669674" cy="1038236"/>
          </a:xfrm>
          <a:prstGeom prst="rect"/>
          <a:noFill/>
        </p:spPr>
        <p:txBody>
          <a:bodyPr anchor="ctr" anchorCtr="0" bIns="45720" lIns="91440" rIns="91440" rtlCol="0" tIns="45720" vert="horz" wrap="square">
            <a:normAutofit fontScale="9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总结：数字化客户关系管理是企业转型的重要方向，有助于提升客户体验和业务增长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12" name="标题 1"/>
          <p:cNvSpPr>
            <a:spLocks noGrp="1"/>
          </p:cNvSpPr>
          <p:nvPr>
            <p:ph type="title"/>
          </p:nvPr>
        </p:nvSpPr>
        <p:spPr/>
        <p:txBody>
          <a:bodyPr/>
          <a:p>
            <a:r>
              <a:rPr altLang="en-US" lang="zh-CN"/>
              <a:t>失败案例的教训与反思</a:t>
            </a:r>
            <a:endParaRPr altLang="en-US" lang="zh-CN"/>
          </a:p>
        </p:txBody>
      </p:sp>
      <p:sp>
        <p:nvSpPr>
          <p:cNvPr id="1050514"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6"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8"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0"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2"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4"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6"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8"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案例背景：介绍失败案例的相关背景信息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教训总结：总结失败案例中的教训和需要改进的地方</a:t>
            </a:r>
            <a:endParaRPr dirty="0" sz="2000" err="1">
              <a:solidFill>
                <a:schemeClr val="tx1">
                  <a:lumMod val="75000"/>
                  <a:lumOff val="25000"/>
                </a:schemeClr>
              </a:solidFill>
              <a:latin typeface="+mn-ea"/>
              <a:ea typeface="+mn-ea"/>
              <a:cs typeface="+mn-ea"/>
              <a:sym typeface="+mn-lt"/>
            </a:endParaRPr>
          </a:p>
        </p:txBody>
      </p:sp>
      <p:sp>
        <p:nvSpPr>
          <p:cNvPr id="1050534"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40"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反思建议：提出针对失败案例的反思和建议，以避免类似问题再次发生</a:t>
            </a:r>
            <a:endParaRPr dirty="0" sz="2000" err="1">
              <a:solidFill>
                <a:schemeClr val="tx1">
                  <a:lumMod val="75000"/>
                  <a:lumOff val="25000"/>
                </a:schemeClr>
              </a:solidFill>
              <a:latin typeface="+mn-ea"/>
              <a:ea typeface="+mn-ea"/>
              <a:cs typeface="+mn-ea"/>
              <a:sym typeface="+mn-lt"/>
            </a:endParaRPr>
          </a:p>
        </p:txBody>
      </p:sp>
      <p:sp>
        <p:nvSpPr>
          <p:cNvPr id="10505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问题分析：分析失败案例中出现的问题和原因</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9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未来数字化客户关系管理的发展趋势</a:t>
            </a:r>
            <a:endParaRPr altLang="en-US" dirty="0" lang="zh-CN">
              <a:solidFill>
                <a:schemeClr val="lt1">
                  <a:lumMod val="100000"/>
                </a:schemeClr>
              </a:solidFill>
            </a:endParaRPr>
          </a:p>
        </p:txBody>
      </p:sp>
      <p:sp>
        <p:nvSpPr>
          <p:cNvPr id="1050592"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666" name="标题 1"/>
          <p:cNvSpPr>
            <a:spLocks noGrp="1"/>
          </p:cNvSpPr>
          <p:nvPr>
            <p:ph type="title"/>
          </p:nvPr>
        </p:nvSpPr>
        <p:spPr/>
        <p:txBody>
          <a:bodyPr/>
          <a:p>
            <a:r>
              <a:rPr altLang="en-US" lang="zh-CN"/>
              <a:t>人工智能与大数据的融合应用</a:t>
            </a:r>
            <a:endParaRPr altLang="en-US" lang="zh-CN"/>
          </a:p>
        </p:txBody>
      </p:sp>
      <p:sp>
        <p:nvSpPr>
          <p:cNvPr id="10506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人工智能技术驱动客户关系管理升级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大数据技术助力客户信息整合与精准营销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人工智能与大数据融合应用的优势与挑战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未来数字化客户关系管理的发展趋势展望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728" name="标题 1"/>
          <p:cNvSpPr>
            <a:spLocks noGrp="1"/>
          </p:cNvSpPr>
          <p:nvPr>
            <p:ph type="title"/>
          </p:nvPr>
        </p:nvSpPr>
        <p:spPr/>
        <p:txBody>
          <a:bodyPr/>
          <a:p>
            <a:r>
              <a:rPr altLang="en-US" lang="zh-CN"/>
              <a:t>社交媒体与新媒体的拓展作用</a:t>
            </a:r>
            <a:endParaRPr altLang="en-US" lang="zh-CN"/>
          </a:p>
        </p:txBody>
      </p:sp>
      <p:sp>
        <p:nvSpPr>
          <p:cNvPr id="1050730"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32"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34"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36"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38"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40"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42"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44"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46"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48"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0"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52"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4"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6"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8"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60"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62"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64"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66"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社交媒体成为数字化客户关系管理的重要渠道</a:t>
            </a:r>
            <a:endParaRPr altLang="en-US" dirty="0" sz="1200" lang="zh-CN" spc="150">
              <a:solidFill>
                <a:schemeClr val="tx1">
                  <a:lumMod val="65000"/>
                  <a:lumOff val="35000"/>
                </a:schemeClr>
              </a:solidFill>
              <a:latin typeface="+mn-ea"/>
              <a:sym typeface="+mn-ea"/>
            </a:endParaRPr>
          </a:p>
        </p:txBody>
      </p:sp>
      <p:sp>
        <p:nvSpPr>
          <p:cNvPr id="1050768"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社交媒体与新媒体的发展趋势对数字化客户关系管理的影响</a:t>
            </a:r>
            <a:endParaRPr altLang="en-US" dirty="0" sz="1200" lang="zh-CN" spc="150">
              <a:solidFill>
                <a:schemeClr val="tx1">
                  <a:lumMod val="65000"/>
                  <a:lumOff val="35000"/>
                </a:schemeClr>
              </a:solidFill>
              <a:latin typeface="+mn-ea"/>
              <a:sym typeface="+mn-ea"/>
            </a:endParaRPr>
          </a:p>
        </p:txBody>
      </p:sp>
      <p:sp>
        <p:nvSpPr>
          <p:cNvPr id="1050770"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社交媒体与新媒体的互动性提高客户参与度</a:t>
            </a:r>
            <a:endParaRPr altLang="en-US" dirty="0" sz="1200" lang="zh-CN" spc="150">
              <a:solidFill>
                <a:schemeClr val="tx1">
                  <a:lumMod val="65000"/>
                  <a:lumOff val="35000"/>
                </a:schemeClr>
              </a:solidFill>
              <a:latin typeface="+mn-ea"/>
              <a:sym typeface="+mn-ea"/>
            </a:endParaRPr>
          </a:p>
        </p:txBody>
      </p:sp>
      <p:sp>
        <p:nvSpPr>
          <p:cNvPr id="1050772"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新媒体拓展了数字化客户关系管理的覆盖范围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810" name="标题 1"/>
          <p:cNvSpPr>
            <a:spLocks noGrp="1"/>
          </p:cNvSpPr>
          <p:nvPr>
            <p:ph type="title"/>
          </p:nvPr>
        </p:nvSpPr>
        <p:spPr/>
        <p:txBody>
          <a:bodyPr/>
          <a:p>
            <a:r>
              <a:rPr altLang="en-US" lang="zh-CN"/>
              <a:t>个性化定制与虚拟现实技术的结合</a:t>
            </a:r>
            <a:endParaRPr altLang="en-US" lang="zh-CN"/>
          </a:p>
        </p:txBody>
      </p:sp>
      <p:sp>
        <p:nvSpPr>
          <p:cNvPr id="1050812"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个性化定制：根据客户需求，提供定制化的产品或服务，提高客户满意度</a:t>
            </a:r>
            <a:endParaRPr altLang="en-US" dirty="0" sz="1200" lang="zh-CN" spc="150">
              <a:solidFill>
                <a:schemeClr val="tx1">
                  <a:lumMod val="65000"/>
                  <a:lumOff val="35000"/>
                </a:schemeClr>
              </a:solidFill>
              <a:latin typeface="+mn-ea"/>
              <a:sym typeface="+mn-ea"/>
            </a:endParaRPr>
          </a:p>
        </p:txBody>
      </p:sp>
      <p:sp>
        <p:nvSpPr>
          <p:cNvPr id="1050814"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虚拟现实技术：利用虚拟现实技术，为客户提供更加沉浸式的体验，增强客户感知</a:t>
            </a:r>
            <a:endParaRPr altLang="en-US" dirty="0" sz="1200" lang="zh-CN" spc="150">
              <a:solidFill>
                <a:schemeClr val="tx1">
                  <a:lumMod val="65000"/>
                  <a:lumOff val="35000"/>
                </a:schemeClr>
              </a:solidFill>
              <a:latin typeface="+mn-ea"/>
              <a:sym typeface="+mn-ea"/>
            </a:endParaRPr>
          </a:p>
        </p:txBody>
      </p:sp>
      <p:sp>
        <p:nvSpPr>
          <p:cNvPr id="1050816"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结合方式：将个性化定制与虚拟现实技术相结合，为客户提供更加优质的产品和服务</a:t>
            </a:r>
            <a:endParaRPr altLang="en-US" dirty="0" sz="1200" lang="zh-CN" spc="150">
              <a:solidFill>
                <a:schemeClr val="tx1">
                  <a:lumMod val="65000"/>
                  <a:lumOff val="35000"/>
                </a:schemeClr>
              </a:solidFill>
              <a:latin typeface="+mn-ea"/>
              <a:sym typeface="+mn-ea"/>
            </a:endParaRPr>
          </a:p>
        </p:txBody>
      </p:sp>
      <p:sp>
        <p:nvSpPr>
          <p:cNvPr id="1050818"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未来趋势：随着技术的不断发展，个性化定制与虚拟现实技术的结合将成为未来数字化客户关系管理的重要趋势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50856" name="标题 1"/>
          <p:cNvSpPr>
            <a:spLocks noGrp="1"/>
          </p:cNvSpPr>
          <p:nvPr>
            <p:ph type="title"/>
          </p:nvPr>
        </p:nvSpPr>
        <p:spPr/>
        <p:txBody>
          <a:bodyPr/>
          <a:p>
            <a:r>
              <a:rPr altLang="en-US" lang="zh-CN"/>
              <a:t>全球化视野下的跨文化沟通与合作</a:t>
            </a:r>
            <a:endParaRPr altLang="en-US" lang="zh-CN"/>
          </a:p>
        </p:txBody>
      </p:sp>
      <p:sp>
        <p:nvSpPr>
          <p:cNvPr id="10508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全球化视野下的跨文化沟通与合作</a:t>
            </a:r>
            <a:endParaRPr altLang="en-US" dirty="0" sz="1200" lang="zh-CN" spc="150">
              <a:solidFill>
                <a:schemeClr val="tx1">
                  <a:lumMod val="65000"/>
                  <a:lumOff val="35000"/>
                </a:schemeClr>
              </a:solidFill>
              <a:latin typeface="+mn-ea"/>
              <a:sym typeface="+mn-ea"/>
            </a:endParaRPr>
          </a:p>
        </p:txBody>
      </p:sp>
      <p:sp>
        <p:nvSpPr>
          <p:cNvPr id="10508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人工智能与大数据技术的融合应用</a:t>
            </a:r>
            <a:endParaRPr altLang="en-US" dirty="0" sz="1200" lang="zh-CN" spc="150">
              <a:solidFill>
                <a:schemeClr val="tx1">
                  <a:lumMod val="65000"/>
                  <a:lumOff val="35000"/>
                </a:schemeClr>
              </a:solidFill>
              <a:latin typeface="+mn-ea"/>
              <a:sym typeface="+mn-ea"/>
            </a:endParaRPr>
          </a:p>
        </p:txBody>
      </p:sp>
      <p:sp>
        <p:nvSpPr>
          <p:cNvPr id="10508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社交媒体与移动设备的普及推动数字化客户关系管理的发展</a:t>
            </a:r>
            <a:endParaRPr altLang="en-US" dirty="0" sz="1200" lang="zh-CN" spc="150">
              <a:solidFill>
                <a:schemeClr val="tx1">
                  <a:lumMod val="65000"/>
                  <a:lumOff val="35000"/>
                </a:schemeClr>
              </a:solidFill>
              <a:latin typeface="+mn-ea"/>
              <a:sym typeface="+mn-ea"/>
            </a:endParaRPr>
          </a:p>
        </p:txBody>
      </p:sp>
      <p:sp>
        <p:nvSpPr>
          <p:cNvPr id="10508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客户体验与满意度成为数字化客户关系管理的重要指标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63" name=""/>
        <p:cNvGrpSpPr/>
        <p:nvPr/>
      </p:nvGrpSpPr>
      <p:grpSpPr>
        <a:xfrm>
          <a:off x="0" y="0"/>
          <a:ext cx="0" cy="0"/>
          <a:chOff x="0" y="0"/>
          <a:chExt cx="0" cy="0"/>
        </a:xfrm>
      </p:grpSpPr>
      <p:sp>
        <p:nvSpPr>
          <p:cNvPr id="1050902"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904" name="副标题"/>
          <p:cNvSpPr>
            <a:spLocks noGrp="1"/>
          </p:cNvSpPr>
          <p:nvPr>
            <p:ph type="subTitle" idx="1"/>
            <p:custDataLst>
              <p:tags r:id="rId2"/>
            </p:custDataLst>
          </p:nvPr>
        </p:nvSpPr>
        <p:spPr>
          <a:xfrm>
            <a:off x="556847" y="3822506"/>
            <a:ext cx="10515000" cy="972000"/>
          </a:xfrm>
        </p:spPr>
        <p:txBody>
          <a:bodyPr/>
          <a:p>
            <a:r>
              <a:rPr altLang="zh-CN" dirty="0" lang="en-US" err="1"/>
              <a:t>xxx,a</a:t>
            </a:r>
            <a:r>
              <a:rPr altLang="zh-CN" dirty="0" lang="en-US"/>
              <a:t> click to unlimited possibilities</a:t>
            </a:r>
            <a:endParaRPr altLang="zh-CN" dirty="0" lang="en-US"/>
          </a:p>
        </p:txBody>
      </p:sp>
      <p:sp>
        <p:nvSpPr>
          <p:cNvPr id="1050906"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
        <p:nvSpPr>
          <p:cNvPr id="1050908"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3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8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4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40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60.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2023-12-20T00:58:21Z</dcterms:created>
  <dcterms:modified xsi:type="dcterms:W3CDTF">2023-12-20T00:58:21Z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d9aecb6dd6984fbdbe3269a1125cdf4b_21</vt:lpwstr>
  </property>
</Properties>
</file>