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151" r:id="rId1"/>
    <p:sldMasterId id="2147502188" r:id="rId2"/>
  </p:sldMasterIdLst>
  <p:notesMasterIdLst>
    <p:notesMasterId r:id="rId3"/>
  </p:notesMasterIdLst>
  <p:sldIdLst>
    <p:sldId id="8331" r:id="rId4"/>
    <p:sldId id="8336" r:id="rId5"/>
    <p:sldId id="8341" r:id="rId6"/>
    <p:sldId id="8345" r:id="rId7"/>
    <p:sldId id="8348" r:id="rId8"/>
    <p:sldId id="8351" r:id="rId9"/>
    <p:sldId id="8355" r:id="rId10"/>
    <p:sldId id="8359" r:id="rId11"/>
    <p:sldId id="8362" r:id="rId12"/>
    <p:sldId id="8365" r:id="rId13"/>
    <p:sldId id="8368" r:id="rId14"/>
    <p:sldId id="8372" r:id="rId15"/>
    <p:sldId id="8376" r:id="rId16"/>
    <p:sldId id="8379" r:id="rId17"/>
    <p:sldId id="8382" r:id="rId18"/>
    <p:sldId id="8385" r:id="rId19"/>
    <p:sldId id="8389" r:id="rId20"/>
    <p:sldId id="8393" r:id="rId21"/>
    <p:sldId id="8396" r:id="rId22"/>
    <p:sldId id="8399" r:id="rId23"/>
    <p:sldId id="8403" r:id="rId24"/>
    <p:sldId id="8407" r:id="rId25"/>
    <p:sldId id="8410" r:id="rId26"/>
    <p:sldId id="8413" r:id="rId27"/>
    <p:sldId id="8417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152" r:id="rId1"/>
    <p:sldLayoutId id="2147502153" r:id="rId2"/>
    <p:sldLayoutId id="2147502154" r:id="rId3"/>
    <p:sldLayoutId id="2147502155" r:id="rId4"/>
    <p:sldLayoutId id="2147502156" r:id="rId5"/>
    <p:sldLayoutId id="2147502157" r:id="rId6"/>
    <p:sldLayoutId id="2147502158" r:id="rId7"/>
    <p:sldLayoutId id="2147502159" r:id="rId8"/>
    <p:sldLayoutId id="2147502160" r:id="rId9"/>
    <p:sldLayoutId id="2147502161" r:id="rId10"/>
    <p:sldLayoutId id="21475021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189" r:id="rId1"/>
    <p:sldLayoutId id="2147502190" r:id="rId2"/>
    <p:sldLayoutId id="2147502191" r:id="rId3"/>
    <p:sldLayoutId id="2147502192" r:id="rId4"/>
    <p:sldLayoutId id="2147502193" r:id="rId5"/>
    <p:sldLayoutId id="2147502194" r:id="rId6"/>
    <p:sldLayoutId id="2147502195" r:id="rId7"/>
    <p:sldLayoutId id="2147502196" r:id="rId8"/>
    <p:sldLayoutId id="2147502197" r:id="rId9"/>
    <p:sldLayoutId id="2147502198" r:id="rId10"/>
    <p:sldLayoutId id="214750219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小学生家庭教育的重要性与方法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家庭教育对小学生的影响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小学生家庭教育的方法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家庭教育中的常见问题及应对策略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家庭教育中的成功案例与经验分享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家庭教育的发展趋势与未来展望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家庭教育对小学生的影响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塑造性格和价值观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家庭教育对小学生的性格塑造起着关键作用，有助于培养孩子的自信心和积极性。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家庭教育是小学生形成初步价值观的重要场所，父母通过言传身教影响着孩子的价值观。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家庭教育有助于培养小学生的道德品质，树立正确的道德观念，养成良好的行为习惯。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家庭教育对小学生的心理健康发展至关重要，良好的家庭环境有助于孩子形成健康的心理状态。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培养学习习惯和兴趣爱好</a:t>
            </a:r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家庭教育对小学生的影响：培养良好的学习习惯，如按时完成作业、合理安排时间等。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家庭教育对小学生的影响：激发广泛的兴趣爱好，促进全面发展。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家庭教育对小学生的影响：培养自主性和创新精神。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家庭教育对小学生的影响：增强自信心和抗挫能力。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促进身心健康和社交能力</a:t>
            </a:r>
            <a:endParaRPr altLang="en-US" lang="zh-CN"/>
          </a:p>
        </p:txBody>
      </p:sp>
      <p:sp>
        <p:nvSpPr>
          <p:cNvPr id="10490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家庭教育对小学生的身心健康有积极影响，如促进身体发育、提高心理素质等。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家庭教育有助于培养小学生的社交能力，如与人沟通、合作和解决人际关系问题的能力。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良好的家庭教育可以增强小学生的自信心和自尊心，使其更加积极向上。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家庭教育对小学生的心理健康具有保护作用，能够减少焦虑、抑郁等心理问题的发生。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小学生家庭教育的方法</a:t>
            </a:r>
            <a:endParaRPr altLang="en-US" dirty="0" lang="zh-CN"/>
          </a:p>
        </p:txBody>
      </p:sp>
      <p:sp>
        <p:nvSpPr>
          <p:cNvPr id="104907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建立亲密的亲子关系</a:t>
            </a:r>
            <a:endParaRPr altLang="en-US" lang="zh-CN"/>
          </a:p>
        </p:txBody>
      </p:sp>
      <p:sp>
        <p:nvSpPr>
          <p:cNvPr id="104912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增加亲子互动时间，多陪伴孩子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关注孩子的情感需求，建立情感纽带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尊重孩子的个性和兴趣，促进亲子共同成长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及时沟通，倾听孩子的想法和意见，增进亲子间的理解和信任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制定合理的家庭规则和教育计划</a:t>
            </a:r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家庭规则：明确规定家庭成员的行为准则，培养孩子的责任感和自律性。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教育计划：制定长期和短期的教育计划，明确孩子的学习目标和发展方向。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计划调整：根据孩子的成长和变化，适时调整教育计划，保持计划的灵活性和有效性。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家长参与：家长要积极参与孩子的教育过程，与孩子共同成长，建立良好的亲子关系。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关注孩子的情感需求和心理变化</a:t>
            </a:r>
            <a:endParaRPr altLang="en-US" lang="zh-CN"/>
          </a:p>
        </p:txBody>
      </p:sp>
      <p:sp>
        <p:nvSpPr>
          <p:cNvPr id="104920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了解孩子的情感需求，关注孩子的情绪变化，及时沟通与疏导。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培养孩子的自我意识，提高孩子的自我管理能力，促进孩子的心理健康。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建立良好的亲子关系，增强孩子的安全感，促进孩子的情感发展。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关注孩子的心理变化，了解孩子的成长过程，提供必要的心理支持。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培养孩子的独立性和责任感</a:t>
            </a:r>
            <a:endParaRPr altLang="en-US" lang="zh-CN"/>
          </a:p>
        </p:txBody>
      </p:sp>
      <p:sp>
        <p:nvSpPr>
          <p:cNvPr id="1049286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鼓励孩子参与决策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6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培养孩子的自我控制能力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让孩子承担适当的家务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8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鼓励孩子自己解决问题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家庭教育中的常见问题及应对策略</a:t>
            </a:r>
            <a:endParaRPr altLang="en-US" dirty="0" lang="zh-CN"/>
          </a:p>
        </p:txBody>
      </p:sp>
      <p:sp>
        <p:nvSpPr>
          <p:cNvPr id="10493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孩子过度依赖电子产品</a:t>
            </a:r>
            <a:endParaRPr altLang="en-US" lang="zh-CN"/>
          </a:p>
        </p:txBody>
      </p:sp>
      <p:sp>
        <p:nvSpPr>
          <p:cNvPr id="10493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现象：小学生过度使用电子产品，影响学习和生活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应对策略：设定使用时间限制、引导孩子正确使用、培养兴趣爱好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家庭教育的重要性：引导孩子树立正确的价值观和人生观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原因：家庭环境、社会氛围、孩子自身心理需求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孩子学习成绩不佳</a:t>
            </a:r>
            <a:endParaRPr altLang="en-US" lang="zh-CN"/>
          </a:p>
        </p:txBody>
      </p:sp>
      <p:sp>
        <p:nvSpPr>
          <p:cNvPr id="104947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家庭教育的重要性：帮助孩子树立正确的学习态度和价值观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原因：学习方法不当或缺乏学习动力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应对策略：与孩子沟通，了解其学习困难，提供有效的学习方法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应对策略：培养孩子的兴趣和爱好，激发其学习动力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孩子行为习惯不良</a:t>
            </a:r>
            <a:endParaRPr altLang="en-US" lang="zh-CN"/>
          </a:p>
        </p:txBody>
      </p:sp>
      <p:sp>
        <p:nvSpPr>
          <p:cNvPr id="104953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常见问题：孩子缺乏自律，难以养成良好的学习习惯和行为习惯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应对策略：家长应树立榜样，培养孩子的自律意识，同时建立奖惩机制，引导孩子养成良好的行为习惯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案例分析：通过具体案例，分析孩子行为习惯不良的原因及影响，提出针对性的解决方案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实践经验：分享成功的教育经验，提供实用的教育技巧，帮助家长更好地应对孩子行为习惯不良的问题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家庭关系紧张对孩子的影响及应对方法</a:t>
            </a:r>
            <a:endParaRPr altLang="en-US" lang="zh-CN"/>
          </a:p>
        </p:txBody>
      </p:sp>
      <p:sp>
        <p:nvSpPr>
          <p:cNvPr id="10495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应对方法：家长应保持冷静，避免在孩子面前争吵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应对方法：多与孩子沟通，了解他们的想法和感受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影响：孩子可能会出现心理问题，如焦虑、抑郁等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影响：孩子的学习成绩可能会下降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家庭教育中的成功案例与经验分享</a:t>
            </a:r>
            <a:endParaRPr altLang="en-US" dirty="0" lang="zh-CN"/>
          </a:p>
        </p:txBody>
      </p:sp>
      <p:sp>
        <p:nvSpPr>
          <p:cNvPr id="10496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优秀学生的家庭教育方式</a:t>
            </a:r>
            <a:endParaRPr altLang="en-US" lang="zh-CN"/>
          </a:p>
        </p:txBody>
      </p:sp>
      <p:sp>
        <p:nvSpPr>
          <p:cNvPr id="104970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建立家庭文化，注重家庭氛围的营造和家庭文化的传承。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培养良好的学习习惯，注重自主学习能力的培养。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关注孩子的兴趣和特长，注重个性化教育，鼓励孩子全面发展。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培养孩子的社交能力，注重孩子的人际交往和团队合作能力的提升。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家庭教育与学校教育的有效结合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家长参与学校教育活动，共同关注孩子成长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家校合作制定教育计划，实现教育目标一致性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家长与教师沟通交流，共同解决孩子遇到的问题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家长参与学校决策，共同推进教育改革与发展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家庭教育对儿童成长的长期影响</a:t>
            </a:r>
            <a:endParaRPr altLang="en-US" lang="zh-CN"/>
          </a:p>
        </p:txBody>
      </p:sp>
      <p:sp>
        <p:nvSpPr>
          <p:cNvPr id="104980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培养良好的学习习惯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塑造健康的性格品质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促进情感和社会化发展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增强自我意识和自信心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家庭教育的发展趋势与未来展望</a:t>
            </a:r>
            <a:endParaRPr altLang="en-US" dirty="0" lang="zh-CN"/>
          </a:p>
        </p:txBody>
      </p:sp>
      <p:sp>
        <p:nvSpPr>
          <p:cNvPr id="1049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家庭教育观念的更新与变革</a:t>
            </a:r>
            <a:endParaRPr altLang="en-US" lang="zh-CN"/>
          </a:p>
        </p:txBody>
      </p:sp>
      <p:sp>
        <p:nvSpPr>
          <p:cNvPr id="1049914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家庭教育观念的转变：从传统权威式向平等沟通式转变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家庭教育方法的创新：个性化、多元化和科技化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家庭教育内容的拓展：注重孩子的心理健康和全面素质培养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家庭教育与社会教育的融合：加强学校、家庭和社区的合作与互动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家庭教育方法的创新与实践</a:t>
            </a:r>
            <a:endParaRPr altLang="en-US" lang="zh-CN"/>
          </a:p>
        </p:txBody>
      </p:sp>
      <p:sp>
        <p:nvSpPr>
          <p:cNvPr id="104995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家庭教育方法的创新：利用现代科技手段，如互联网、移动应用等，提供更加便捷、高效的教育方式。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家庭教育方法的实践：家长应积极参与孩子的教育过程，通过与孩子的互动，培养孩子的综合素质。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家庭教育方法的未来展望：随着社会的发展，家庭教育方法将更加注重个性化、多元化和智能化。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家庭教育方法的创新与实践的意义：提高家庭教育的质量和效果，促进孩子的全面发展。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家庭教育与社会发展的相互影响</a:t>
            </a:r>
            <a:endParaRPr altLang="en-US" lang="zh-CN"/>
          </a:p>
        </p:txBody>
      </p:sp>
      <p:sp>
        <p:nvSpPr>
          <p:cNvPr id="105001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家庭教育对个体成长的影响：良好的家庭教育有助于培养孩子的品格、习惯和价值观，为未来社会培养优秀人才。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家庭教育与社会稳定的关系：家庭教育是社会治理的重要组成部分，良好的家庭教育有助于维护社会稳定。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家庭教育与社会经济发展的关系：家庭教育投资是社会经济发展的重要支撑，良好的家庭教育有助于推动社会经济发展。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家庭教育在全球化背景下的挑战与机遇：随着全球化进程的加速，家庭教育面临诸多挑战，但也存在发展机遇，需要不断创新和改进。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07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6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9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0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2024-01-03T13:11:41Z</dcterms:created>
  <dcterms:modified xsi:type="dcterms:W3CDTF">2024-01-03T13:11:41Z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145d549f3dc54e04bf325edc793a5980_21</vt:lpwstr>
  </property>
</Properties>
</file>